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2"/>
  </p:sldMasterIdLst>
  <p:notesMasterIdLst>
    <p:notesMasterId r:id="rId36"/>
  </p:notesMasterIdLst>
  <p:sldIdLst>
    <p:sldId id="256" r:id="rId3"/>
    <p:sldId id="257" r:id="rId4"/>
    <p:sldId id="268" r:id="rId5"/>
    <p:sldId id="279" r:id="rId6"/>
    <p:sldId id="280" r:id="rId7"/>
    <p:sldId id="267" r:id="rId8"/>
    <p:sldId id="271" r:id="rId9"/>
    <p:sldId id="291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7" r:id="rId18"/>
    <p:sldId id="276" r:id="rId19"/>
    <p:sldId id="277" r:id="rId20"/>
    <p:sldId id="275" r:id="rId21"/>
    <p:sldId id="273" r:id="rId22"/>
    <p:sldId id="274" r:id="rId23"/>
    <p:sldId id="270" r:id="rId24"/>
    <p:sldId id="283" r:id="rId25"/>
    <p:sldId id="281" r:id="rId26"/>
    <p:sldId id="296" r:id="rId27"/>
    <p:sldId id="299" r:id="rId28"/>
    <p:sldId id="300" r:id="rId29"/>
    <p:sldId id="301" r:id="rId30"/>
    <p:sldId id="292" r:id="rId31"/>
    <p:sldId id="293" r:id="rId32"/>
    <p:sldId id="294" r:id="rId33"/>
    <p:sldId id="295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82F"/>
    <a:srgbClr val="FBD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50" autoAdjust="0"/>
  </p:normalViewPr>
  <p:slideViewPr>
    <p:cSldViewPr>
      <p:cViewPr varScale="1">
        <p:scale>
          <a:sx n="91" d="100"/>
          <a:sy n="91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7" Type="http://schemas.openxmlformats.org/officeDocument/2006/relationships/slide" Target="slides/slide16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9CC1921-DF74-4DB5-8516-FEE78A013266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D24B878-6DFB-4618-B68C-9AE072238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4B878-6DFB-4618-B68C-9AE072238B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9144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grafikona 2"/>
          <p:cNvSpPr>
            <a:spLocks noGrp="1"/>
          </p:cNvSpPr>
          <p:nvPr>
            <p:ph type="chart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marko.mesec@fsd.uni-lj.si</a:t>
            </a:r>
            <a:endParaRPr lang="en-GB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7AED-75D1-4CE5-88A8-038375EA4212}" type="slidenum">
              <a:rPr lang="en-GB" altLang="sl-SI"/>
              <a:pPr>
                <a:defRPr/>
              </a:pPr>
              <a:t>‹#›</a:t>
            </a:fld>
            <a:r>
              <a:rPr lang="sl-SI" altLang="sl-SI"/>
              <a:t>/85</a:t>
            </a:r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054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200" y="1316037"/>
            <a:ext cx="42703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/>
              <a:t>marko.mesec@fsd.uni-lj.si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r>
              <a:rPr lang="sl-SI"/>
              <a:t>marko.mesec@fsd.uni-lj.si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3600" kern="1200" cap="all" baseline="0" noProof="0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Študijska praksa</a:t>
            </a:r>
            <a:endParaRPr lang="sl-SI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458200" cy="435496"/>
          </a:xfrm>
        </p:spPr>
        <p:txBody>
          <a:bodyPr>
            <a:normAutofit/>
          </a:bodyPr>
          <a:lstStyle/>
          <a:p>
            <a:r>
              <a:rPr lang="sl-SI" sz="2000" kern="1200" noProof="0" dirty="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rPr>
              <a:t>Fakulteta za socialno delo – Center za praktični študij</a:t>
            </a:r>
            <a:endParaRPr lang="sl-SI" sz="2000" noProof="0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467544" y="6478488"/>
            <a:ext cx="8458200" cy="31318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l-SI" sz="1600" dirty="0"/>
              <a:t>Marko Mesec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8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 sz="4000" b="1" dirty="0"/>
              <a:t>Kaj vključuje ŠTUDIJSKA PRAKSA?</a:t>
            </a:r>
            <a:endParaRPr lang="en-GB" altLang="sl-SI" sz="2400" b="1" dirty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204864"/>
            <a:ext cx="7770440" cy="3459088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sl-SI" altLang="sl-SI" sz="2800" dirty="0"/>
              <a:t> </a:t>
            </a:r>
            <a:r>
              <a:rPr lang="sl-SI" altLang="sl-SI" sz="3200" dirty="0"/>
              <a:t>teorija</a:t>
            </a:r>
            <a:r>
              <a:rPr lang="sl-SI" altLang="sl-SI" sz="2800" dirty="0"/>
              <a:t> </a:t>
            </a:r>
            <a:r>
              <a:rPr lang="sl-SI" altLang="sl-SI" sz="2000" dirty="0"/>
              <a:t>(informira, razlaga)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dirty="0"/>
              <a:t> </a:t>
            </a:r>
            <a:r>
              <a:rPr lang="sl-SI" altLang="sl-SI" sz="3200" dirty="0"/>
              <a:t>spretnosti</a:t>
            </a:r>
            <a:r>
              <a:rPr lang="sl-SI" altLang="sl-SI" sz="2800" dirty="0"/>
              <a:t> </a:t>
            </a:r>
            <a:r>
              <a:rPr lang="sl-SI" altLang="sl-SI" sz="2000" dirty="0"/>
              <a:t>(usposobijo)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dirty="0"/>
              <a:t> </a:t>
            </a:r>
            <a:r>
              <a:rPr lang="sl-SI" altLang="sl-SI" sz="3200" dirty="0"/>
              <a:t>metode dela </a:t>
            </a:r>
            <a:r>
              <a:rPr lang="sl-SI" altLang="sl-SI" sz="2000" dirty="0"/>
              <a:t>(postopki org. v smiselne celote)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dirty="0"/>
              <a:t> </a:t>
            </a:r>
            <a:r>
              <a:rPr lang="sl-SI" altLang="sl-SI" sz="3200" dirty="0"/>
              <a:t>vrednote in etika </a:t>
            </a:r>
            <a:r>
              <a:rPr lang="sl-SI" altLang="sl-SI" sz="2000" dirty="0"/>
              <a:t>(intonirajo, orientirajo, usmerjajo)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dirty="0"/>
              <a:t> </a:t>
            </a:r>
            <a:r>
              <a:rPr lang="sl-SI" altLang="sl-SI" sz="3200" dirty="0"/>
              <a:t>kontekst in naloga </a:t>
            </a:r>
            <a:r>
              <a:rPr lang="sl-SI" altLang="sl-SI" sz="2000" dirty="0"/>
              <a:t>(organizacijski okvir)</a:t>
            </a:r>
            <a:endParaRPr lang="en-GB" altLang="sl-SI" sz="2000" dirty="0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10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5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CILJI  PRAKSE</a:t>
            </a:r>
            <a:endParaRPr lang="en-GB" altLang="sl-SI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4694" y="2132856"/>
            <a:ext cx="7696200" cy="2971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dirty="0"/>
              <a:t>IZKUŠNJA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dirty="0"/>
              <a:t>SPOZNAVANJE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dirty="0"/>
              <a:t>UČENJE SPRETNOSTI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dirty="0"/>
              <a:t>INTEGRACIJA</a:t>
            </a:r>
            <a:endParaRPr lang="en-GB" altLang="sl-SI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654300" y="260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7175" name="Group 12"/>
          <p:cNvGrpSpPr>
            <a:grpSpLocks/>
          </p:cNvGrpSpPr>
          <p:nvPr/>
        </p:nvGrpSpPr>
        <p:grpSpPr bwMode="auto">
          <a:xfrm>
            <a:off x="2654300" y="2606675"/>
            <a:ext cx="3836988" cy="1646238"/>
            <a:chOff x="0" y="0"/>
            <a:chExt cx="2417" cy="1037"/>
          </a:xfrm>
        </p:grpSpPr>
        <p:sp>
          <p:nvSpPr>
            <p:cNvPr id="71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7186" name="Group 11"/>
            <p:cNvGrpSpPr>
              <a:grpSpLocks/>
            </p:cNvGrpSpPr>
            <p:nvPr/>
          </p:nvGrpSpPr>
          <p:grpSpPr bwMode="auto">
            <a:xfrm>
              <a:off x="0" y="0"/>
              <a:ext cx="2363" cy="1037"/>
              <a:chOff x="0" y="0"/>
              <a:chExt cx="2363" cy="1037"/>
            </a:xfrm>
          </p:grpSpPr>
          <p:sp>
            <p:nvSpPr>
              <p:cNvPr id="718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7188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37"/>
                <a:chOff x="-58" y="0"/>
                <a:chExt cx="1674" cy="1037"/>
              </a:xfrm>
            </p:grpSpPr>
            <p:sp>
              <p:nvSpPr>
                <p:cNvPr id="718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4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7190" name="Rectangle 9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654300" y="259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7177" name="Group 21"/>
          <p:cNvGrpSpPr>
            <a:grpSpLocks/>
          </p:cNvGrpSpPr>
          <p:nvPr/>
        </p:nvGrpSpPr>
        <p:grpSpPr bwMode="auto">
          <a:xfrm>
            <a:off x="2654300" y="2598738"/>
            <a:ext cx="3836988" cy="1662112"/>
            <a:chOff x="0" y="0"/>
            <a:chExt cx="2417" cy="1047"/>
          </a:xfrm>
        </p:grpSpPr>
        <p:sp>
          <p:nvSpPr>
            <p:cNvPr id="7179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7180" name="Group 20"/>
            <p:cNvGrpSpPr>
              <a:grpSpLocks/>
            </p:cNvGrpSpPr>
            <p:nvPr/>
          </p:nvGrpSpPr>
          <p:grpSpPr bwMode="auto">
            <a:xfrm>
              <a:off x="0" y="0"/>
              <a:ext cx="2363" cy="1047"/>
              <a:chOff x="0" y="0"/>
              <a:chExt cx="2363" cy="1047"/>
            </a:xfrm>
          </p:grpSpPr>
          <p:sp>
            <p:nvSpPr>
              <p:cNvPr id="718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7182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47"/>
                <a:chOff x="-58" y="0"/>
                <a:chExt cx="1674" cy="1047"/>
              </a:xfrm>
            </p:grpSpPr>
            <p:sp>
              <p:nvSpPr>
                <p:cNvPr id="7183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5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7184" name="Rectangle 18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11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7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5638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/>
              <a:t>IZKUŠNJA</a:t>
            </a:r>
            <a:endParaRPr lang="en-GB" altLang="sl-SI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96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l-SI" altLang="sl-SI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sl-SI" sz="2400" dirty="0"/>
              <a:t>čimbolj se </a:t>
            </a:r>
            <a:r>
              <a:rPr lang="en-GB" altLang="sl-SI" sz="2400" dirty="0" err="1"/>
              <a:t>približati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življenjskemu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svetu</a:t>
            </a:r>
            <a:r>
              <a:rPr lang="en-GB" altLang="sl-SI" sz="2400" dirty="0"/>
              <a:t> </a:t>
            </a:r>
            <a:r>
              <a:rPr lang="en-GB" altLang="sl-SI" sz="2400" dirty="0" err="1"/>
              <a:t>uporabnikov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  <a:endParaRPr lang="sl-SI" altLang="sl-SI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doživeti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na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lastni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koži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protislovja</a:t>
            </a:r>
            <a:r>
              <a:rPr lang="en-GB" altLang="sl-SI" sz="2400" dirty="0"/>
              <a:t>, </a:t>
            </a:r>
            <a:r>
              <a:rPr lang="en-GB" altLang="sl-SI" sz="2400" dirty="0" err="1"/>
              <a:t>ki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izhajajo</a:t>
            </a:r>
            <a:r>
              <a:rPr lang="en-GB" altLang="sl-SI" sz="2400" dirty="0"/>
              <a:t> </a:t>
            </a:r>
            <a:r>
              <a:rPr lang="en-GB" altLang="sl-SI" sz="2400" dirty="0" err="1"/>
              <a:t>iz</a:t>
            </a:r>
            <a:r>
              <a:rPr lang="en-GB" altLang="sl-SI" sz="2400" dirty="0"/>
              <a:t> </a:t>
            </a:r>
            <a:r>
              <a:rPr lang="en-GB" altLang="sl-SI" sz="2400" dirty="0" err="1"/>
              <a:t>vloge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strokovnega</a:t>
            </a:r>
            <a:r>
              <a:rPr lang="en-GB" altLang="sl-SI" sz="2400" dirty="0"/>
              <a:t> in </a:t>
            </a:r>
            <a:r>
              <a:rPr lang="en-GB" altLang="sl-SI" sz="2400" dirty="0" err="1"/>
              <a:t>prostovoljnega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  <a:endParaRPr lang="sl-SI" altLang="sl-SI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izkusiti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proces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pomoči</a:t>
            </a:r>
            <a:r>
              <a:rPr lang="en-GB" altLang="sl-SI" sz="2400" dirty="0"/>
              <a:t>, </a:t>
            </a:r>
            <a:r>
              <a:rPr lang="en-GB" altLang="sl-SI" sz="2400" dirty="0" err="1"/>
              <a:t>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opazovati</a:t>
            </a:r>
            <a:r>
              <a:rPr lang="en-GB" altLang="sl-SI" sz="2400" dirty="0"/>
              <a:t> in </a:t>
            </a:r>
            <a:r>
              <a:rPr lang="en-GB" altLang="sl-SI" sz="2400" dirty="0" err="1"/>
              <a:t>sodelovati</a:t>
            </a:r>
            <a:r>
              <a:rPr lang="en-GB" altLang="sl-SI" sz="2400" dirty="0"/>
              <a:t> s </a:t>
            </a:r>
            <a:r>
              <a:rPr lang="en-GB" altLang="sl-SI" sz="2400" dirty="0" err="1"/>
              <a:t>strokovnimi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delavci</a:t>
            </a:r>
            <a:r>
              <a:rPr lang="en-GB" altLang="sl-SI" sz="2400" dirty="0"/>
              <a:t> </a:t>
            </a:r>
            <a:r>
              <a:rPr lang="en-GB" altLang="sl-SI" sz="2400" dirty="0" err="1"/>
              <a:t>na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področju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 v </a:t>
            </a:r>
            <a:r>
              <a:rPr lang="en-GB" altLang="sl-SI" sz="2400" dirty="0" err="1"/>
              <a:t>procesih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samopomoči</a:t>
            </a:r>
            <a:r>
              <a:rPr lang="en-GB" altLang="sl-SI" sz="2400" dirty="0"/>
              <a:t> in </a:t>
            </a:r>
            <a:r>
              <a:rPr lang="en-GB" altLang="sl-SI" sz="2400" dirty="0" err="1"/>
              <a:t>uporabniških</a:t>
            </a:r>
            <a:r>
              <a:rPr lang="en-GB" altLang="sl-SI" sz="2400" dirty="0"/>
              <a:t> </a:t>
            </a:r>
            <a:r>
              <a:rPr lang="en-GB" altLang="sl-SI" sz="2400" dirty="0" err="1"/>
              <a:t>iniciativ</a:t>
            </a:r>
            <a:endParaRPr lang="sl-SI" altLang="sl-SI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srečati</a:t>
            </a:r>
            <a:r>
              <a:rPr lang="en-GB" altLang="sl-SI" sz="2400" dirty="0"/>
              <a:t> se z </a:t>
            </a:r>
            <a:r>
              <a:rPr lang="en-GB" altLang="sl-SI" sz="2400" dirty="0" err="1"/>
              <a:t>učitelji</a:t>
            </a:r>
            <a:r>
              <a:rPr lang="en-GB" altLang="sl-SI" sz="2400" dirty="0"/>
              <a:t> FSD v </a:t>
            </a:r>
            <a:r>
              <a:rPr lang="en-GB" altLang="sl-SI" sz="2400" dirty="0" err="1"/>
              <a:t>situacijah</a:t>
            </a:r>
            <a:r>
              <a:rPr lang="en-GB" altLang="sl-SI" sz="2400" dirty="0"/>
              <a:t> </a:t>
            </a:r>
            <a:r>
              <a:rPr lang="en-GB" altLang="sl-SI" sz="2400" dirty="0" err="1"/>
              <a:t>vsakdanjega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2654300" y="260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8199" name="Group 5"/>
          <p:cNvGrpSpPr>
            <a:grpSpLocks/>
          </p:cNvGrpSpPr>
          <p:nvPr/>
        </p:nvGrpSpPr>
        <p:grpSpPr bwMode="auto">
          <a:xfrm>
            <a:off x="2654300" y="2606675"/>
            <a:ext cx="3836988" cy="1646238"/>
            <a:chOff x="0" y="0"/>
            <a:chExt cx="2417" cy="1037"/>
          </a:xfrm>
        </p:grpSpPr>
        <p:sp>
          <p:nvSpPr>
            <p:cNvPr id="82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8203" name="Group 7"/>
            <p:cNvGrpSpPr>
              <a:grpSpLocks/>
            </p:cNvGrpSpPr>
            <p:nvPr/>
          </p:nvGrpSpPr>
          <p:grpSpPr bwMode="auto">
            <a:xfrm>
              <a:off x="0" y="0"/>
              <a:ext cx="2363" cy="1037"/>
              <a:chOff x="0" y="0"/>
              <a:chExt cx="2363" cy="1037"/>
            </a:xfrm>
          </p:grpSpPr>
          <p:sp>
            <p:nvSpPr>
              <p:cNvPr id="8204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8205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37"/>
                <a:chOff x="-58" y="0"/>
                <a:chExt cx="1674" cy="1037"/>
              </a:xfrm>
            </p:grpSpPr>
            <p:sp>
              <p:nvSpPr>
                <p:cNvPr id="8206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4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8207" name="Rectangle 11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2654300" y="259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8201" name="Picture 13" descr="IMG_56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048000" cy="2032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12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1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/>
              <a:t>SPOZNAVANJE</a:t>
            </a:r>
            <a:endParaRPr lang="en-GB" altLang="sl-SI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96200" cy="3962400"/>
          </a:xfrm>
        </p:spPr>
        <p:txBody>
          <a:bodyPr/>
          <a:lstStyle/>
          <a:p>
            <a:pPr eaLnBrk="1" hangingPunct="1"/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družbenega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položaja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uporabnikov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</a:t>
            </a:r>
            <a:r>
              <a:rPr lang="sl-SI" altLang="sl-SI" sz="2400" dirty="0"/>
              <a:t>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vrednot</a:t>
            </a:r>
            <a:r>
              <a:rPr lang="en-GB" altLang="sl-SI" sz="2400" dirty="0"/>
              <a:t> in </a:t>
            </a:r>
            <a:r>
              <a:rPr lang="en-GB" altLang="sl-SI" sz="2400" dirty="0" err="1"/>
              <a:t>etike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sz="2400" dirty="0"/>
              <a:t>d</a:t>
            </a:r>
            <a:r>
              <a:rPr lang="en-GB" altLang="sl-SI" sz="2400" dirty="0" err="1"/>
              <a:t>elovanja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služb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varstva</a:t>
            </a:r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praktične</a:t>
            </a:r>
            <a:r>
              <a:rPr lang="en-GB" altLang="sl-SI" sz="2400" dirty="0"/>
              <a:t> </a:t>
            </a:r>
            <a:r>
              <a:rPr lang="en-GB" altLang="sl-SI" sz="2400" dirty="0" err="1"/>
              <a:t>uporabe</a:t>
            </a:r>
            <a:r>
              <a:rPr lang="en-GB" altLang="sl-SI" sz="2400" dirty="0"/>
              <a:t> </a:t>
            </a:r>
            <a:r>
              <a:rPr lang="en-GB" altLang="sl-SI" sz="2400" dirty="0" err="1"/>
              <a:t>pravnih</a:t>
            </a:r>
            <a:r>
              <a:rPr lang="en-GB" altLang="sl-SI" sz="2400" dirty="0"/>
              <a:t> </a:t>
            </a:r>
            <a:r>
              <a:rPr lang="en-GB" altLang="sl-SI" sz="2400" dirty="0" err="1"/>
              <a:t>okvirov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delokroga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socialnega</a:t>
            </a:r>
            <a:r>
              <a:rPr lang="en-GB" altLang="sl-SI" sz="2400" dirty="0"/>
              <a:t> dela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2654300" y="260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9223" name="Group 5"/>
          <p:cNvGrpSpPr>
            <a:grpSpLocks/>
          </p:cNvGrpSpPr>
          <p:nvPr/>
        </p:nvGrpSpPr>
        <p:grpSpPr bwMode="auto">
          <a:xfrm>
            <a:off x="2654300" y="2606675"/>
            <a:ext cx="3836988" cy="1646238"/>
            <a:chOff x="0" y="0"/>
            <a:chExt cx="2417" cy="1037"/>
          </a:xfrm>
        </p:grpSpPr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9226" name="Group 7"/>
            <p:cNvGrpSpPr>
              <a:grpSpLocks/>
            </p:cNvGrpSpPr>
            <p:nvPr/>
          </p:nvGrpSpPr>
          <p:grpSpPr bwMode="auto">
            <a:xfrm>
              <a:off x="0" y="0"/>
              <a:ext cx="2363" cy="1037"/>
              <a:chOff x="0" y="0"/>
              <a:chExt cx="2363" cy="1037"/>
            </a:xfrm>
          </p:grpSpPr>
          <p:sp>
            <p:nvSpPr>
              <p:cNvPr id="9227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9228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37"/>
                <a:chOff x="-58" y="0"/>
                <a:chExt cx="1674" cy="1037"/>
              </a:xfrm>
            </p:grpSpPr>
            <p:sp>
              <p:nvSpPr>
                <p:cNvPr id="9229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4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9230" name="Rectangle 11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2654300" y="259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13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/>
              <a:t>UČENJE SPRETNOSTI</a:t>
            </a:r>
            <a:endParaRPr lang="en-GB" altLang="sl-SI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696200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sl-SI" altLang="sl-SI" sz="2400" dirty="0"/>
              <a:t>videti, prakticirati in ovrednotiti osnovne, splošne in specifične spretnosti socialnega dela</a:t>
            </a:r>
            <a:endParaRPr lang="en-GB" altLang="sl-SI" sz="2400" dirty="0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654300" y="260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10247" name="Group 5"/>
          <p:cNvGrpSpPr>
            <a:grpSpLocks/>
          </p:cNvGrpSpPr>
          <p:nvPr/>
        </p:nvGrpSpPr>
        <p:grpSpPr bwMode="auto">
          <a:xfrm>
            <a:off x="2654300" y="2606675"/>
            <a:ext cx="3836988" cy="1646238"/>
            <a:chOff x="0" y="0"/>
            <a:chExt cx="2417" cy="1037"/>
          </a:xfrm>
        </p:grpSpPr>
        <p:sp>
          <p:nvSpPr>
            <p:cNvPr id="10249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10250" name="Group 7"/>
            <p:cNvGrpSpPr>
              <a:grpSpLocks/>
            </p:cNvGrpSpPr>
            <p:nvPr/>
          </p:nvGrpSpPr>
          <p:grpSpPr bwMode="auto">
            <a:xfrm>
              <a:off x="0" y="0"/>
              <a:ext cx="2363" cy="1037"/>
              <a:chOff x="0" y="0"/>
              <a:chExt cx="2363" cy="1037"/>
            </a:xfrm>
          </p:grpSpPr>
          <p:sp>
            <p:nvSpPr>
              <p:cNvPr id="10251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10252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37"/>
                <a:chOff x="-58" y="0"/>
                <a:chExt cx="1674" cy="1037"/>
              </a:xfrm>
            </p:grpSpPr>
            <p:sp>
              <p:nvSpPr>
                <p:cNvPr id="10253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4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10254" name="Rectangle 11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2654300" y="259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14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/>
              <a:t>INTEGRACIJA</a:t>
            </a:r>
            <a:endParaRPr lang="en-GB" altLang="sl-SI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696200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teorije</a:t>
            </a:r>
            <a:r>
              <a:rPr lang="en-GB" altLang="sl-SI" sz="2400" dirty="0"/>
              <a:t> in </a:t>
            </a:r>
            <a:r>
              <a:rPr lang="en-GB" altLang="sl-SI" sz="2400" dirty="0" err="1"/>
              <a:t>prakse</a:t>
            </a:r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različnih</a:t>
            </a:r>
            <a:r>
              <a:rPr lang="en-GB" altLang="sl-SI" sz="2400" dirty="0"/>
              <a:t> </a:t>
            </a:r>
            <a:r>
              <a:rPr lang="en-GB" altLang="sl-SI" sz="2400" dirty="0" err="1"/>
              <a:t>teorij</a:t>
            </a:r>
            <a:endParaRPr lang="sl-SI" altLang="sl-SI" sz="24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sl-SI" sz="2400" dirty="0" err="1"/>
              <a:t>razvijanje</a:t>
            </a:r>
            <a:r>
              <a:rPr lang="en-GB" altLang="sl-SI" sz="2400" dirty="0"/>
              <a:t> </a:t>
            </a:r>
            <a:r>
              <a:rPr lang="en-GB" altLang="sl-SI" sz="2400" dirty="0" err="1"/>
              <a:t>osebnega</a:t>
            </a:r>
            <a:r>
              <a:rPr lang="en-GB" altLang="sl-SI" sz="2400" dirty="0"/>
              <a:t> </a:t>
            </a:r>
            <a:r>
              <a:rPr lang="en-GB" altLang="sl-SI" sz="2400" dirty="0" err="1"/>
              <a:t>stila</a:t>
            </a:r>
            <a:r>
              <a:rPr lang="en-GB" altLang="sl-SI" sz="2400" dirty="0"/>
              <a:t> dela</a:t>
            </a:r>
          </a:p>
          <a:p>
            <a:pPr eaLnBrk="1" hangingPunct="1"/>
            <a:endParaRPr lang="en-GB" altLang="sl-SI" sz="2400" dirty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654300" y="260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654300" y="2606675"/>
            <a:ext cx="3836988" cy="1646238"/>
            <a:chOff x="0" y="0"/>
            <a:chExt cx="2417" cy="1037"/>
          </a:xfrm>
        </p:grpSpPr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41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11274" name="Group 7"/>
            <p:cNvGrpSpPr>
              <a:grpSpLocks/>
            </p:cNvGrpSpPr>
            <p:nvPr/>
          </p:nvGrpSpPr>
          <p:grpSpPr bwMode="auto">
            <a:xfrm>
              <a:off x="0" y="0"/>
              <a:ext cx="2363" cy="1037"/>
              <a:chOff x="0" y="0"/>
              <a:chExt cx="2363" cy="1037"/>
            </a:xfrm>
          </p:grpSpPr>
          <p:sp>
            <p:nvSpPr>
              <p:cNvPr id="11275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sl-SI" altLang="sl-SI"/>
              </a:p>
            </p:txBody>
          </p:sp>
          <p:grpSp>
            <p:nvGrpSpPr>
              <p:cNvPr id="11276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674" cy="1037"/>
                <a:chOff x="-58" y="0"/>
                <a:chExt cx="1674" cy="1037"/>
              </a:xfrm>
            </p:grpSpPr>
            <p:sp>
              <p:nvSpPr>
                <p:cNvPr id="11277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6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 dirty="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 </a:t>
                  </a:r>
                  <a:r>
                    <a:rPr lang="en-GB" altLang="sl-SI" sz="9400" dirty="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</a:t>
                  </a:r>
                  <a:r>
                    <a:rPr lang="en-GB" altLang="sl-SI" sz="800" dirty="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11278" name="Rectangle 11"/>
                <p:cNvSpPr>
                  <a:spLocks noChangeArrowheads="1"/>
                </p:cNvSpPr>
                <p:nvPr/>
              </p:nvSpPr>
              <p:spPr bwMode="auto">
                <a:xfrm>
                  <a:off x="-58" y="106"/>
                  <a:ext cx="11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sl-SI" sz="800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endParaRPr lang="en-GB" altLang="sl-SI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2654300" y="259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15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5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920880" cy="457200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dirty="0"/>
              <a:t>Nujne spretnosti, LASTNOSTI s.d.</a:t>
            </a:r>
            <a:endParaRPr lang="en-GB" altLang="sl-SI" dirty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628800"/>
            <a:ext cx="8064896" cy="4536504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buFontTx/>
              <a:buChar char="•"/>
            </a:pPr>
            <a:r>
              <a:rPr lang="sl-SI" altLang="sl-SI" sz="2800" b="1" dirty="0"/>
              <a:t> empatija, izkušnja,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sprejemanje drugačnosti,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potrpežljivost, vztrajnost,</a:t>
            </a:r>
          </a:p>
          <a:p>
            <a:pPr>
              <a:buFontTx/>
              <a:buChar char="•"/>
            </a:pPr>
            <a:r>
              <a:rPr lang="sl-SI" altLang="sl-SI" sz="2800" b="1" dirty="0"/>
              <a:t> pogovarjanje, poslušanje, </a:t>
            </a:r>
          </a:p>
          <a:p>
            <a:pPr>
              <a:buFontTx/>
              <a:buChar char="•"/>
            </a:pPr>
            <a:r>
              <a:rPr lang="sl-SI" altLang="sl-SI" sz="2800" b="1" dirty="0"/>
              <a:t> informiranje, omogočanje dostopa do sredstev,</a:t>
            </a:r>
          </a:p>
          <a:p>
            <a:pPr>
              <a:buFontTx/>
              <a:buChar char="•"/>
            </a:pPr>
            <a:r>
              <a:rPr lang="sl-SI" altLang="sl-SI" sz="2800" b="1" dirty="0"/>
              <a:t> pogajanje, </a:t>
            </a:r>
            <a:r>
              <a:rPr lang="sl-SI" altLang="sl-SI" sz="2800" b="1" dirty="0" err="1"/>
              <a:t>mediacija</a:t>
            </a:r>
            <a:r>
              <a:rPr lang="sl-SI" altLang="sl-SI" sz="2800" b="1" dirty="0"/>
              <a:t>, zagovorništvo,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zapisovanje, poročanje, zaupnost, verodostojnost,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organizacijske spretnosti,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profesionalna disciplina, zanesljivost,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izogibanje strokovnjaštvu,</a:t>
            </a:r>
          </a:p>
          <a:p>
            <a:pPr algn="l" eaLnBrk="1" hangingPunct="1">
              <a:buFontTx/>
              <a:buChar char="•"/>
            </a:pPr>
            <a:r>
              <a:rPr lang="sl-SI" altLang="sl-SI" sz="2800" b="1" dirty="0"/>
              <a:t> pozitivna drža, optimizem, humor …</a:t>
            </a:r>
            <a:endParaRPr lang="en-GB" altLang="sl-SI" sz="2800" b="1" dirty="0"/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16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96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Praksa 1 – naloge </a:t>
            </a:r>
            <a:r>
              <a:rPr lang="sl-SI" sz="2000" dirty="0">
                <a:effectLst/>
              </a:rPr>
              <a:t>(100+40ur)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04800" y="1484784"/>
            <a:ext cx="8659688" cy="483981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l-SI" sz="3200" dirty="0"/>
              <a:t>Osebna izkaznica učne baze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3200" dirty="0"/>
              <a:t>Vzpostavljanje delovnega odnosa in osebnega stika </a:t>
            </a:r>
            <a:r>
              <a:rPr lang="sl-SI" sz="2200" i="1" dirty="0"/>
              <a:t>(predmet)</a:t>
            </a:r>
            <a:endParaRPr lang="sl-SI" sz="3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l-SI" sz="3200" dirty="0"/>
              <a:t>Življenjski svet uporabnika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sz="3200" dirty="0"/>
              <a:t>Mreža socialnovarstvenih organizacij in zakonodaja povezana z učno bazo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sz="3200" dirty="0"/>
              <a:t>Načrt raziskave </a:t>
            </a:r>
            <a:r>
              <a:rPr lang="sl-SI" sz="2200" i="1" dirty="0"/>
              <a:t>(Metodologija raziskovanja v socialnem delu I)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3200" dirty="0"/>
              <a:t>Analiza organizacije in kompetenc posameznika v digitalni družbi</a:t>
            </a:r>
            <a:endParaRPr lang="sl-SI" sz="3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l-SI" sz="3200" dirty="0"/>
              <a:t>Projekt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3200" dirty="0"/>
              <a:t>Humanitarno prostovoljno delo</a:t>
            </a:r>
            <a:endParaRPr lang="sl-SI" sz="3200" b="1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17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Praksa 2 – naloge </a:t>
            </a:r>
            <a:r>
              <a:rPr lang="sl-SI" sz="2000" dirty="0">
                <a:effectLst/>
              </a:rPr>
              <a:t>(100+40ur)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15672" cy="4997152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Razširjena osebna izkaznica učne baze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Načrt krepitve moči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Terensko delo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Analiza zakonodaje izbranega primera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Analiza tveganja </a:t>
            </a:r>
            <a:r>
              <a:rPr lang="sl-SI" sz="2000" i="1" dirty="0"/>
              <a:t>(Zasvojenosti)</a:t>
            </a:r>
            <a:endParaRPr lang="sl-SI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Intervizija </a:t>
            </a:r>
            <a:r>
              <a:rPr lang="sl-SI" sz="2000" i="1" dirty="0"/>
              <a:t>(</a:t>
            </a:r>
            <a:r>
              <a:rPr lang="sl-SI" sz="2000" i="1" dirty="0" err="1"/>
              <a:t>Supervizija</a:t>
            </a:r>
            <a:r>
              <a:rPr lang="sl-SI" sz="2000" i="1" dirty="0"/>
              <a:t>)</a:t>
            </a:r>
            <a:r>
              <a:rPr lang="sl-SI" sz="2000" dirty="0"/>
              <a:t> </a:t>
            </a:r>
            <a:r>
              <a:rPr lang="sl-SI" sz="3200" dirty="0"/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Projekt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200" dirty="0"/>
              <a:t>Humanitarno prostovoljno delo</a:t>
            </a:r>
            <a:endParaRPr lang="sl-SI" sz="3200" b="1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18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91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Praksa 3 – naloge </a:t>
            </a:r>
            <a:r>
              <a:rPr lang="sl-SI" sz="2000" b="1" dirty="0"/>
              <a:t>(240 ur)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59688" cy="472440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Osebna izkaznica učne baze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Pogovor po konceptih socialnega dela z družino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Javna pooblastila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200" dirty="0"/>
              <a:t>Intervizija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200" dirty="0"/>
              <a:t>Naloga 1 vezana na izbirni modul*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200" dirty="0"/>
              <a:t>Naloga 2 vezana na izbirni modul*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200" dirty="0"/>
              <a:t>Naloga 3 vezana na izbirni modul* </a:t>
            </a: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19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1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Sistem študijske prakse</a:t>
            </a:r>
            <a:endParaRPr lang="sl-SI" noProof="0" dirty="0"/>
          </a:p>
        </p:txBody>
      </p:sp>
      <p:pic>
        <p:nvPicPr>
          <p:cNvPr id="7" name="Ograda vsebine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443664" cy="5791066"/>
          </a:xfrm>
        </p:spPr>
      </p:pic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</a:t>
            </a:fld>
            <a:r>
              <a:rPr lang="sl-SI" dirty="0"/>
              <a:t>/29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PREDMETNO SPECIFIČNE NALOGE</a:t>
            </a:r>
            <a:r>
              <a:rPr lang="sl-SI" b="1" dirty="0">
                <a:effectLst/>
              </a:rPr>
              <a:t>  </a:t>
            </a:r>
            <a:r>
              <a:rPr lang="sl-SI" sz="2400" b="1" dirty="0">
                <a:effectLst/>
              </a:rPr>
              <a:t>(3.+ 4.l.)</a:t>
            </a:r>
            <a:endParaRPr lang="sl-SI" dirty="0"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65968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/>
              <a:t>Socialno delo z mladimi: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Pogovor z mladostnikom in zapis pogovora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Raziskovanje dejavnikov odraščanja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Terensko delo</a:t>
            </a:r>
          </a:p>
          <a:p>
            <a:pPr marL="0" indent="0">
              <a:buNone/>
            </a:pPr>
            <a:r>
              <a:rPr lang="sl-SI" sz="2400" dirty="0"/>
              <a:t>Socialno delo s starimi ljudmi: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Osebno načrtovanje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Zagovorništvo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Pogovor s človekom z demenco </a:t>
            </a:r>
          </a:p>
          <a:p>
            <a:pPr marL="0" indent="0">
              <a:buNone/>
            </a:pPr>
            <a:r>
              <a:rPr lang="sl-SI" sz="2400" dirty="0"/>
              <a:t>Psihosocialna podpora in pomoč: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Dialoško analiza pogovora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Uporaba elementov  kratke, v rešitev usmerjene terapije v socialnem delu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Socialno skupinsko delo</a:t>
            </a:r>
          </a:p>
          <a:p>
            <a:pPr>
              <a:buFont typeface="Wingdings" panose="05000000000000000000" pitchFamily="2" charset="2"/>
              <a:buChar char="q"/>
            </a:pPr>
            <a:endParaRPr lang="sl-SI" sz="2400" b="1" dirty="0"/>
          </a:p>
          <a:p>
            <a:endParaRPr lang="sl-SI" sz="20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20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37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PREDMETNO SPECIFIČNE NALOGE</a:t>
            </a:r>
            <a:r>
              <a:rPr lang="sl-SI" b="1" dirty="0">
                <a:effectLst/>
              </a:rPr>
              <a:t>  </a:t>
            </a:r>
            <a:r>
              <a:rPr lang="sl-SI" sz="2400" b="1" dirty="0">
                <a:effectLst/>
              </a:rPr>
              <a:t>(3.+ 4.l.)</a:t>
            </a:r>
            <a:endParaRPr lang="sl-SI" dirty="0"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65968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/>
              <a:t>Socialna pravičnost in vključevanje: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Etnično občutljivo socialno delo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Zagovorništvo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Individualno načrtovanje samostojnega življenja</a:t>
            </a:r>
          </a:p>
          <a:p>
            <a:pPr marL="0" indent="0">
              <a:buNone/>
            </a:pPr>
            <a:r>
              <a:rPr lang="sl-SI" sz="2400" dirty="0"/>
              <a:t>Duševno zdravje v skupnosti: </a:t>
            </a:r>
            <a:r>
              <a:rPr lang="sl-SI" sz="2400" b="1" dirty="0"/>
              <a:t> 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Krizni načrt ali krizna kartica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Osebno načrtovanje in izvajanje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Hitra ocena potreb in odgovorov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Zagovorniška naloga </a:t>
            </a:r>
          </a:p>
          <a:p>
            <a:pPr marL="0" indent="0">
              <a:buNone/>
            </a:pPr>
            <a:r>
              <a:rPr lang="sl-SI" sz="2400" dirty="0"/>
              <a:t>Socialno delo v delovnem okolju: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Delo v skupini (na projektu ali raziskavi)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Poslovni načrt za razvoj socialnega podjetja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400" b="1" dirty="0"/>
              <a:t>Zapis timskega sestanka</a:t>
            </a:r>
          </a:p>
          <a:p>
            <a:endParaRPr lang="sl-SI" sz="20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21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87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Praksa 4 – naloge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1554162"/>
            <a:ext cx="8731696" cy="49711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Naloge, ki so specifične za Prakso 4: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epistemološka analiza prakse;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predmetno specifična naloga, </a:t>
            </a:r>
            <a:r>
              <a:rPr lang="sl-SI" sz="2600" b="1" dirty="0"/>
              <a:t>ki je študentka morda ni opravila v 3. letniku.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Naloge, ki jih študentke_i preko praktičnih izkušenj opravijo pri predmetih v 4. letniku (in jih ni potrebno vložiti v učno mapo):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Individualni načrt varnosti </a:t>
            </a:r>
            <a:r>
              <a:rPr lang="sl-SI" sz="2200" b="1" dirty="0"/>
              <a:t>(v okviru predmeta Spol in nasilje);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Raziskovalni seminar </a:t>
            </a:r>
            <a:r>
              <a:rPr lang="sl-SI" sz="2300" b="1" dirty="0"/>
              <a:t>(v okviru predmeta Raziskovalni seminar);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Akcijski projekt </a:t>
            </a:r>
            <a:r>
              <a:rPr lang="sl-SI" sz="2300" b="1" dirty="0"/>
              <a:t>(v okviru predmeta Skupnostno socialno delo);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000" b="1" dirty="0"/>
              <a:t>Osebni načrt </a:t>
            </a:r>
            <a:r>
              <a:rPr lang="sl-SI" sz="2300" b="1" dirty="0"/>
              <a:t>(v okviru predmeta Metode SD: Integrativni seminar).</a:t>
            </a: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22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0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OSTALI DOKUMENTI povezani s prakso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Etični kodeks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Dogovor o prostovoljskem delu </a:t>
            </a:r>
            <a:r>
              <a:rPr lang="sl-SI" sz="2100" i="1" dirty="0"/>
              <a:t>(1. in 2. letnik)</a:t>
            </a:r>
            <a:endParaRPr lang="sl-SI" sz="21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Pogodba o sodelovanju FSD in UB </a:t>
            </a:r>
            <a:r>
              <a:rPr lang="sl-SI" sz="2100" i="1" dirty="0"/>
              <a:t>(3. in 4. letnik, 1.l. 2.st.)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Dogovor o sodelovanju trojke</a:t>
            </a:r>
            <a:r>
              <a:rPr lang="sl-SI" sz="3600" i="1" dirty="0"/>
              <a:t> </a:t>
            </a:r>
            <a:r>
              <a:rPr lang="sl-SI" sz="2100" i="1" dirty="0"/>
              <a:t>(3. in 4. letnik)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600" dirty="0"/>
              <a:t>Dogovor o sodelovanju z uporabnikom </a:t>
            </a:r>
            <a:r>
              <a:rPr lang="sl-SI" sz="2100" i="1" dirty="0"/>
              <a:t>(1. in 2. letnik)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Načrt prakse </a:t>
            </a:r>
            <a:r>
              <a:rPr lang="sl-SI" sz="2100" i="1" dirty="0"/>
              <a:t>(vsi letniki)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Dnevnik prakse </a:t>
            </a:r>
            <a:r>
              <a:rPr lang="sl-SI" sz="2100" i="1" dirty="0"/>
              <a:t>(vsi letniki)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Končno poročilo o praksi </a:t>
            </a:r>
            <a:r>
              <a:rPr lang="sl-SI" sz="2100" i="1" dirty="0"/>
              <a:t>(vsi letniki)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Poročilo, povratna informacija za učno bazo </a:t>
            </a:r>
            <a:r>
              <a:rPr lang="sl-SI" sz="2100" i="1" dirty="0"/>
              <a:t>(vsi letniki)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l-SI" sz="3600" dirty="0"/>
              <a:t>Opisna ocena mentorja v učni bazi </a:t>
            </a:r>
            <a:r>
              <a:rPr lang="sl-SI" sz="2100" i="1" dirty="0"/>
              <a:t>(vsi letniki)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3600" dirty="0"/>
              <a:t>Ocena o uresničevanju dogovora z uporabnikom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1600" i="1" dirty="0"/>
              <a:t>(1. in 2. letnik)</a:t>
            </a:r>
            <a:endParaRPr lang="sl-SI" sz="2100" i="1" dirty="0"/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23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40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l-SI" sz="4000" dirty="0"/>
              <a:t>Pričakovane lastnosti, kompetence praktikantov</a:t>
            </a:r>
            <a:r>
              <a:rPr lang="sl-SI" b="1" dirty="0">
                <a:effectLst/>
              </a:rPr>
              <a:t>, </a:t>
            </a:r>
            <a:r>
              <a:rPr lang="sl-SI" sz="2700" b="1" dirty="0">
                <a:effectLst/>
              </a:rPr>
              <a:t>po ocenah mentorjev iz učnih baz</a:t>
            </a:r>
            <a:r>
              <a:rPr lang="sl-SI" dirty="0">
                <a:effectLst/>
              </a:rPr>
              <a:t> </a:t>
            </a:r>
            <a:endParaRPr lang="sl-SI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848872" cy="5040560"/>
          </a:xfrm>
          <a:prstGeom prst="rect">
            <a:avLst/>
          </a:prstGeom>
        </p:spPr>
      </p:pic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24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0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065" y="1052736"/>
            <a:ext cx="5911167" cy="528638"/>
          </a:xfrm>
        </p:spPr>
        <p:txBody>
          <a:bodyPr>
            <a:noAutofit/>
          </a:bodyPr>
          <a:lstStyle/>
          <a:p>
            <a:pPr algn="l" eaLnBrk="1" hangingPunct="1"/>
            <a:r>
              <a:rPr lang="sl-SI" altLang="sl-SI" dirty="0"/>
              <a:t>Študent </a:t>
            </a:r>
            <a:r>
              <a:rPr lang="sl-SI" altLang="sl-SI" sz="2000" dirty="0"/>
              <a:t>pri ŠTUDIJSKI PRAKSI pridobi</a:t>
            </a:r>
            <a:endParaRPr lang="en-GB" altLang="sl-SI" sz="2000" dirty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33915" y="2060848"/>
            <a:ext cx="7704138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osebno izkušnjo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osvojene spretnosti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praktično znanje metod socialnega dela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integracija teorije in prakse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poravnane študijske obveznosti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100" b="1" dirty="0">
                <a:latin typeface="+mn-lt"/>
              </a:rPr>
              <a:t>povezava s potencialnim delodajalcem</a:t>
            </a: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25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7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065" y="1052736"/>
            <a:ext cx="5911167" cy="528638"/>
          </a:xfrm>
        </p:spPr>
        <p:txBody>
          <a:bodyPr>
            <a:noAutofit/>
          </a:bodyPr>
          <a:lstStyle/>
          <a:p>
            <a:pPr algn="l" eaLnBrk="1" hangingPunct="1"/>
            <a:r>
              <a:rPr lang="sl-SI" altLang="sl-SI" dirty="0" smtClean="0"/>
              <a:t>Mentor FSD</a:t>
            </a:r>
            <a:endParaRPr lang="en-GB" altLang="sl-SI" sz="2000" dirty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61789" y="2048955"/>
            <a:ext cx="7704138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 smtClean="0">
                <a:latin typeface="+mn-lt"/>
              </a:rPr>
              <a:t>Stik </a:t>
            </a:r>
            <a:r>
              <a:rPr lang="sl-SI" altLang="sl-SI" sz="3100" b="1" dirty="0">
                <a:latin typeface="+mn-lt"/>
              </a:rPr>
              <a:t>s prakso, praktiki in uporabniki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Možnost vključevanja v projekte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Gradivo za analitične namene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Preverjanje teoretičnih konceptov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Možnost izvedbe raziskav, analiz, evalvacij</a:t>
            </a: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26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03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065" y="1052736"/>
            <a:ext cx="5911167" cy="528638"/>
          </a:xfrm>
        </p:spPr>
        <p:txBody>
          <a:bodyPr>
            <a:noAutofit/>
          </a:bodyPr>
          <a:lstStyle/>
          <a:p>
            <a:pPr algn="l" eaLnBrk="1" hangingPunct="1"/>
            <a:r>
              <a:rPr lang="sl-SI" altLang="sl-SI" dirty="0" smtClean="0"/>
              <a:t>Mentor v učni bazi</a:t>
            </a:r>
            <a:endParaRPr lang="en-GB" altLang="sl-SI" sz="2000" dirty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61789" y="2048955"/>
            <a:ext cx="770413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Stik </a:t>
            </a:r>
            <a:r>
              <a:rPr lang="sl-SI" altLang="sl-SI" sz="3100" b="1" dirty="0" smtClean="0">
                <a:latin typeface="+mn-lt"/>
              </a:rPr>
              <a:t>s </a:t>
            </a:r>
            <a:r>
              <a:rPr lang="sl-SI" altLang="sl-SI" sz="3100" b="1" dirty="0">
                <a:latin typeface="+mn-lt"/>
              </a:rPr>
              <a:t>stroko, </a:t>
            </a:r>
            <a:r>
              <a:rPr lang="sl-SI" altLang="sl-SI" sz="3100" b="1" dirty="0" smtClean="0">
                <a:latin typeface="+mn-lt"/>
              </a:rPr>
              <a:t>teorijami, novimi koncepti</a:t>
            </a:r>
            <a:endParaRPr lang="sl-SI" altLang="sl-SI" sz="3100" b="1" dirty="0">
              <a:latin typeface="+mn-lt"/>
            </a:endParaRP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nadgrajevanje znanja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evalvira koncepte dela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možnost dodatnih strokovnih izobraževanj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možnost napredovanja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širjenje strokovne socialne mreže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3100" b="1" dirty="0">
                <a:latin typeface="+mn-lt"/>
              </a:rPr>
              <a:t>altruizem</a:t>
            </a: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27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61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1789" y="476672"/>
            <a:ext cx="5911167" cy="528638"/>
          </a:xfrm>
        </p:spPr>
        <p:txBody>
          <a:bodyPr>
            <a:noAutofit/>
          </a:bodyPr>
          <a:lstStyle/>
          <a:p>
            <a:pPr algn="l" eaLnBrk="1" hangingPunct="1"/>
            <a:r>
              <a:rPr lang="sl-SI" altLang="sl-SI" dirty="0" smtClean="0"/>
              <a:t>Mentor v učni bazi</a:t>
            </a:r>
            <a:endParaRPr lang="en-GB" altLang="sl-SI" sz="2000" dirty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61789" y="1196752"/>
            <a:ext cx="770413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 smtClean="0">
                <a:latin typeface="+mn-lt"/>
              </a:rPr>
              <a:t>Priprava </a:t>
            </a:r>
            <a:r>
              <a:rPr lang="sl-SI" altLang="sl-SI" sz="2800" b="1" dirty="0">
                <a:latin typeface="+mn-lt"/>
              </a:rPr>
              <a:t>na prihod in sprejem </a:t>
            </a:r>
            <a:r>
              <a:rPr lang="sl-SI" altLang="sl-SI" sz="2800" b="1" dirty="0" smtClean="0">
                <a:latin typeface="+mn-lt"/>
              </a:rPr>
              <a:t>študenta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 smtClean="0">
                <a:latin typeface="+mn-lt"/>
              </a:rPr>
              <a:t>Pogodba oz. dogovor o prostovoljskem delu</a:t>
            </a:r>
            <a:endParaRPr lang="sl-SI" altLang="sl-SI" sz="2800" b="1" dirty="0">
              <a:latin typeface="+mn-lt"/>
            </a:endParaRP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 smtClean="0">
                <a:latin typeface="+mn-lt"/>
              </a:rPr>
              <a:t>Omogoči </a:t>
            </a:r>
            <a:r>
              <a:rPr lang="sl-SI" altLang="sl-SI" sz="2800" b="1" dirty="0">
                <a:latin typeface="+mn-lt"/>
              </a:rPr>
              <a:t>pogoje dela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Priprava </a:t>
            </a:r>
            <a:r>
              <a:rPr lang="sl-SI" altLang="sl-SI" sz="2800" b="1" dirty="0" smtClean="0">
                <a:latin typeface="+mn-lt"/>
              </a:rPr>
              <a:t>programa prakse </a:t>
            </a:r>
            <a:r>
              <a:rPr lang="sl-SI" altLang="sl-SI" sz="1600" dirty="0" smtClean="0">
                <a:latin typeface="+mn-lt"/>
              </a:rPr>
              <a:t>(sooblikovanje)</a:t>
            </a:r>
            <a:endParaRPr lang="sl-SI" altLang="sl-SI" sz="1600" dirty="0">
              <a:latin typeface="+mn-lt"/>
            </a:endParaRP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Določi čas za redna srečanja s študentom </a:t>
            </a:r>
            <a:r>
              <a:rPr lang="sl-SI" altLang="sl-SI" sz="2800" b="1" dirty="0" smtClean="0">
                <a:latin typeface="+mn-lt"/>
              </a:rPr>
              <a:t/>
            </a:r>
            <a:br>
              <a:rPr lang="sl-SI" altLang="sl-SI" sz="2800" b="1" dirty="0" smtClean="0">
                <a:latin typeface="+mn-lt"/>
              </a:rPr>
            </a:br>
            <a:r>
              <a:rPr lang="sl-SI" altLang="sl-SI" sz="1600" dirty="0" smtClean="0">
                <a:latin typeface="+mn-lt"/>
              </a:rPr>
              <a:t>(</a:t>
            </a:r>
            <a:r>
              <a:rPr lang="sl-SI" altLang="sl-SI" sz="1600" dirty="0">
                <a:latin typeface="+mn-lt"/>
              </a:rPr>
              <a:t>1,5 ure/teden)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Prenos praktičnega </a:t>
            </a:r>
            <a:r>
              <a:rPr lang="sl-SI" altLang="sl-SI" sz="2800" b="1" dirty="0" smtClean="0">
                <a:latin typeface="+mn-lt"/>
              </a:rPr>
              <a:t>znanja in veščin</a:t>
            </a:r>
            <a:endParaRPr lang="sl-SI" altLang="sl-SI" sz="2800" b="1" dirty="0">
              <a:latin typeface="+mn-lt"/>
            </a:endParaRP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Sodeluje z mentorjem FSD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Sodeluje pri evalvaciji prakse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Predlaga opisno oceno </a:t>
            </a:r>
            <a:r>
              <a:rPr lang="sl-SI" altLang="sl-SI" sz="2000" dirty="0">
                <a:latin typeface="+mn-lt"/>
              </a:rPr>
              <a:t>študentovega učnega procesa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Dodatno strokovno izpopolnjevanje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>
                <a:latin typeface="+mn-lt"/>
              </a:rPr>
              <a:t>Odprtost za nove </a:t>
            </a:r>
            <a:r>
              <a:rPr lang="sl-SI" altLang="sl-SI" sz="2800" b="1" dirty="0" smtClean="0">
                <a:latin typeface="+mn-lt"/>
              </a:rPr>
              <a:t>koncepte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</a:pPr>
            <a:r>
              <a:rPr lang="sl-SI" altLang="sl-SI" sz="2800" b="1" dirty="0" smtClean="0">
                <a:latin typeface="+mn-lt"/>
              </a:rPr>
              <a:t>Predlaga nove koncepte</a:t>
            </a:r>
            <a:endParaRPr lang="sl-SI" altLang="sl-SI" sz="2800" b="1" dirty="0">
              <a:latin typeface="+mn-lt"/>
            </a:endParaRP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28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6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84313"/>
            <a:ext cx="77724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 sz="4000" dirty="0"/>
              <a:t>RAZPIS PROJEKTOV</a:t>
            </a:r>
          </a:p>
        </p:txBody>
      </p:sp>
      <p:pic>
        <p:nvPicPr>
          <p:cNvPr id="14341" name="Picture 4" descr="projekti PD slik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47875"/>
            <a:ext cx="7989888" cy="4189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6025" name="Picture 9" descr="Altr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60350"/>
            <a:ext cx="6480175" cy="609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29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9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Sistem študijske prakse</a:t>
            </a:r>
            <a:endParaRPr lang="sl-SI" noProof="0" dirty="0"/>
          </a:p>
        </p:txBody>
      </p:sp>
      <p:pic>
        <p:nvPicPr>
          <p:cNvPr id="7" name="Ograda vsebine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443664" cy="5791066"/>
          </a:xfrm>
        </p:spPr>
      </p:pic>
      <p:sp>
        <p:nvSpPr>
          <p:cNvPr id="4" name="Rectangl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39208" cy="319695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9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439 učnih baz </a:t>
            </a:r>
            <a:r>
              <a:rPr lang="sl-SI" sz="1600" dirty="0"/>
              <a:t>(250/letno)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&gt;600 mentorjev </a:t>
            </a:r>
            <a:r>
              <a:rPr lang="sl-SI" sz="1600" dirty="0"/>
              <a:t>(250/letno)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500 študentov</a:t>
            </a:r>
            <a:endParaRPr lang="sl-SI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noProof="0" dirty="0"/>
              <a:t>10 mentorjev FSD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noProof="0" dirty="0"/>
              <a:t>28-30 mentorskih skupin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&gt;1000 uporabnikov </a:t>
            </a:r>
          </a:p>
          <a:p>
            <a:pPr marL="0" indent="0">
              <a:buNone/>
            </a:pPr>
            <a:endParaRPr lang="sl-SI" noProof="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6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921" y="260350"/>
            <a:ext cx="4982518" cy="528638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dirty="0"/>
              <a:t>RAZPIS PROSTIH MEST</a:t>
            </a:r>
            <a:endParaRPr lang="en-GB" altLang="sl-SI" dirty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39750" y="1788381"/>
            <a:ext cx="8280400" cy="380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Razpis prostih mest v učnih bazah sreda 7.10.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Predstavitev učnih baz 8.10. 15-16.30  Zoom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Zbiranje prijav 8.10. od 20h naprej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Razporejanje po mentorskih skupinah (koordinator)</a:t>
            </a:r>
          </a:p>
          <a:p>
            <a:pPr marL="0" indent="0" eaLnBrk="1" hangingPunct="1">
              <a:buClr>
                <a:srgbClr val="000066"/>
              </a:buClr>
            </a:pPr>
            <a:endParaRPr lang="sl-SI" altLang="sl-SI" dirty="0"/>
          </a:p>
          <a:p>
            <a:pPr marL="0" indent="0" eaLnBrk="1" hangingPunct="1">
              <a:buClr>
                <a:srgbClr val="000066"/>
              </a:buClr>
            </a:pPr>
            <a:endParaRPr lang="sl-SI" altLang="sl-SI" dirty="0"/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30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7026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260350"/>
            <a:ext cx="4549775" cy="528638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dirty="0"/>
              <a:t>Datumi</a:t>
            </a:r>
            <a:endParaRPr lang="en-GB" altLang="sl-SI" dirty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539750" y="1412776"/>
            <a:ext cx="8280400" cy="516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b="1" dirty="0">
                <a:latin typeface="+mn-lt"/>
              </a:rPr>
              <a:t>Uvodne mentorske skupine na FSD + on-line </a:t>
            </a:r>
            <a:br>
              <a:rPr lang="sl-SI" b="1" dirty="0">
                <a:latin typeface="+mn-lt"/>
              </a:rPr>
            </a:br>
            <a:r>
              <a:rPr lang="sl-SI" b="1" dirty="0">
                <a:latin typeface="+mn-lt"/>
              </a:rPr>
              <a:t>čet 22.10. 15.00 – 16.30,  </a:t>
            </a:r>
            <a:r>
              <a:rPr lang="sl-SI" sz="1800" dirty="0">
                <a:latin typeface="+mn-lt"/>
              </a:rPr>
              <a:t>(razpored bo objavljen na oglasni deski)</a:t>
            </a:r>
            <a:r>
              <a:rPr lang="sl-SI" altLang="sl-SI" sz="1800" dirty="0">
                <a:latin typeface="+mn-lt"/>
              </a:rPr>
              <a:t/>
            </a:r>
            <a:br>
              <a:rPr lang="sl-SI" altLang="sl-SI" sz="1800" dirty="0">
                <a:latin typeface="+mn-lt"/>
              </a:rPr>
            </a:br>
            <a:r>
              <a:rPr lang="sl-SI" sz="1800" dirty="0">
                <a:latin typeface="+mn-lt"/>
              </a:rPr>
              <a:t>Mentorske skupine za 1. letnik potekajo vsak 1. in 3. četrtek v mesecu, po urniku in razporedu</a:t>
            </a:r>
          </a:p>
          <a:p>
            <a:pPr marL="0" indent="0"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Uvodni sestanki v učnih bazah </a:t>
            </a:r>
            <a:r>
              <a:rPr lang="sl-SI" altLang="sl-SI" b="1" dirty="0" err="1">
                <a:latin typeface="+mn-lt"/>
              </a:rPr>
              <a:t>pon</a:t>
            </a:r>
            <a:r>
              <a:rPr lang="sl-SI" altLang="sl-SI" b="1" dirty="0">
                <a:latin typeface="+mn-lt"/>
              </a:rPr>
              <a:t> 26.10. oz. po dogovoru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Začetek prakse, pon. 2.11.  </a:t>
            </a:r>
            <a:r>
              <a:rPr lang="sl-SI" altLang="sl-SI" sz="1800" dirty="0">
                <a:latin typeface="+mn-lt"/>
              </a:rPr>
              <a:t>(maj, strnjen teden)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b="1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b="1" dirty="0">
                <a:latin typeface="+mn-lt"/>
              </a:rPr>
              <a:t>Praksa poteka ob ponedeljkih </a:t>
            </a:r>
            <a:r>
              <a:rPr lang="sl-SI" altLang="sl-SI" sz="1800" dirty="0">
                <a:latin typeface="+mn-lt"/>
              </a:rPr>
              <a:t>(in/ali vsako drugo sredo)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1800" dirty="0">
              <a:latin typeface="+mn-lt"/>
            </a:endParaRP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b="1" dirty="0">
                <a:latin typeface="+mn-lt"/>
              </a:rPr>
              <a:t>Predavanje MOOC čet 12.11. 15.00 – 16.30 P2   </a:t>
            </a:r>
          </a:p>
          <a:p>
            <a:pPr eaLnBrk="1" hangingPunct="1">
              <a:lnSpc>
                <a:spcPct val="115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1800" dirty="0">
              <a:latin typeface="+mn-lt"/>
            </a:endParaRP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31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54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260350"/>
            <a:ext cx="5216525" cy="528638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dirty="0"/>
              <a:t>Obveznosti študenta</a:t>
            </a:r>
            <a:endParaRPr lang="en-GB" altLang="sl-SI" dirty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8280920" cy="504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Razporeditev v učno bazo, projekt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Opravljena praksa v določenem obsegu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Obiskovanje vaj v mentorski skupini in aktivno sodelovanje v njej (80%)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Dnevnik prakse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Poročila o posameznih nalogah in končno poročilo o praksi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Pozitivna ocena prakse s strani mentorja iz učne baze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endParaRPr lang="sl-SI" altLang="sl-SI" sz="28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sz="20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Sodelovanje pri konkretnih nalogah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sz="20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Prenos teoretičnega znanja/ konceptov v prakso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sz="20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Odgovornost do dela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•"/>
            </a:pPr>
            <a:r>
              <a:rPr lang="sl-SI" altLang="sl-SI" sz="20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Vedoželjnost</a:t>
            </a:r>
          </a:p>
        </p:txBody>
      </p:sp>
      <p:sp>
        <p:nvSpPr>
          <p:cNvPr id="7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32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61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872" y="1196752"/>
            <a:ext cx="2952328" cy="4104456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sz="23900" dirty="0"/>
              <a:t>?</a:t>
            </a:r>
            <a:endParaRPr lang="en-GB" altLang="sl-SI" sz="23900" dirty="0"/>
          </a:p>
        </p:txBody>
      </p:sp>
    </p:spTree>
    <p:extLst>
      <p:ext uri="{BB962C8B-B14F-4D97-AF65-F5344CB8AC3E}">
        <p14:creationId xmlns:p14="http://schemas.microsoft.com/office/powerpoint/2010/main" val="122355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Status učne baze</a:t>
            </a:r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8928992" cy="33788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4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3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/>
              <a:t>Aktivne učne baze </a:t>
            </a:r>
            <a:r>
              <a:rPr lang="sl-SI" sz="1600" b="1" dirty="0">
                <a:effectLst/>
              </a:rPr>
              <a:t>po področjih socialnega dela za leto 14/15</a:t>
            </a:r>
            <a:endParaRPr lang="sl-SI" sz="1600" dirty="0"/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776863" cy="59054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3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ravokotnik 46"/>
          <p:cNvSpPr/>
          <p:nvPr/>
        </p:nvSpPr>
        <p:spPr>
          <a:xfrm>
            <a:off x="6588224" y="1496270"/>
            <a:ext cx="432048" cy="5256584"/>
          </a:xfrm>
          <a:prstGeom prst="rect">
            <a:avLst/>
          </a:prstGeom>
          <a:solidFill>
            <a:srgbClr val="FBD4C9">
              <a:alpha val="4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Pravokotnik 32"/>
          <p:cNvSpPr/>
          <p:nvPr/>
        </p:nvSpPr>
        <p:spPr>
          <a:xfrm>
            <a:off x="8086758" y="1463789"/>
            <a:ext cx="720080" cy="5256584"/>
          </a:xfrm>
          <a:prstGeom prst="rect">
            <a:avLst/>
          </a:prstGeom>
          <a:solidFill>
            <a:srgbClr val="FBD4C9">
              <a:alpha val="3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4283968" y="1466161"/>
            <a:ext cx="720080" cy="5256584"/>
          </a:xfrm>
          <a:prstGeom prst="rect">
            <a:avLst/>
          </a:prstGeom>
          <a:solidFill>
            <a:srgbClr val="FBD4C9">
              <a:alpha val="38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Pravokotnik 30"/>
          <p:cNvSpPr/>
          <p:nvPr/>
        </p:nvSpPr>
        <p:spPr>
          <a:xfrm>
            <a:off x="251520" y="1476907"/>
            <a:ext cx="432048" cy="5256584"/>
          </a:xfrm>
          <a:prstGeom prst="rect">
            <a:avLst/>
          </a:prstGeom>
          <a:solidFill>
            <a:srgbClr val="FBD4C9">
              <a:alpha val="31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Pravokotnik 29"/>
          <p:cNvSpPr/>
          <p:nvPr/>
        </p:nvSpPr>
        <p:spPr>
          <a:xfrm>
            <a:off x="3133425" y="1484784"/>
            <a:ext cx="432048" cy="5256584"/>
          </a:xfrm>
          <a:prstGeom prst="rect">
            <a:avLst/>
          </a:prstGeom>
          <a:solidFill>
            <a:srgbClr val="FBD4C9">
              <a:alpha val="4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TERMINI PRAKSE</a:t>
            </a:r>
            <a:endParaRPr lang="sl-SI" noProof="0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15672" cy="4724400"/>
          </a:xfrm>
        </p:spPr>
        <p:txBody>
          <a:bodyPr>
            <a:normAutofit fontScale="99500"/>
          </a:bodyPr>
          <a:lstStyle/>
          <a:p>
            <a:pPr marL="0" indent="0">
              <a:buNone/>
            </a:pPr>
            <a:r>
              <a:rPr lang="sl-SI" sz="2400" b="1" kern="1200" noProof="0" dirty="0">
                <a:solidFill>
                  <a:schemeClr val="tx2"/>
                </a:solidFill>
              </a:rPr>
              <a:t>1. </a:t>
            </a:r>
            <a:r>
              <a:rPr lang="sl-SI" sz="1600" b="1" kern="1200" noProof="0" dirty="0">
                <a:solidFill>
                  <a:schemeClr val="tx2"/>
                </a:solidFill>
              </a:rPr>
              <a:t>letnik  - 100 + 40 UR</a:t>
            </a:r>
          </a:p>
          <a:p>
            <a:pPr marL="0" indent="0">
              <a:buNone/>
            </a:pPr>
            <a:endParaRPr lang="sl-SI" sz="1600" b="1" kern="1200" noProof="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2400" b="1" kern="1200" noProof="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400" b="1" noProof="0" dirty="0"/>
              <a:t>2. </a:t>
            </a:r>
            <a:r>
              <a:rPr lang="sl-SI" sz="1600" b="1" dirty="0"/>
              <a:t>letnik</a:t>
            </a:r>
            <a:r>
              <a:rPr lang="sl-SI" sz="1600" b="1" noProof="0" dirty="0"/>
              <a:t> - </a:t>
            </a:r>
            <a:r>
              <a:rPr lang="sl-SI" sz="1600" b="1" dirty="0"/>
              <a:t>100 + 40 UR</a:t>
            </a:r>
            <a:endParaRPr lang="sl-SI" sz="1600" b="1" noProof="0" dirty="0"/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/>
            </a:r>
            <a:br>
              <a:rPr lang="sl-SI" sz="2400" b="1" dirty="0"/>
            </a:br>
            <a:r>
              <a:rPr lang="sl-SI" sz="2400" b="1" noProof="0" dirty="0"/>
              <a:t>3. </a:t>
            </a:r>
            <a:r>
              <a:rPr lang="sl-SI" sz="1600" b="1" dirty="0"/>
              <a:t>letnik</a:t>
            </a:r>
            <a:r>
              <a:rPr lang="sl-SI" sz="1600" b="1" noProof="0" dirty="0"/>
              <a:t> – 240 UR </a:t>
            </a:r>
            <a:r>
              <a:rPr lang="sl-SI" sz="900" b="1" noProof="0" dirty="0"/>
              <a:t>(6 TEDNOV)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noProof="0" dirty="0"/>
              <a:t>4. </a:t>
            </a:r>
            <a:r>
              <a:rPr lang="sl-SI" sz="1600" b="1" dirty="0"/>
              <a:t>letnik</a:t>
            </a:r>
            <a:r>
              <a:rPr lang="sl-SI" sz="1600" b="1" noProof="0" dirty="0"/>
              <a:t> – 160 UR </a:t>
            </a:r>
            <a:r>
              <a:rPr lang="sl-SI" sz="900" b="1" noProof="0" dirty="0"/>
              <a:t>(</a:t>
            </a:r>
            <a:r>
              <a:rPr lang="sl-SI" sz="900" b="1" dirty="0"/>
              <a:t>4 </a:t>
            </a:r>
            <a:r>
              <a:rPr lang="sl-SI" sz="900" b="1" noProof="0" dirty="0"/>
              <a:t>TEDNI)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1</a:t>
            </a:r>
            <a:r>
              <a:rPr lang="sl-SI" sz="2400" b="1" noProof="0" dirty="0"/>
              <a:t>. </a:t>
            </a:r>
            <a:r>
              <a:rPr lang="sl-SI" sz="1600" b="1" dirty="0"/>
              <a:t>letnik</a:t>
            </a:r>
            <a:r>
              <a:rPr lang="sl-SI" sz="1600" b="1" noProof="0" dirty="0"/>
              <a:t>, 2. stopnja– 80 UR</a:t>
            </a:r>
            <a:endParaRPr lang="sl-SI" sz="2400" b="1" noProof="0" dirty="0"/>
          </a:p>
        </p:txBody>
      </p:sp>
      <p:cxnSp>
        <p:nvCxnSpPr>
          <p:cNvPr id="6" name="Raven povezovalnik 5"/>
          <p:cNvCxnSpPr/>
          <p:nvPr/>
        </p:nvCxnSpPr>
        <p:spPr>
          <a:xfrm>
            <a:off x="467544" y="2492896"/>
            <a:ext cx="6336704" cy="0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467544" y="3573016"/>
            <a:ext cx="6336704" cy="0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5893554" y="4725144"/>
            <a:ext cx="216000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907703" y="5517232"/>
            <a:ext cx="1225721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539552" y="6381328"/>
            <a:ext cx="8208000" cy="0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5947415" y="4417367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APR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7559315" y="4417366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2051720" y="5231140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NOV/DEC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467544" y="2172812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7562369" y="218511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21" name="PoljeZBesedilom 20"/>
          <p:cNvSpPr txBox="1"/>
          <p:nvPr/>
        </p:nvSpPr>
        <p:spPr>
          <a:xfrm>
            <a:off x="467544" y="326523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</a:t>
            </a:r>
          </a:p>
        </p:txBody>
      </p:sp>
      <p:cxnSp>
        <p:nvCxnSpPr>
          <p:cNvPr id="25" name="Raven povezovalnik 24"/>
          <p:cNvCxnSpPr/>
          <p:nvPr/>
        </p:nvCxnSpPr>
        <p:spPr>
          <a:xfrm>
            <a:off x="7258774" y="2493770"/>
            <a:ext cx="79478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>
            <a:off x="7258774" y="3573016"/>
            <a:ext cx="79478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PoljeZBesedilom 28"/>
          <p:cNvSpPr txBox="1"/>
          <p:nvPr/>
        </p:nvSpPr>
        <p:spPr>
          <a:xfrm>
            <a:off x="7567129" y="324782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36" name="PoljeZBesedilom 35"/>
          <p:cNvSpPr txBox="1"/>
          <p:nvPr/>
        </p:nvSpPr>
        <p:spPr>
          <a:xfrm>
            <a:off x="152261" y="1357826"/>
            <a:ext cx="63056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RAZPIS</a:t>
            </a:r>
          </a:p>
        </p:txBody>
      </p:sp>
      <p:sp>
        <p:nvSpPr>
          <p:cNvPr id="37" name="PoljeZBesedilom 36"/>
          <p:cNvSpPr txBox="1"/>
          <p:nvPr/>
        </p:nvSpPr>
        <p:spPr>
          <a:xfrm>
            <a:off x="2904756" y="1349949"/>
            <a:ext cx="88938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NOVO LETO</a:t>
            </a:r>
          </a:p>
        </p:txBody>
      </p:sp>
      <p:sp>
        <p:nvSpPr>
          <p:cNvPr id="38" name="PoljeZBesedilom 37"/>
          <p:cNvSpPr txBox="1"/>
          <p:nvPr/>
        </p:nvSpPr>
        <p:spPr>
          <a:xfrm>
            <a:off x="4243616" y="1256040"/>
            <a:ext cx="79987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IZPITNO OBDOBJE</a:t>
            </a:r>
          </a:p>
        </p:txBody>
      </p:sp>
      <p:sp>
        <p:nvSpPr>
          <p:cNvPr id="39" name="PoljeZBesedilom 38"/>
          <p:cNvSpPr txBox="1"/>
          <p:nvPr/>
        </p:nvSpPr>
        <p:spPr>
          <a:xfrm>
            <a:off x="7847667" y="1382998"/>
            <a:ext cx="1159911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ZAKLJUČEVANJE</a:t>
            </a:r>
          </a:p>
        </p:txBody>
      </p:sp>
      <p:sp>
        <p:nvSpPr>
          <p:cNvPr id="62" name="PoljeZBesedilom 61"/>
          <p:cNvSpPr txBox="1"/>
          <p:nvPr/>
        </p:nvSpPr>
        <p:spPr>
          <a:xfrm>
            <a:off x="1433980" y="2239854"/>
            <a:ext cx="73958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PRAKSA</a:t>
            </a:r>
          </a:p>
        </p:txBody>
      </p:sp>
      <p:cxnSp>
        <p:nvCxnSpPr>
          <p:cNvPr id="46" name="Raven povezovalnik 45"/>
          <p:cNvCxnSpPr/>
          <p:nvPr/>
        </p:nvCxnSpPr>
        <p:spPr>
          <a:xfrm>
            <a:off x="5423712" y="4725143"/>
            <a:ext cx="430463" cy="12571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PoljeZBesedilom 55"/>
          <p:cNvSpPr txBox="1"/>
          <p:nvPr/>
        </p:nvSpPr>
        <p:spPr>
          <a:xfrm>
            <a:off x="6352046" y="1302207"/>
            <a:ext cx="95007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PRVOMAJSKI PRAZNIKI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6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7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ravokotnik 46"/>
          <p:cNvSpPr/>
          <p:nvPr/>
        </p:nvSpPr>
        <p:spPr>
          <a:xfrm>
            <a:off x="6588224" y="1496270"/>
            <a:ext cx="432048" cy="5256584"/>
          </a:xfrm>
          <a:prstGeom prst="rect">
            <a:avLst/>
          </a:prstGeom>
          <a:solidFill>
            <a:srgbClr val="FBD4C9">
              <a:alpha val="4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Pravokotnik 32"/>
          <p:cNvSpPr/>
          <p:nvPr/>
        </p:nvSpPr>
        <p:spPr>
          <a:xfrm>
            <a:off x="8086758" y="1463789"/>
            <a:ext cx="720080" cy="5256584"/>
          </a:xfrm>
          <a:prstGeom prst="rect">
            <a:avLst/>
          </a:prstGeom>
          <a:solidFill>
            <a:srgbClr val="FBD4C9">
              <a:alpha val="3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4283968" y="1466161"/>
            <a:ext cx="720080" cy="5256584"/>
          </a:xfrm>
          <a:prstGeom prst="rect">
            <a:avLst/>
          </a:prstGeom>
          <a:solidFill>
            <a:srgbClr val="FBD4C9">
              <a:alpha val="38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Pravokotnik 30"/>
          <p:cNvSpPr/>
          <p:nvPr/>
        </p:nvSpPr>
        <p:spPr>
          <a:xfrm>
            <a:off x="251520" y="1476907"/>
            <a:ext cx="432048" cy="5256584"/>
          </a:xfrm>
          <a:prstGeom prst="rect">
            <a:avLst/>
          </a:prstGeom>
          <a:solidFill>
            <a:srgbClr val="FBD4C9">
              <a:alpha val="31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Pravokotnik 29"/>
          <p:cNvSpPr/>
          <p:nvPr/>
        </p:nvSpPr>
        <p:spPr>
          <a:xfrm>
            <a:off x="3133425" y="1484784"/>
            <a:ext cx="432048" cy="5256584"/>
          </a:xfrm>
          <a:prstGeom prst="rect">
            <a:avLst/>
          </a:prstGeom>
          <a:solidFill>
            <a:srgbClr val="FBD4C9">
              <a:alpha val="46000"/>
            </a:srgbClr>
          </a:solidFill>
          <a:ln>
            <a:solidFill>
              <a:srgbClr val="FBD4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TERMINI PRAKSE</a:t>
            </a:r>
            <a:endParaRPr lang="sl-SI" noProof="0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15672" cy="4724400"/>
          </a:xfrm>
        </p:spPr>
        <p:txBody>
          <a:bodyPr>
            <a:normAutofit fontScale="99500"/>
          </a:bodyPr>
          <a:lstStyle/>
          <a:p>
            <a:pPr marL="0" indent="0">
              <a:buNone/>
            </a:pPr>
            <a:r>
              <a:rPr lang="sl-SI" sz="2400" b="1" kern="1200" noProof="0" dirty="0">
                <a:solidFill>
                  <a:schemeClr val="tx2"/>
                </a:solidFill>
              </a:rPr>
              <a:t>1. </a:t>
            </a:r>
            <a:r>
              <a:rPr lang="sl-SI" sz="1600" b="1" dirty="0"/>
              <a:t>letnik  </a:t>
            </a:r>
            <a:r>
              <a:rPr lang="sl-SI" sz="1600" b="1" kern="1200" noProof="0" dirty="0">
                <a:solidFill>
                  <a:schemeClr val="tx2"/>
                </a:solidFill>
              </a:rPr>
              <a:t>- 100 + 40 UR</a:t>
            </a:r>
          </a:p>
          <a:p>
            <a:pPr marL="0" indent="0">
              <a:buNone/>
            </a:pPr>
            <a:endParaRPr lang="sl-SI" sz="1600" b="1" kern="1200" noProof="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2400" b="1" kern="1200" noProof="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400" b="1" noProof="0" dirty="0"/>
              <a:t>2. </a:t>
            </a:r>
            <a:r>
              <a:rPr lang="sl-SI" sz="1600" b="1" dirty="0"/>
              <a:t>letnik  </a:t>
            </a:r>
            <a:r>
              <a:rPr lang="sl-SI" sz="1600" b="1" noProof="0" dirty="0"/>
              <a:t>-1</a:t>
            </a:r>
            <a:r>
              <a:rPr lang="sl-SI" sz="1600" b="1" dirty="0"/>
              <a:t>00 + 40 UR</a:t>
            </a:r>
            <a:endParaRPr lang="sl-SI" sz="1600" b="1" noProof="0" dirty="0"/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/>
            </a:r>
            <a:br>
              <a:rPr lang="sl-SI" sz="2400" b="1" dirty="0"/>
            </a:br>
            <a:r>
              <a:rPr lang="sl-SI" sz="2400" b="1" noProof="0" dirty="0"/>
              <a:t>3. </a:t>
            </a:r>
            <a:r>
              <a:rPr lang="sl-SI" sz="1600" b="1" dirty="0"/>
              <a:t>letnik </a:t>
            </a:r>
            <a:r>
              <a:rPr lang="sl-SI" sz="1600" b="1" noProof="0" dirty="0"/>
              <a:t>– 240 UR </a:t>
            </a:r>
            <a:r>
              <a:rPr lang="sl-SI" sz="900" b="1" noProof="0" dirty="0"/>
              <a:t>(6 TEDNOV)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noProof="0" dirty="0"/>
              <a:t>4. </a:t>
            </a:r>
            <a:r>
              <a:rPr lang="sl-SI" sz="1600" b="1" dirty="0"/>
              <a:t>letnik</a:t>
            </a:r>
            <a:r>
              <a:rPr lang="sl-SI" sz="1600" b="1" noProof="0" dirty="0"/>
              <a:t> – 160 UR </a:t>
            </a:r>
            <a:r>
              <a:rPr lang="sl-SI" sz="900" b="1" noProof="0" dirty="0"/>
              <a:t>(4 TEDNI)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1</a:t>
            </a:r>
            <a:r>
              <a:rPr lang="sl-SI" sz="2400" b="1" noProof="0" dirty="0"/>
              <a:t>. </a:t>
            </a:r>
            <a:r>
              <a:rPr lang="sl-SI" sz="1600" b="1" dirty="0"/>
              <a:t>letnik, 2. stopnja</a:t>
            </a:r>
            <a:r>
              <a:rPr lang="sl-SI" sz="1600" b="1" noProof="0" dirty="0"/>
              <a:t> – 80 UR</a:t>
            </a:r>
            <a:endParaRPr lang="sl-SI" sz="2400" b="1" noProof="0" dirty="0"/>
          </a:p>
        </p:txBody>
      </p:sp>
      <p:cxnSp>
        <p:nvCxnSpPr>
          <p:cNvPr id="6" name="Raven povezovalnik 5"/>
          <p:cNvCxnSpPr/>
          <p:nvPr/>
        </p:nvCxnSpPr>
        <p:spPr>
          <a:xfrm>
            <a:off x="467544" y="2492896"/>
            <a:ext cx="6336704" cy="0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467544" y="3573016"/>
            <a:ext cx="6336704" cy="0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5893554" y="4725144"/>
            <a:ext cx="216000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907703" y="5517232"/>
            <a:ext cx="1225721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539552" y="6381328"/>
            <a:ext cx="8208000" cy="0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5947415" y="4417367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APR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7559315" y="4417366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2051720" y="5231140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NOV/DEC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467544" y="2172812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7562369" y="218511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21" name="PoljeZBesedilom 20"/>
          <p:cNvSpPr txBox="1"/>
          <p:nvPr/>
        </p:nvSpPr>
        <p:spPr>
          <a:xfrm>
            <a:off x="467544" y="326523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NOV</a:t>
            </a:r>
          </a:p>
        </p:txBody>
      </p:sp>
      <p:cxnSp>
        <p:nvCxnSpPr>
          <p:cNvPr id="25" name="Raven povezovalnik 24"/>
          <p:cNvCxnSpPr/>
          <p:nvPr/>
        </p:nvCxnSpPr>
        <p:spPr>
          <a:xfrm>
            <a:off x="7258774" y="2493770"/>
            <a:ext cx="79478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>
            <a:off x="7258774" y="3573016"/>
            <a:ext cx="794780" cy="0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PoljeZBesedilom 28"/>
          <p:cNvSpPr txBox="1"/>
          <p:nvPr/>
        </p:nvSpPr>
        <p:spPr>
          <a:xfrm>
            <a:off x="7567129" y="3247829"/>
            <a:ext cx="5767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b="1" dirty="0">
                <a:solidFill>
                  <a:schemeClr val="accent2">
                    <a:lumMod val="75000"/>
                  </a:schemeClr>
                </a:solidFill>
              </a:rPr>
              <a:t>MAJ</a:t>
            </a:r>
          </a:p>
        </p:txBody>
      </p:sp>
      <p:sp>
        <p:nvSpPr>
          <p:cNvPr id="36" name="PoljeZBesedilom 35"/>
          <p:cNvSpPr txBox="1"/>
          <p:nvPr/>
        </p:nvSpPr>
        <p:spPr>
          <a:xfrm>
            <a:off x="152261" y="1357826"/>
            <a:ext cx="63056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RAZPIS</a:t>
            </a:r>
          </a:p>
        </p:txBody>
      </p:sp>
      <p:sp>
        <p:nvSpPr>
          <p:cNvPr id="37" name="PoljeZBesedilom 36"/>
          <p:cNvSpPr txBox="1"/>
          <p:nvPr/>
        </p:nvSpPr>
        <p:spPr>
          <a:xfrm>
            <a:off x="2904756" y="1349949"/>
            <a:ext cx="88938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NOVO LETO</a:t>
            </a:r>
          </a:p>
        </p:txBody>
      </p:sp>
      <p:sp>
        <p:nvSpPr>
          <p:cNvPr id="38" name="PoljeZBesedilom 37"/>
          <p:cNvSpPr txBox="1"/>
          <p:nvPr/>
        </p:nvSpPr>
        <p:spPr>
          <a:xfrm>
            <a:off x="4243616" y="1256040"/>
            <a:ext cx="79987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IZPITNO OBDOBJE</a:t>
            </a:r>
          </a:p>
        </p:txBody>
      </p:sp>
      <p:sp>
        <p:nvSpPr>
          <p:cNvPr id="39" name="PoljeZBesedilom 38"/>
          <p:cNvSpPr txBox="1"/>
          <p:nvPr/>
        </p:nvSpPr>
        <p:spPr>
          <a:xfrm>
            <a:off x="7847667" y="1382998"/>
            <a:ext cx="1159911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ZAKLJUČEVANJE</a:t>
            </a:r>
          </a:p>
        </p:txBody>
      </p:sp>
      <p:cxnSp>
        <p:nvCxnSpPr>
          <p:cNvPr id="40" name="Raven povezovalnik 39"/>
          <p:cNvCxnSpPr/>
          <p:nvPr/>
        </p:nvCxnSpPr>
        <p:spPr>
          <a:xfrm>
            <a:off x="1186949" y="5517232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Raven povezovalnik 41"/>
          <p:cNvCxnSpPr/>
          <p:nvPr/>
        </p:nvCxnSpPr>
        <p:spPr>
          <a:xfrm>
            <a:off x="3569126" y="5517232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Raven povezovalnik 42"/>
          <p:cNvCxnSpPr/>
          <p:nvPr/>
        </p:nvCxnSpPr>
        <p:spPr>
          <a:xfrm>
            <a:off x="5172799" y="4827093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Raven povezovalnik 43"/>
          <p:cNvCxnSpPr/>
          <p:nvPr/>
        </p:nvCxnSpPr>
        <p:spPr>
          <a:xfrm>
            <a:off x="8042579" y="4819463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Raven povezovalnik 44"/>
          <p:cNvCxnSpPr/>
          <p:nvPr/>
        </p:nvCxnSpPr>
        <p:spPr>
          <a:xfrm>
            <a:off x="2403273" y="5652181"/>
            <a:ext cx="234582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Raven povezovalnik 47"/>
          <p:cNvCxnSpPr/>
          <p:nvPr/>
        </p:nvCxnSpPr>
        <p:spPr>
          <a:xfrm>
            <a:off x="6384054" y="4834724"/>
            <a:ext cx="280129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Raven povezovalnik 49"/>
          <p:cNvCxnSpPr/>
          <p:nvPr/>
        </p:nvCxnSpPr>
        <p:spPr>
          <a:xfrm>
            <a:off x="7118709" y="4847914"/>
            <a:ext cx="280129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Raven povezovalnik 50"/>
          <p:cNvCxnSpPr/>
          <p:nvPr/>
        </p:nvCxnSpPr>
        <p:spPr>
          <a:xfrm>
            <a:off x="761151" y="2645296"/>
            <a:ext cx="6336704" cy="0"/>
          </a:xfrm>
          <a:prstGeom prst="line">
            <a:avLst/>
          </a:prstGeom>
          <a:ln w="76200">
            <a:solidFill>
              <a:srgbClr val="E1482F">
                <a:alpha val="85000"/>
              </a:srgb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Raven povezovalnik 51"/>
          <p:cNvCxnSpPr/>
          <p:nvPr/>
        </p:nvCxnSpPr>
        <p:spPr>
          <a:xfrm>
            <a:off x="782005" y="3717032"/>
            <a:ext cx="6336704" cy="0"/>
          </a:xfrm>
          <a:prstGeom prst="line">
            <a:avLst/>
          </a:prstGeom>
          <a:ln w="76200">
            <a:solidFill>
              <a:srgbClr val="E1482F">
                <a:alpha val="85000"/>
              </a:srgb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Raven povezovalnik 52"/>
          <p:cNvCxnSpPr/>
          <p:nvPr/>
        </p:nvCxnSpPr>
        <p:spPr>
          <a:xfrm>
            <a:off x="8042579" y="2645296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Raven povezovalnik 53"/>
          <p:cNvCxnSpPr/>
          <p:nvPr/>
        </p:nvCxnSpPr>
        <p:spPr>
          <a:xfrm>
            <a:off x="8067244" y="3717032"/>
            <a:ext cx="720755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Raven povezovalnik 54"/>
          <p:cNvCxnSpPr/>
          <p:nvPr/>
        </p:nvCxnSpPr>
        <p:spPr>
          <a:xfrm>
            <a:off x="782826" y="6525344"/>
            <a:ext cx="8109654" cy="0"/>
          </a:xfrm>
          <a:prstGeom prst="line">
            <a:avLst/>
          </a:prstGeom>
          <a:ln w="76200">
            <a:solidFill>
              <a:srgbClr val="E1482F">
                <a:alpha val="85000"/>
              </a:srgb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Raven povezovalnik 56"/>
          <p:cNvCxnSpPr/>
          <p:nvPr/>
        </p:nvCxnSpPr>
        <p:spPr>
          <a:xfrm>
            <a:off x="152261" y="2645296"/>
            <a:ext cx="360377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Raven povezovalnik 59"/>
          <p:cNvCxnSpPr/>
          <p:nvPr/>
        </p:nvCxnSpPr>
        <p:spPr>
          <a:xfrm>
            <a:off x="152261" y="3721286"/>
            <a:ext cx="360377" cy="0"/>
          </a:xfrm>
          <a:prstGeom prst="line">
            <a:avLst/>
          </a:prstGeom>
          <a:ln w="76200">
            <a:solidFill>
              <a:srgbClr val="E1482F">
                <a:alpha val="89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PoljeZBesedilom 60"/>
          <p:cNvSpPr txBox="1"/>
          <p:nvPr/>
        </p:nvSpPr>
        <p:spPr>
          <a:xfrm>
            <a:off x="-19549" y="2645296"/>
            <a:ext cx="14952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rgbClr val="E1482F"/>
                </a:solidFill>
              </a:rPr>
              <a:t>MENTORSKE SKUPINE</a:t>
            </a:r>
          </a:p>
        </p:txBody>
      </p:sp>
      <p:sp>
        <p:nvSpPr>
          <p:cNvPr id="62" name="PoljeZBesedilom 61"/>
          <p:cNvSpPr txBox="1"/>
          <p:nvPr/>
        </p:nvSpPr>
        <p:spPr>
          <a:xfrm>
            <a:off x="1433980" y="2239854"/>
            <a:ext cx="73958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PRAKSA</a:t>
            </a:r>
          </a:p>
        </p:txBody>
      </p:sp>
      <p:cxnSp>
        <p:nvCxnSpPr>
          <p:cNvPr id="46" name="Raven povezovalnik 45"/>
          <p:cNvCxnSpPr/>
          <p:nvPr/>
        </p:nvCxnSpPr>
        <p:spPr>
          <a:xfrm>
            <a:off x="5423712" y="4725143"/>
            <a:ext cx="430463" cy="12571"/>
          </a:xfrm>
          <a:prstGeom prst="line">
            <a:avLst/>
          </a:prstGeom>
          <a:ln w="762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PoljeZBesedilom 48"/>
          <p:cNvSpPr txBox="1"/>
          <p:nvPr/>
        </p:nvSpPr>
        <p:spPr>
          <a:xfrm>
            <a:off x="6352046" y="1302207"/>
            <a:ext cx="95007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050" b="1" dirty="0">
                <a:solidFill>
                  <a:schemeClr val="accent2">
                    <a:lumMod val="75000"/>
                  </a:schemeClr>
                </a:solidFill>
              </a:rPr>
              <a:t>PRVOMAJSKI PRAZNIKI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7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3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260350"/>
            <a:ext cx="4549775" cy="528638"/>
          </a:xfrm>
        </p:spPr>
        <p:txBody>
          <a:bodyPr>
            <a:noAutofit/>
          </a:bodyPr>
          <a:lstStyle/>
          <a:p>
            <a:pPr eaLnBrk="1" hangingPunct="1"/>
            <a:r>
              <a:rPr lang="sl-SI" altLang="sl-SI" dirty="0"/>
              <a:t>Oblike prakse</a:t>
            </a:r>
            <a:endParaRPr lang="en-GB" altLang="sl-SI" dirty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755650" y="1412776"/>
            <a:ext cx="78549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200" b="1" dirty="0">
                <a:solidFill>
                  <a:schemeClr val="tx2">
                    <a:shade val="75000"/>
                  </a:schemeClr>
                </a:solidFill>
                <a:latin typeface="+mn-lt"/>
              </a:rPr>
              <a:t>Klasično</a:t>
            </a:r>
            <a:r>
              <a:rPr lang="sl-SI" altLang="sl-SI" sz="32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 - </a:t>
            </a: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v učni bazi z uporabnikom in mentorjem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200" b="1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Projektno</a:t>
            </a:r>
            <a:r>
              <a:rPr lang="sl-SI" altLang="sl-SI" sz="32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 - </a:t>
            </a: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v okviru FSD ali v povezavi z drugimi organizacijami, vključenih več študentov in mentorjev, do zaključka projekta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200" b="1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Poletni tabori </a:t>
            </a:r>
            <a:r>
              <a:rPr lang="sl-SI" altLang="sl-SI" sz="32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– </a:t>
            </a:r>
            <a:r>
              <a:rPr lang="sl-SI" altLang="sl-SI" dirty="0">
                <a:solidFill>
                  <a:schemeClr val="tx2">
                    <a:shade val="75000"/>
                  </a:schemeClr>
                </a:solidFill>
                <a:latin typeface="+mn-lt"/>
              </a:rPr>
              <a:t>intenzivna praksa</a:t>
            </a: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200" b="1" dirty="0">
                <a:solidFill>
                  <a:schemeClr val="tx2">
                    <a:shade val="75000"/>
                  </a:schemeClr>
                </a:solidFill>
                <a:latin typeface="+mn-lt"/>
              </a:rPr>
              <a:t>Mednarodni projekti </a:t>
            </a:r>
            <a:r>
              <a:rPr lang="sl-SI" altLang="sl-SI" sz="1800" dirty="0">
                <a:solidFill>
                  <a:schemeClr val="tx2">
                    <a:shade val="75000"/>
                  </a:schemeClr>
                </a:solidFill>
                <a:latin typeface="+mn-lt"/>
              </a:rPr>
              <a:t>(možnost opravljanja prakse v tujini)</a:t>
            </a: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sl-SI" altLang="sl-SI" sz="3200" dirty="0">
              <a:solidFill>
                <a:schemeClr val="tx2">
                  <a:shade val="75000"/>
                </a:schemeClr>
              </a:solidFill>
              <a:latin typeface="+mn-lt"/>
            </a:endParaRP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l-SI" altLang="sl-SI" sz="3200" b="1" dirty="0">
                <a:solidFill>
                  <a:schemeClr val="tx2">
                    <a:shade val="75000"/>
                  </a:schemeClr>
                </a:solidFill>
                <a:latin typeface="+mn-lt"/>
              </a:rPr>
              <a:t>Počitniško delo </a:t>
            </a:r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8</a:t>
            </a:fld>
            <a:r>
              <a:rPr lang="sl-SI" dirty="0"/>
              <a:t>/29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731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12776"/>
            <a:ext cx="7772400" cy="914400"/>
          </a:xfrm>
        </p:spPr>
        <p:txBody>
          <a:bodyPr/>
          <a:lstStyle/>
          <a:p>
            <a:pPr eaLnBrk="1" hangingPunct="1"/>
            <a:r>
              <a:rPr lang="sl-SI" altLang="sl-SI" dirty="0"/>
              <a:t>SODELUJOČI</a:t>
            </a:r>
            <a:endParaRPr lang="en-GB" altLang="sl-SI" dirty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733800" y="3200400"/>
            <a:ext cx="1447800" cy="58896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3200" dirty="0">
                <a:solidFill>
                  <a:schemeClr val="tx1"/>
                </a:solidFill>
              </a:rPr>
              <a:t>Študent</a:t>
            </a:r>
            <a:endParaRPr lang="en-GB" altLang="sl-SI" sz="3200" dirty="0">
              <a:solidFill>
                <a:schemeClr val="tx1"/>
              </a:solidFill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276600" y="4076700"/>
            <a:ext cx="2374900" cy="95567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3200" dirty="0">
                <a:solidFill>
                  <a:schemeClr val="tx1"/>
                </a:solidFill>
              </a:rPr>
              <a:t>“Uporabnik”</a:t>
            </a:r>
          </a:p>
          <a:p>
            <a:pPr algn="ctr" eaLnBrk="1" hangingPunct="1">
              <a:spcBef>
                <a:spcPct val="50000"/>
              </a:spcBef>
            </a:pPr>
            <a:r>
              <a:rPr lang="sl-SI" altLang="sl-SI" sz="1600" dirty="0">
                <a:solidFill>
                  <a:schemeClr val="tx1"/>
                </a:solidFill>
              </a:rPr>
              <a:t>storitev socialnega dela</a:t>
            </a:r>
            <a:endParaRPr lang="en-GB" altLang="sl-SI" sz="1600" dirty="0">
              <a:solidFill>
                <a:schemeClr val="tx1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172200" y="4673600"/>
            <a:ext cx="1447800" cy="863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3200" dirty="0">
                <a:solidFill>
                  <a:schemeClr val="tx1"/>
                </a:solidFill>
              </a:rPr>
              <a:t>Mentor</a:t>
            </a:r>
            <a:r>
              <a:rPr lang="sl-SI" altLang="sl-SI" sz="1800" dirty="0">
                <a:solidFill>
                  <a:schemeClr val="tx1"/>
                </a:solidFill>
              </a:rPr>
              <a:t/>
            </a:r>
            <a:br>
              <a:rPr lang="sl-SI" altLang="sl-SI" sz="1800" dirty="0">
                <a:solidFill>
                  <a:schemeClr val="tx1"/>
                </a:solidFill>
              </a:rPr>
            </a:br>
            <a:r>
              <a:rPr lang="sl-SI" altLang="sl-SI" sz="1800" dirty="0">
                <a:solidFill>
                  <a:schemeClr val="tx1"/>
                </a:solidFill>
              </a:rPr>
              <a:t>  na fakulteti</a:t>
            </a:r>
            <a:endParaRPr lang="en-GB" altLang="sl-SI" sz="1800" dirty="0">
              <a:solidFill>
                <a:schemeClr val="tx1"/>
              </a:solidFill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446286" y="4673600"/>
            <a:ext cx="1447800" cy="8636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3200" dirty="0">
                <a:solidFill>
                  <a:schemeClr val="tx1"/>
                </a:solidFill>
              </a:rPr>
              <a:t>Mentor </a:t>
            </a:r>
            <a:br>
              <a:rPr lang="sl-SI" altLang="sl-SI" sz="3200" dirty="0">
                <a:solidFill>
                  <a:schemeClr val="tx1"/>
                </a:solidFill>
              </a:rPr>
            </a:br>
            <a:r>
              <a:rPr lang="sl-SI" altLang="sl-SI" sz="1800" dirty="0">
                <a:solidFill>
                  <a:schemeClr val="tx1"/>
                </a:solidFill>
              </a:rPr>
              <a:t>  v učni bazi</a:t>
            </a:r>
            <a:endParaRPr lang="en-GB" altLang="sl-SI" sz="1800" dirty="0">
              <a:solidFill>
                <a:schemeClr val="tx1"/>
              </a:solidFill>
            </a:endParaRPr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2971800" y="35052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5257800" y="35052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2980592" y="5229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7AED-75D1-4CE5-88A8-038375EA4212}" type="slidenum">
              <a:rPr lang="en-GB" altLang="sl-SI" smtClean="0"/>
              <a:pPr/>
              <a:t>9</a:t>
            </a:fld>
            <a:r>
              <a:rPr lang="sl-SI" dirty="0"/>
              <a:t>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54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nanPerf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97A10E-9AF7-4669-A184-93E7CDB8DD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FinanPerf</Template>
  <TotalTime>0</TotalTime>
  <Words>1016</Words>
  <Application>Microsoft Office PowerPoint</Application>
  <PresentationFormat>Diaprojekcija na zaslonu (4:3)</PresentationFormat>
  <Paragraphs>310</Paragraphs>
  <Slides>33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33</vt:i4>
      </vt:variant>
    </vt:vector>
  </HeadingPairs>
  <TitlesOfParts>
    <vt:vector size="34" baseType="lpstr">
      <vt:lpstr>FinanPerf</vt:lpstr>
      <vt:lpstr>Študijska praksa</vt:lpstr>
      <vt:lpstr>Sistem študijske prakse</vt:lpstr>
      <vt:lpstr>Sistem študijske prakse</vt:lpstr>
      <vt:lpstr>Status učne baze</vt:lpstr>
      <vt:lpstr>Aktivne učne baze po področjih socialnega dela za leto 14/15</vt:lpstr>
      <vt:lpstr>TERMINI PRAKSE</vt:lpstr>
      <vt:lpstr>TERMINI PRAKSE</vt:lpstr>
      <vt:lpstr>Oblike prakse</vt:lpstr>
      <vt:lpstr>SODELUJOČI</vt:lpstr>
      <vt:lpstr>Kaj vključuje ŠTUDIJSKA PRAKSA?</vt:lpstr>
      <vt:lpstr>CILJI  PRAKSE</vt:lpstr>
      <vt:lpstr>IZKUŠNJA</vt:lpstr>
      <vt:lpstr>SPOZNAVANJE</vt:lpstr>
      <vt:lpstr>UČENJE SPRETNOSTI</vt:lpstr>
      <vt:lpstr>INTEGRACIJA</vt:lpstr>
      <vt:lpstr>Nujne spretnosti, LASTNOSTI s.d.</vt:lpstr>
      <vt:lpstr>Praksa 1 – naloge (100+40ur)</vt:lpstr>
      <vt:lpstr>Praksa 2 – naloge (100+40ur)</vt:lpstr>
      <vt:lpstr>Praksa 3 – naloge (240 ur)</vt:lpstr>
      <vt:lpstr>PREDMETNO SPECIFIČNE NALOGE  (3.+ 4.l.)</vt:lpstr>
      <vt:lpstr>PREDMETNO SPECIFIČNE NALOGE  (3.+ 4.l.)</vt:lpstr>
      <vt:lpstr>Praksa 4 – naloge</vt:lpstr>
      <vt:lpstr>OSTALI DOKUMENTI povezani s prakso</vt:lpstr>
      <vt:lpstr>Pričakovane lastnosti, kompetence praktikantov, po ocenah mentorjev iz učnih baz </vt:lpstr>
      <vt:lpstr>Študent pri ŠTUDIJSKI PRAKSI pridobi</vt:lpstr>
      <vt:lpstr>Mentor FSD</vt:lpstr>
      <vt:lpstr>Mentor v učni bazi</vt:lpstr>
      <vt:lpstr>Mentor v učni bazi</vt:lpstr>
      <vt:lpstr>RAZPIS PROJEKTOV</vt:lpstr>
      <vt:lpstr>RAZPIS PROSTIH MEST</vt:lpstr>
      <vt:lpstr>Datumi</vt:lpstr>
      <vt:lpstr>Obveznosti študenta</vt:lpstr>
      <vt:lpstr>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2017-01-10T11:12:02Z</dcterms:created>
  <dcterms:modified xsi:type="dcterms:W3CDTF">2020-10-01T06:14:55Z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TC101671179990</vt:lpwstr>
  </property>
</Properties>
</file>