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9" r:id="rId4"/>
    <p:sldId id="260" r:id="rId5"/>
    <p:sldId id="261" r:id="rId6"/>
    <p:sldId id="262" r:id="rId7"/>
    <p:sldId id="263" r:id="rId8"/>
    <p:sldId id="264" r:id="rId9"/>
    <p:sldId id="265" r:id="rId10"/>
    <p:sldId id="266" r:id="rId11"/>
    <p:sldId id="267" r:id="rId12"/>
    <p:sldId id="269" r:id="rId13"/>
    <p:sldId id="270" r:id="rId14"/>
    <p:sldId id="272" r:id="rId15"/>
    <p:sldId id="273" r:id="rId16"/>
    <p:sldId id="274" r:id="rId17"/>
    <p:sldId id="276"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660" autoAdjust="0"/>
  </p:normalViewPr>
  <p:slideViewPr>
    <p:cSldViewPr snapToGrid="0">
      <p:cViewPr varScale="1">
        <p:scale>
          <a:sx n="62" d="100"/>
          <a:sy n="62" d="100"/>
        </p:scale>
        <p:origin x="14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FFFE20-3BC1-4D0D-9A09-D45737A95C5E}" type="datetimeFigureOut">
              <a:rPr lang="sl-SI" smtClean="0"/>
              <a:t>4. 11. 2018</a:t>
            </a:fld>
            <a:endParaRPr lang="sl-SI"/>
          </a:p>
        </p:txBody>
      </p:sp>
      <p:sp>
        <p:nvSpPr>
          <p:cNvPr id="4" name="Označba mesta stranske slik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2CD39D-E024-490D-B128-90F6AFCD8CB5}" type="slidenum">
              <a:rPr lang="sl-SI" smtClean="0"/>
              <a:t>‹#›</a:t>
            </a:fld>
            <a:endParaRPr lang="sl-SI"/>
          </a:p>
        </p:txBody>
      </p:sp>
    </p:spTree>
    <p:extLst>
      <p:ext uri="{BB962C8B-B14F-4D97-AF65-F5344CB8AC3E}">
        <p14:creationId xmlns:p14="http://schemas.microsoft.com/office/powerpoint/2010/main" val="2772830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A72CD39D-E024-490D-B128-90F6AFCD8CB5}" type="slidenum">
              <a:rPr lang="sl-SI" smtClean="0"/>
              <a:t>2</a:t>
            </a:fld>
            <a:endParaRPr lang="sl-SI"/>
          </a:p>
        </p:txBody>
      </p:sp>
    </p:spTree>
    <p:extLst>
      <p:ext uri="{BB962C8B-B14F-4D97-AF65-F5344CB8AC3E}">
        <p14:creationId xmlns:p14="http://schemas.microsoft.com/office/powerpoint/2010/main" val="3977286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err="1" smtClean="0">
                <a:solidFill>
                  <a:schemeClr val="tx1"/>
                </a:solidFill>
                <a:effectLst/>
                <a:latin typeface="+mn-lt"/>
                <a:ea typeface="+mn-ea"/>
                <a:cs typeface="+mn-cs"/>
              </a:rPr>
              <a:t>Challenges</a:t>
            </a:r>
            <a:r>
              <a:rPr lang="sl-SI" sz="1200" kern="1200" dirty="0" smtClean="0">
                <a:solidFill>
                  <a:schemeClr val="tx1"/>
                </a:solidFill>
                <a:effectLst/>
                <a:latin typeface="+mn-lt"/>
                <a:ea typeface="+mn-ea"/>
                <a:cs typeface="+mn-cs"/>
              </a:rPr>
              <a:t> - as </a:t>
            </a:r>
            <a:r>
              <a:rPr lang="sl-SI" sz="1200" kern="1200" dirty="0" err="1" smtClean="0">
                <a:solidFill>
                  <a:schemeClr val="tx1"/>
                </a:solidFill>
                <a:effectLst/>
                <a:latin typeface="+mn-lt"/>
                <a:ea typeface="+mn-ea"/>
                <a:cs typeface="+mn-cs"/>
              </a:rPr>
              <a:t>recognized</a:t>
            </a:r>
            <a:r>
              <a:rPr lang="sl-SI" sz="1200" kern="1200" dirty="0" smtClean="0">
                <a:solidFill>
                  <a:schemeClr val="tx1"/>
                </a:solidFill>
                <a:effectLst/>
                <a:latin typeface="+mn-lt"/>
                <a:ea typeface="+mn-ea"/>
                <a:cs typeface="+mn-cs"/>
              </a:rPr>
              <a:t> </a:t>
            </a:r>
            <a:r>
              <a:rPr lang="sl-SI" sz="1200" kern="1200" dirty="0" err="1" smtClean="0">
                <a:solidFill>
                  <a:schemeClr val="tx1"/>
                </a:solidFill>
                <a:effectLst/>
                <a:latin typeface="+mn-lt"/>
                <a:ea typeface="+mn-ea"/>
                <a:cs typeface="+mn-cs"/>
              </a:rPr>
              <a:t>by</a:t>
            </a:r>
            <a:r>
              <a:rPr lang="sl-SI" sz="1200" kern="1200" dirty="0" smtClean="0">
                <a:solidFill>
                  <a:schemeClr val="tx1"/>
                </a:solidFill>
                <a:effectLst/>
                <a:latin typeface="+mn-lt"/>
                <a:ea typeface="+mn-ea"/>
                <a:cs typeface="+mn-cs"/>
              </a:rPr>
              <a:t> </a:t>
            </a:r>
            <a:r>
              <a:rPr lang="sl-SI" sz="1200" kern="1200" dirty="0" err="1" smtClean="0">
                <a:solidFill>
                  <a:schemeClr val="tx1"/>
                </a:solidFill>
                <a:effectLst/>
                <a:latin typeface="+mn-lt"/>
                <a:ea typeface="+mn-ea"/>
                <a:cs typeface="+mn-cs"/>
              </a:rPr>
              <a:t>two</a:t>
            </a:r>
            <a:r>
              <a:rPr lang="sl-SI" sz="1200" kern="1200" dirty="0" smtClean="0">
                <a:solidFill>
                  <a:schemeClr val="tx1"/>
                </a:solidFill>
                <a:effectLst/>
                <a:latin typeface="+mn-lt"/>
                <a:ea typeface="+mn-ea"/>
                <a:cs typeface="+mn-cs"/>
              </a:rPr>
              <a:t> </a:t>
            </a:r>
            <a:r>
              <a:rPr lang="sl-SI" sz="1200" kern="1200" dirty="0" err="1" smtClean="0">
                <a:solidFill>
                  <a:schemeClr val="tx1"/>
                </a:solidFill>
                <a:effectLst/>
                <a:latin typeface="+mn-lt"/>
                <a:ea typeface="+mn-ea"/>
                <a:cs typeface="+mn-cs"/>
              </a:rPr>
              <a:t>leading</a:t>
            </a:r>
            <a:r>
              <a:rPr lang="sl-SI" sz="1200" kern="1200" dirty="0" smtClean="0">
                <a:solidFill>
                  <a:schemeClr val="tx1"/>
                </a:solidFill>
                <a:effectLst/>
                <a:latin typeface="+mn-lt"/>
                <a:ea typeface="+mn-ea"/>
                <a:cs typeface="+mn-cs"/>
              </a:rPr>
              <a:t> </a:t>
            </a:r>
            <a:r>
              <a:rPr lang="sl-SI" sz="1200" kern="1200" dirty="0" err="1" smtClean="0">
                <a:solidFill>
                  <a:schemeClr val="tx1"/>
                </a:solidFill>
                <a:effectLst/>
                <a:latin typeface="+mn-lt"/>
                <a:ea typeface="+mn-ea"/>
                <a:cs typeface="+mn-cs"/>
              </a:rPr>
              <a:t>NGO‘s</a:t>
            </a:r>
            <a:r>
              <a:rPr lang="sl-SI"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Association </a:t>
            </a:r>
            <a:r>
              <a:rPr lang="en-GB" sz="1200" kern="1200" dirty="0" smtClean="0">
                <a:solidFill>
                  <a:schemeClr val="tx1"/>
                </a:solidFill>
                <a:effectLst/>
                <a:latin typeface="+mn-lt"/>
                <a:ea typeface="+mn-ea"/>
                <a:cs typeface="+mn-cs"/>
              </a:rPr>
              <a:t>SOS line for women and children – victims of violence and Association for Non-Violent Communication, both front line services for victims (individual conversation and NGO’s report)</a:t>
            </a:r>
            <a:r>
              <a:rPr lang="sl-SI" sz="1200" kern="1200" dirty="0" smtClean="0">
                <a:solidFill>
                  <a:schemeClr val="tx1"/>
                </a:solidFill>
                <a:effectLst/>
                <a:latin typeface="+mn-lt"/>
                <a:ea typeface="+mn-ea"/>
                <a:cs typeface="+mn-cs"/>
              </a:rPr>
              <a:t>. Of</a:t>
            </a:r>
            <a:r>
              <a:rPr lang="sl-SI" sz="1200" kern="1200" baseline="0" dirty="0" smtClean="0">
                <a:solidFill>
                  <a:schemeClr val="tx1"/>
                </a:solidFill>
                <a:effectLst/>
                <a:latin typeface="+mn-lt"/>
                <a:ea typeface="+mn-ea"/>
                <a:cs typeface="+mn-cs"/>
              </a:rPr>
              <a:t> some of </a:t>
            </a:r>
            <a:r>
              <a:rPr lang="sl-SI" sz="1200" kern="1200" baseline="0" dirty="0" err="1" smtClean="0">
                <a:solidFill>
                  <a:schemeClr val="tx1"/>
                </a:solidFill>
                <a:effectLst/>
                <a:latin typeface="+mn-lt"/>
                <a:ea typeface="+mn-ea"/>
                <a:cs typeface="+mn-cs"/>
              </a:rPr>
              <a:t>these</a:t>
            </a:r>
            <a:r>
              <a:rPr lang="sl-SI" sz="1200" kern="1200" baseline="0" dirty="0" smtClean="0">
                <a:solidFill>
                  <a:schemeClr val="tx1"/>
                </a:solidFill>
                <a:effectLst/>
                <a:latin typeface="+mn-lt"/>
                <a:ea typeface="+mn-ea"/>
                <a:cs typeface="+mn-cs"/>
              </a:rPr>
              <a:t> </a:t>
            </a:r>
            <a:r>
              <a:rPr lang="sl-SI" sz="1200" kern="1200" baseline="0" dirty="0" err="1" smtClean="0">
                <a:solidFill>
                  <a:schemeClr val="tx1"/>
                </a:solidFill>
                <a:effectLst/>
                <a:latin typeface="+mn-lt"/>
                <a:ea typeface="+mn-ea"/>
                <a:cs typeface="+mn-cs"/>
              </a:rPr>
              <a:t>challenges</a:t>
            </a:r>
            <a:r>
              <a:rPr lang="sl-SI" sz="1200" kern="1200" baseline="0" dirty="0" smtClean="0">
                <a:solidFill>
                  <a:schemeClr val="tx1"/>
                </a:solidFill>
                <a:effectLst/>
                <a:latin typeface="+mn-lt"/>
                <a:ea typeface="+mn-ea"/>
                <a:cs typeface="+mn-cs"/>
              </a:rPr>
              <a:t> </a:t>
            </a:r>
            <a:r>
              <a:rPr lang="sl-SI" sz="1200" kern="1200" baseline="0" dirty="0" err="1" smtClean="0">
                <a:solidFill>
                  <a:schemeClr val="tx1"/>
                </a:solidFill>
                <a:effectLst/>
                <a:latin typeface="+mn-lt"/>
                <a:ea typeface="+mn-ea"/>
                <a:cs typeface="+mn-cs"/>
              </a:rPr>
              <a:t>also</a:t>
            </a:r>
            <a:r>
              <a:rPr lang="sl-SI"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dr</a:t>
            </a:r>
            <a:r>
              <a:rPr lang="en-GB" sz="1200" kern="1200" dirty="0" smtClean="0">
                <a:solidFill>
                  <a:schemeClr val="tx1"/>
                </a:solidFill>
                <a:effectLst/>
                <a:latin typeface="+mn-lt"/>
                <a:ea typeface="+mn-ea"/>
                <a:cs typeface="+mn-cs"/>
              </a:rPr>
              <a:t>. Katja Filipčič </a:t>
            </a:r>
            <a:r>
              <a:rPr lang="sl-SI" sz="1200" kern="1200" dirty="0" err="1" smtClean="0">
                <a:solidFill>
                  <a:schemeClr val="tx1"/>
                </a:solidFill>
                <a:effectLst/>
                <a:latin typeface="+mn-lt"/>
                <a:ea typeface="+mn-ea"/>
                <a:cs typeface="+mn-cs"/>
              </a:rPr>
              <a:t>talks</a:t>
            </a:r>
            <a:r>
              <a:rPr lang="sl-SI" sz="1200" kern="1200" baseline="0" dirty="0" smtClean="0">
                <a:solidFill>
                  <a:schemeClr val="tx1"/>
                </a:solidFill>
                <a:effectLst/>
                <a:latin typeface="+mn-lt"/>
                <a:ea typeface="+mn-ea"/>
                <a:cs typeface="+mn-cs"/>
              </a:rPr>
              <a:t> in </a:t>
            </a:r>
            <a:r>
              <a:rPr lang="en-GB" sz="1200" kern="1200" dirty="0" smtClean="0">
                <a:solidFill>
                  <a:schemeClr val="tx1"/>
                </a:solidFill>
                <a:effectLst/>
                <a:latin typeface="+mn-lt"/>
                <a:ea typeface="+mn-ea"/>
                <a:cs typeface="+mn-cs"/>
              </a:rPr>
              <a:t>The National Research on Violence in Private Sphere and Intimate Partnerships, 2</a:t>
            </a:r>
            <a:r>
              <a:rPr lang="en-GB" sz="1200" kern="1200" baseline="30000" dirty="0" smtClean="0">
                <a:solidFill>
                  <a:schemeClr val="tx1"/>
                </a:solidFill>
                <a:effectLst/>
                <a:latin typeface="+mn-lt"/>
                <a:ea typeface="+mn-ea"/>
                <a:cs typeface="+mn-cs"/>
              </a:rPr>
              <a:t>nd</a:t>
            </a:r>
            <a:r>
              <a:rPr lang="en-GB" sz="1200" kern="1200" dirty="0" smtClean="0">
                <a:solidFill>
                  <a:schemeClr val="tx1"/>
                </a:solidFill>
                <a:effectLst/>
                <a:latin typeface="+mn-lt"/>
                <a:ea typeface="+mn-ea"/>
                <a:cs typeface="+mn-cs"/>
              </a:rPr>
              <a:t> part, 2010.</a:t>
            </a:r>
            <a:r>
              <a:rPr lang="en-GB" sz="1200" i="1" kern="1200" dirty="0" smtClean="0">
                <a:solidFill>
                  <a:schemeClr val="tx1"/>
                </a:solidFill>
                <a:effectLst/>
                <a:latin typeface="+mn-lt"/>
                <a:ea typeface="+mn-ea"/>
                <a:cs typeface="+mn-cs"/>
              </a:rPr>
              <a:t> </a:t>
            </a:r>
            <a:endParaRPr lang="sl-SI"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kern="1200" dirty="0" smtClean="0">
              <a:solidFill>
                <a:schemeClr val="tx1"/>
              </a:solidFill>
              <a:effectLst/>
              <a:latin typeface="+mn-lt"/>
              <a:ea typeface="+mn-ea"/>
              <a:cs typeface="+mn-cs"/>
            </a:endParaRPr>
          </a:p>
          <a:p>
            <a:endParaRPr lang="sl-SI" dirty="0"/>
          </a:p>
        </p:txBody>
      </p:sp>
      <p:sp>
        <p:nvSpPr>
          <p:cNvPr id="4" name="Označba mesta številke diapozitiva 3"/>
          <p:cNvSpPr>
            <a:spLocks noGrp="1"/>
          </p:cNvSpPr>
          <p:nvPr>
            <p:ph type="sldNum" sz="quarter" idx="10"/>
          </p:nvPr>
        </p:nvSpPr>
        <p:spPr/>
        <p:txBody>
          <a:bodyPr/>
          <a:lstStyle/>
          <a:p>
            <a:fld id="{A72CD39D-E024-490D-B128-90F6AFCD8CB5}" type="slidenum">
              <a:rPr lang="sl-SI" smtClean="0"/>
              <a:t>12</a:t>
            </a:fld>
            <a:endParaRPr lang="sl-SI"/>
          </a:p>
        </p:txBody>
      </p:sp>
    </p:spTree>
    <p:extLst>
      <p:ext uri="{BB962C8B-B14F-4D97-AF65-F5344CB8AC3E}">
        <p14:creationId xmlns:p14="http://schemas.microsoft.com/office/powerpoint/2010/main" val="1758438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Service for Free Legal Assistance explains that legal counselling and representation in court for injured parties in criminal proceedings is not urgently imperative, since the state persecutor represents legal interests of injured parties. However, according to the experiences of women we see that it is of vital importance for them to have legal assistance of their representative also in criminal proceedings.</a:t>
            </a:r>
            <a:endParaRPr lang="sl-SI" sz="1200" kern="1200" dirty="0" smtClean="0">
              <a:solidFill>
                <a:schemeClr val="tx1"/>
              </a:solidFill>
              <a:effectLst/>
              <a:latin typeface="+mn-lt"/>
              <a:ea typeface="+mn-ea"/>
              <a:cs typeface="+mn-cs"/>
            </a:endParaRPr>
          </a:p>
          <a:p>
            <a:endParaRPr lang="sl-SI" dirty="0" smtClean="0"/>
          </a:p>
          <a:p>
            <a:endParaRPr lang="sl-SI" dirty="0"/>
          </a:p>
        </p:txBody>
      </p:sp>
      <p:sp>
        <p:nvSpPr>
          <p:cNvPr id="4" name="Označba mesta številke diapozitiva 3"/>
          <p:cNvSpPr>
            <a:spLocks noGrp="1"/>
          </p:cNvSpPr>
          <p:nvPr>
            <p:ph type="sldNum" sz="quarter" idx="10"/>
          </p:nvPr>
        </p:nvSpPr>
        <p:spPr/>
        <p:txBody>
          <a:bodyPr/>
          <a:lstStyle/>
          <a:p>
            <a:fld id="{A72CD39D-E024-490D-B128-90F6AFCD8CB5}" type="slidenum">
              <a:rPr lang="sl-SI" smtClean="0"/>
              <a:t>16</a:t>
            </a:fld>
            <a:endParaRPr lang="sl-SI"/>
          </a:p>
        </p:txBody>
      </p:sp>
    </p:spTree>
    <p:extLst>
      <p:ext uri="{BB962C8B-B14F-4D97-AF65-F5344CB8AC3E}">
        <p14:creationId xmlns:p14="http://schemas.microsoft.com/office/powerpoint/2010/main" val="960720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da uredite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5C5DBD4-83A2-4121-923A-159A88E2233E}" type="slidenum">
              <a:rPr lang="es-ES"/>
              <a:pPr>
                <a:defRPr/>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906205A-2577-4387-A9FD-491E0C09A96C}" type="slidenum">
              <a:rPr lang="es-ES"/>
              <a:pPr>
                <a:def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7F524E8-4C4D-4386-B9C5-A7F0651BCCE1}" type="slidenum">
              <a:rPr lang="es-ES"/>
              <a:pPr>
                <a:defRPr/>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56A90772-5CDE-4666-8F67-29E11B9FD62C}" type="slidenum">
              <a:rPr lang="es-ES"/>
              <a:pPr>
                <a:defRPr/>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Uredite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D4BE671-6F17-495A-9E84-348873893A01}"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73952A7-C3A7-44BB-9073-EFADFC2A5B3E}"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09F3C933-0744-4D4E-BE0C-6CE1569B7790}"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AB08F06F-7D71-483F-9A45-03BDEAA62EC4}"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08BB7CE1-77DD-47BA-AA1B-0AA614626195}"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F4F23D59-6711-4A1E-84E1-97696B646507}" type="slidenum">
              <a:rPr lang="es-ES"/>
              <a:pPr>
                <a:defRPr/>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l-SI" noProof="0" smtClean="0"/>
              <a:t>Kliknite ikono, če želite dodati sliko</a:t>
            </a:r>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7E4F1E26-74A3-4D6A-AF7C-51A0EE4BBFF3}"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916CBC2-F932-424E-B262-5D1FAD54B727}" type="slidenum">
              <a:rPr lang="es-ES"/>
              <a:pPr>
                <a:defRPr/>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382233"/>
            <a:ext cx="7772400" cy="1913860"/>
          </a:xfrm>
        </p:spPr>
        <p:txBody>
          <a:bodyPr/>
          <a:lstStyle/>
          <a:p>
            <a:r>
              <a:rPr lang="en-US" b="1" dirty="0"/>
              <a:t>Domestic Violence Legislation and the Implications for Women</a:t>
            </a:r>
            <a:endParaRPr lang="sl-SI" sz="2000" dirty="0">
              <a:latin typeface="+mn-lt"/>
            </a:endParaRPr>
          </a:p>
        </p:txBody>
      </p:sp>
      <p:sp>
        <p:nvSpPr>
          <p:cNvPr id="3" name="Podnaslov 2"/>
          <p:cNvSpPr>
            <a:spLocks noGrp="1"/>
          </p:cNvSpPr>
          <p:nvPr>
            <p:ph type="subTitle" idx="1"/>
          </p:nvPr>
        </p:nvSpPr>
        <p:spPr>
          <a:xfrm>
            <a:off x="191387" y="3848985"/>
            <a:ext cx="8771860" cy="2764465"/>
          </a:xfrm>
        </p:spPr>
        <p:txBody>
          <a:bodyPr/>
          <a:lstStyle/>
          <a:p>
            <a:r>
              <a:rPr lang="sl-SI" sz="2800" dirty="0" err="1"/>
              <a:t>Assoc</a:t>
            </a:r>
            <a:r>
              <a:rPr lang="sl-SI" sz="2800" dirty="0"/>
              <a:t>. </a:t>
            </a:r>
            <a:r>
              <a:rPr lang="sl-SI" sz="2800" dirty="0" err="1"/>
              <a:t>Professor</a:t>
            </a:r>
            <a:r>
              <a:rPr lang="sl-SI" sz="2800" dirty="0"/>
              <a:t> Mojca Urek, </a:t>
            </a:r>
            <a:r>
              <a:rPr lang="sl-SI" sz="2800" dirty="0" err="1"/>
              <a:t>PhD</a:t>
            </a:r>
            <a:endParaRPr lang="sl-SI" sz="2800" dirty="0"/>
          </a:p>
          <a:p>
            <a:r>
              <a:rPr lang="sl-SI" sz="2800" dirty="0" err="1"/>
              <a:t>Faculty</a:t>
            </a:r>
            <a:r>
              <a:rPr lang="sl-SI" sz="2800" dirty="0"/>
              <a:t> of Social </a:t>
            </a:r>
            <a:r>
              <a:rPr lang="sl-SI" sz="2800" dirty="0" err="1"/>
              <a:t>Work</a:t>
            </a:r>
            <a:r>
              <a:rPr lang="sl-SI" sz="2800" dirty="0"/>
              <a:t>, </a:t>
            </a:r>
            <a:r>
              <a:rPr lang="sl-SI" sz="2800" dirty="0" err="1"/>
              <a:t>University</a:t>
            </a:r>
            <a:r>
              <a:rPr lang="sl-SI" sz="2800" dirty="0"/>
              <a:t> of Ljubljana</a:t>
            </a:r>
          </a:p>
          <a:p>
            <a:r>
              <a:rPr lang="sl-SI" sz="2800" dirty="0" smtClean="0"/>
              <a:t>12th </a:t>
            </a:r>
            <a:r>
              <a:rPr lang="sl-SI" sz="2800" dirty="0" err="1" smtClean="0"/>
              <a:t>October</a:t>
            </a:r>
            <a:r>
              <a:rPr lang="sl-SI" sz="2800" dirty="0" smtClean="0"/>
              <a:t> 2018</a:t>
            </a:r>
          </a:p>
          <a:p>
            <a:r>
              <a:rPr lang="sl-SI" sz="2800" dirty="0" smtClean="0"/>
              <a:t>„</a:t>
            </a:r>
            <a:r>
              <a:rPr lang="en-US" sz="2800" dirty="0" smtClean="0"/>
              <a:t>The role of the law in social work education</a:t>
            </a:r>
            <a:r>
              <a:rPr lang="sl-SI" sz="2800" dirty="0" smtClean="0"/>
              <a:t>“</a:t>
            </a:r>
            <a:r>
              <a:rPr lang="en-US" sz="2800" dirty="0" smtClean="0"/>
              <a:t> </a:t>
            </a:r>
            <a:r>
              <a:rPr lang="sl-SI" sz="2800" dirty="0"/>
              <a:t/>
            </a:r>
            <a:br>
              <a:rPr lang="sl-SI" sz="2800" dirty="0"/>
            </a:br>
            <a:r>
              <a:rPr lang="en-US" sz="2800" dirty="0"/>
              <a:t>German – Slovene symposium </a:t>
            </a:r>
            <a:r>
              <a:rPr lang="sl-SI" sz="2800" dirty="0"/>
              <a:t/>
            </a:r>
            <a:br>
              <a:rPr lang="sl-SI" sz="2800" dirty="0"/>
            </a:br>
            <a:endParaRPr lang="sl-SI" sz="2800" dirty="0"/>
          </a:p>
        </p:txBody>
      </p:sp>
    </p:spTree>
    <p:extLst>
      <p:ext uri="{BB962C8B-B14F-4D97-AF65-F5344CB8AC3E}">
        <p14:creationId xmlns:p14="http://schemas.microsoft.com/office/powerpoint/2010/main" val="1233299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489098" y="489098"/>
            <a:ext cx="8123274" cy="6262576"/>
          </a:xfrm>
        </p:spPr>
        <p:txBody>
          <a:bodyPr/>
          <a:lstStyle/>
          <a:p>
            <a:r>
              <a:rPr lang="en-GB" sz="2600" dirty="0"/>
              <a:t>The act has formed </a:t>
            </a:r>
            <a:r>
              <a:rPr lang="en-GB" sz="2600" b="1" dirty="0"/>
              <a:t>regional services for coordination and assistance to victims at Social Work Centres </a:t>
            </a:r>
            <a:endParaRPr lang="sl-SI" sz="2600" b="1" dirty="0" smtClean="0"/>
          </a:p>
          <a:p>
            <a:pPr lvl="1"/>
            <a:r>
              <a:rPr lang="en-GB" sz="2200" dirty="0" smtClean="0"/>
              <a:t>to </a:t>
            </a:r>
            <a:r>
              <a:rPr lang="en-GB" sz="2200" dirty="0"/>
              <a:t>provide assistance to victims of violence, </a:t>
            </a:r>
            <a:endParaRPr lang="sl-SI" sz="2200" dirty="0" smtClean="0"/>
          </a:p>
          <a:p>
            <a:pPr lvl="1"/>
            <a:r>
              <a:rPr lang="en-GB" sz="2200" dirty="0" smtClean="0"/>
              <a:t>intervention </a:t>
            </a:r>
            <a:r>
              <a:rPr lang="en-GB" sz="2200" dirty="0"/>
              <a:t>services, </a:t>
            </a:r>
            <a:endParaRPr lang="sl-SI" sz="2200" dirty="0" smtClean="0"/>
          </a:p>
          <a:p>
            <a:pPr lvl="1"/>
            <a:r>
              <a:rPr lang="en-GB" sz="2200" dirty="0" smtClean="0"/>
              <a:t>coordinating </a:t>
            </a:r>
            <a:r>
              <a:rPr lang="en-GB" sz="2200" dirty="0"/>
              <a:t>activities, </a:t>
            </a:r>
            <a:endParaRPr lang="sl-SI" sz="2200" dirty="0" smtClean="0"/>
          </a:p>
          <a:p>
            <a:pPr lvl="1"/>
            <a:r>
              <a:rPr lang="en-GB" sz="2200" dirty="0" smtClean="0"/>
              <a:t>and </a:t>
            </a:r>
            <a:r>
              <a:rPr lang="en-GB" sz="2200" dirty="0"/>
              <a:t>monitoring and analysing the </a:t>
            </a:r>
            <a:r>
              <a:rPr lang="en-GB" sz="2200" dirty="0" err="1"/>
              <a:t>violenc</a:t>
            </a:r>
            <a:r>
              <a:rPr lang="sl-SI" sz="2200" dirty="0" smtClean="0"/>
              <a:t>e in </a:t>
            </a:r>
            <a:r>
              <a:rPr lang="sl-SI" sz="2200" dirty="0" err="1" smtClean="0"/>
              <a:t>the</a:t>
            </a:r>
            <a:r>
              <a:rPr lang="sl-SI" sz="2200" dirty="0" smtClean="0"/>
              <a:t> </a:t>
            </a:r>
            <a:r>
              <a:rPr lang="sl-SI" sz="2200" dirty="0" err="1" smtClean="0"/>
              <a:t>region</a:t>
            </a:r>
            <a:r>
              <a:rPr lang="sl-SI" sz="2200" dirty="0" smtClean="0"/>
              <a:t>.</a:t>
            </a:r>
          </a:p>
          <a:p>
            <a:pPr lvl="0"/>
            <a:r>
              <a:rPr lang="en-GB" sz="2600" b="1" dirty="0" smtClean="0"/>
              <a:t>Non-governmental </a:t>
            </a:r>
            <a:r>
              <a:rPr lang="en-GB" sz="2600" b="1" dirty="0"/>
              <a:t>organizations</a:t>
            </a:r>
            <a:r>
              <a:rPr lang="en-GB" sz="2600" dirty="0"/>
              <a:t> </a:t>
            </a:r>
            <a:r>
              <a:rPr lang="en-GB" sz="2600" dirty="0" smtClean="0"/>
              <a:t>provide</a:t>
            </a:r>
            <a:r>
              <a:rPr lang="sl-SI" sz="2600" dirty="0" smtClean="0"/>
              <a:t>:</a:t>
            </a:r>
            <a:endParaRPr lang="sl-SI" sz="2600" dirty="0"/>
          </a:p>
          <a:p>
            <a:pPr lvl="1"/>
            <a:r>
              <a:rPr lang="en-GB" sz="2200" dirty="0" smtClean="0"/>
              <a:t>protection and psychosocial </a:t>
            </a:r>
            <a:r>
              <a:rPr lang="en-GB" sz="2200" dirty="0"/>
              <a:t>assistance to victims, </a:t>
            </a:r>
            <a:endParaRPr lang="sl-SI" sz="2200" dirty="0"/>
          </a:p>
          <a:p>
            <a:pPr lvl="1"/>
            <a:r>
              <a:rPr lang="en-GB" sz="2200" dirty="0" smtClean="0"/>
              <a:t>programmes </a:t>
            </a:r>
            <a:r>
              <a:rPr lang="en-GB" sz="2200" dirty="0"/>
              <a:t>for perpetrators of violence </a:t>
            </a:r>
            <a:endParaRPr lang="sl-SI" sz="2200" dirty="0"/>
          </a:p>
          <a:p>
            <a:pPr lvl="1"/>
            <a:r>
              <a:rPr lang="en-GB" sz="2200" dirty="0"/>
              <a:t>and cooperate with authorities and </a:t>
            </a:r>
            <a:r>
              <a:rPr lang="en-GB" sz="2200" dirty="0" smtClean="0"/>
              <a:t>organizations</a:t>
            </a:r>
            <a:r>
              <a:rPr lang="sl-SI" sz="2200" dirty="0" smtClean="0"/>
              <a:t>.</a:t>
            </a:r>
            <a:r>
              <a:rPr lang="en-GB" sz="2200" b="1" dirty="0"/>
              <a:t> </a:t>
            </a:r>
            <a:endParaRPr lang="sl-SI" sz="2200" b="1" dirty="0" smtClean="0"/>
          </a:p>
          <a:p>
            <a:r>
              <a:rPr lang="en-GB" sz="2600" dirty="0"/>
              <a:t>Persons assessed as being in danger by Centre of Social Work </a:t>
            </a:r>
            <a:r>
              <a:rPr lang="sl-SI" sz="2600" dirty="0"/>
              <a:t>are </a:t>
            </a:r>
            <a:r>
              <a:rPr lang="en-GB" sz="2600" dirty="0"/>
              <a:t>eligible to </a:t>
            </a:r>
            <a:r>
              <a:rPr lang="en-GB" sz="2600" b="1" dirty="0"/>
              <a:t>free legal assistance</a:t>
            </a:r>
            <a:r>
              <a:rPr lang="sl-SI" sz="2800" dirty="0"/>
              <a:t>.</a:t>
            </a:r>
          </a:p>
          <a:p>
            <a:pPr lvl="1"/>
            <a:endParaRPr lang="sl-SI" sz="2200" b="1" dirty="0" smtClean="0"/>
          </a:p>
          <a:p>
            <a:endParaRPr lang="sl-SI" sz="2600" dirty="0"/>
          </a:p>
          <a:p>
            <a:endParaRPr lang="sl-SI" dirty="0"/>
          </a:p>
        </p:txBody>
      </p:sp>
    </p:spTree>
    <p:extLst>
      <p:ext uri="{BB962C8B-B14F-4D97-AF65-F5344CB8AC3E}">
        <p14:creationId xmlns:p14="http://schemas.microsoft.com/office/powerpoint/2010/main" val="1257929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612372" cy="1054432"/>
          </a:xfrm>
        </p:spPr>
        <p:txBody>
          <a:bodyPr/>
          <a:lstStyle/>
          <a:p>
            <a:r>
              <a:rPr lang="en-GB" sz="3600" dirty="0"/>
              <a:t>What are measures for providing safety to victims?</a:t>
            </a:r>
            <a:r>
              <a:rPr lang="sl-SI" dirty="0"/>
              <a:t/>
            </a:r>
            <a:br>
              <a:rPr lang="sl-SI" dirty="0"/>
            </a:br>
            <a:endParaRPr lang="sl-SI" dirty="0"/>
          </a:p>
        </p:txBody>
      </p:sp>
      <p:sp>
        <p:nvSpPr>
          <p:cNvPr id="3" name="Označba mesta vsebine 2"/>
          <p:cNvSpPr>
            <a:spLocks noGrp="1"/>
          </p:cNvSpPr>
          <p:nvPr>
            <p:ph idx="1"/>
          </p:nvPr>
        </p:nvSpPr>
        <p:spPr>
          <a:xfrm>
            <a:off x="0" y="967563"/>
            <a:ext cx="9069572" cy="5656521"/>
          </a:xfrm>
        </p:spPr>
        <p:txBody>
          <a:bodyPr/>
          <a:lstStyle/>
          <a:p>
            <a:r>
              <a:rPr lang="en-GB" sz="2400" dirty="0"/>
              <a:t>At the request of the victim, the police </a:t>
            </a:r>
            <a:r>
              <a:rPr lang="en-GB" sz="2400" dirty="0" smtClean="0"/>
              <a:t>ensure </a:t>
            </a:r>
            <a:r>
              <a:rPr lang="en-GB" sz="2400" dirty="0"/>
              <a:t>safety to the victim </a:t>
            </a:r>
            <a:r>
              <a:rPr lang="en-GB" sz="2400" dirty="0" smtClean="0"/>
              <a:t>when </a:t>
            </a:r>
            <a:r>
              <a:rPr lang="en-GB" sz="2400" dirty="0"/>
              <a:t>entering the accommodation </a:t>
            </a:r>
            <a:r>
              <a:rPr lang="en-GB" sz="2400" dirty="0" smtClean="0"/>
              <a:t>premises, </a:t>
            </a:r>
            <a:r>
              <a:rPr lang="en-GB" sz="2400" dirty="0"/>
              <a:t>so that they can take their </a:t>
            </a:r>
            <a:r>
              <a:rPr lang="en-GB" sz="2400" dirty="0" smtClean="0"/>
              <a:t>belongings.</a:t>
            </a:r>
            <a:endParaRPr lang="sl-SI" sz="2400" dirty="0" smtClean="0"/>
          </a:p>
          <a:p>
            <a:r>
              <a:rPr lang="en-GB" sz="2400" dirty="0"/>
              <a:t>The court may prohibit a perpetrator of violence who has physically harmed the victim, </a:t>
            </a:r>
            <a:r>
              <a:rPr lang="en-GB" sz="2400" dirty="0" smtClean="0"/>
              <a:t>from:</a:t>
            </a:r>
            <a:endParaRPr lang="sl-SI" sz="2400" dirty="0"/>
          </a:p>
          <a:p>
            <a:pPr lvl="1"/>
            <a:r>
              <a:rPr lang="en-GB" sz="2200" dirty="0" smtClean="0"/>
              <a:t>entering </a:t>
            </a:r>
            <a:r>
              <a:rPr lang="en-GB" sz="2200" dirty="0"/>
              <a:t>the accommodation where the victim lives</a:t>
            </a:r>
            <a:r>
              <a:rPr lang="en-GB" sz="2200" dirty="0" smtClean="0"/>
              <a:t>;</a:t>
            </a:r>
            <a:endParaRPr lang="sl-SI" sz="2200" dirty="0" smtClean="0"/>
          </a:p>
          <a:p>
            <a:pPr lvl="1"/>
            <a:r>
              <a:rPr lang="en-GB" sz="2200" dirty="0"/>
              <a:t>coming within a specified distance from the accommodation where the victim </a:t>
            </a:r>
            <a:r>
              <a:rPr lang="en-GB" sz="2200" dirty="0" smtClean="0"/>
              <a:t>lives</a:t>
            </a:r>
            <a:endParaRPr lang="sl-SI" sz="2200" dirty="0" smtClean="0"/>
          </a:p>
          <a:p>
            <a:pPr lvl="1"/>
            <a:r>
              <a:rPr lang="en-GB" sz="2200" dirty="0"/>
              <a:t>approaching places (victim’s workplace, school, preschool facility, etc</a:t>
            </a:r>
            <a:r>
              <a:rPr lang="en-GB" sz="2200" dirty="0" smtClean="0"/>
              <a:t>.);</a:t>
            </a:r>
            <a:endParaRPr lang="sl-SI" sz="2200" dirty="0" smtClean="0"/>
          </a:p>
          <a:p>
            <a:pPr lvl="1"/>
            <a:r>
              <a:rPr lang="en-GB" sz="2200" dirty="0"/>
              <a:t>contacting the victim in any </a:t>
            </a:r>
            <a:r>
              <a:rPr lang="en-GB" sz="2200" dirty="0" smtClean="0"/>
              <a:t>way, </a:t>
            </a:r>
            <a:r>
              <a:rPr lang="en-GB" sz="2200" dirty="0"/>
              <a:t>including means of telecommunication, and through third persons </a:t>
            </a:r>
            <a:endParaRPr lang="sl-SI" sz="2200" dirty="0" smtClean="0"/>
          </a:p>
          <a:p>
            <a:pPr lvl="0"/>
            <a:r>
              <a:rPr lang="en-GB" sz="2400" dirty="0"/>
              <a:t>The court may order the perpetrator </a:t>
            </a:r>
            <a:r>
              <a:rPr lang="en-GB" sz="2400" dirty="0" smtClean="0"/>
              <a:t>who </a:t>
            </a:r>
            <a:r>
              <a:rPr lang="en-GB" sz="2400" dirty="0"/>
              <a:t>lives in a common household with the victim to transfer the accommodation to the victim for exclusive </a:t>
            </a:r>
            <a:r>
              <a:rPr lang="en-GB" sz="2400" dirty="0" smtClean="0"/>
              <a:t>use</a:t>
            </a:r>
            <a:r>
              <a:rPr lang="sl-SI" sz="2400" dirty="0" smtClean="0"/>
              <a:t>.</a:t>
            </a:r>
            <a:endParaRPr lang="sl-SI" sz="2800" dirty="0"/>
          </a:p>
          <a:p>
            <a:endParaRPr lang="sl-SI" sz="2600" dirty="0" smtClean="0"/>
          </a:p>
          <a:p>
            <a:endParaRPr lang="sl-SI" sz="2400" dirty="0"/>
          </a:p>
          <a:p>
            <a:endParaRPr lang="sl-SI" dirty="0"/>
          </a:p>
        </p:txBody>
      </p:sp>
    </p:spTree>
    <p:extLst>
      <p:ext uri="{BB962C8B-B14F-4D97-AF65-F5344CB8AC3E}">
        <p14:creationId xmlns:p14="http://schemas.microsoft.com/office/powerpoint/2010/main" val="1911971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b="1" dirty="0"/>
              <a:t>Challenges of the implementation of the </a:t>
            </a:r>
            <a:r>
              <a:rPr lang="en-GB" b="1" dirty="0" smtClean="0"/>
              <a:t>Act</a:t>
            </a:r>
            <a:r>
              <a:rPr lang="sl-SI" b="1" dirty="0" smtClean="0"/>
              <a:t> </a:t>
            </a:r>
            <a:r>
              <a:rPr lang="sl-SI" dirty="0"/>
              <a:t/>
            </a:r>
            <a:br>
              <a:rPr lang="sl-SI" dirty="0"/>
            </a:br>
            <a:endParaRPr lang="sl-SI" dirty="0"/>
          </a:p>
        </p:txBody>
      </p:sp>
      <p:sp>
        <p:nvSpPr>
          <p:cNvPr id="3" name="Označba mesta vsebine 2"/>
          <p:cNvSpPr>
            <a:spLocks noGrp="1"/>
          </p:cNvSpPr>
          <p:nvPr>
            <p:ph idx="1"/>
          </p:nvPr>
        </p:nvSpPr>
        <p:spPr>
          <a:xfrm>
            <a:off x="1" y="1286540"/>
            <a:ext cx="9144000" cy="5454502"/>
          </a:xfrm>
        </p:spPr>
        <p:txBody>
          <a:bodyPr/>
          <a:lstStyle/>
          <a:p>
            <a:pPr lvl="0"/>
            <a:r>
              <a:rPr lang="en-GB" sz="2600" b="1" dirty="0"/>
              <a:t>Education in the area of domestic violence for professional staff is not provided at regular intervals or systematically. </a:t>
            </a:r>
            <a:endParaRPr lang="sl-SI" sz="2600" b="1" dirty="0" smtClean="0"/>
          </a:p>
          <a:p>
            <a:pPr lvl="1"/>
            <a:r>
              <a:rPr lang="en-GB" sz="2200" dirty="0" smtClean="0"/>
              <a:t>Under </a:t>
            </a:r>
            <a:r>
              <a:rPr lang="en-GB" sz="2200" dirty="0"/>
              <a:t>the law the education for professional staff who come into contact with victims is obligatory. However, so far due to the </a:t>
            </a:r>
            <a:r>
              <a:rPr lang="sl-SI" sz="2200" dirty="0" err="1" smtClean="0"/>
              <a:t>violation</a:t>
            </a:r>
            <a:r>
              <a:rPr lang="en-GB" sz="2200" dirty="0" smtClean="0"/>
              <a:t> </a:t>
            </a:r>
            <a:r>
              <a:rPr lang="en-GB" sz="2200" dirty="0"/>
              <a:t>of this legal provision no one has born any consequences. </a:t>
            </a:r>
            <a:endParaRPr lang="sl-SI" sz="2200" dirty="0"/>
          </a:p>
          <a:p>
            <a:pPr lvl="1"/>
            <a:r>
              <a:rPr lang="en-GB" sz="2200" dirty="0"/>
              <a:t>Some institutions do not see any sense in continuous education, consultations and </a:t>
            </a:r>
            <a:r>
              <a:rPr lang="en-GB" sz="2200" dirty="0" smtClean="0"/>
              <a:t>supervision. </a:t>
            </a:r>
            <a:endParaRPr lang="sl-SI" sz="2200" dirty="0" smtClean="0"/>
          </a:p>
          <a:p>
            <a:pPr lvl="1"/>
            <a:r>
              <a:rPr lang="sl-SI" sz="2200" dirty="0" smtClean="0"/>
              <a:t>At </a:t>
            </a:r>
            <a:r>
              <a:rPr lang="sl-SI" sz="2200" dirty="0" err="1" smtClean="0"/>
              <a:t>the</a:t>
            </a:r>
            <a:r>
              <a:rPr lang="sl-SI" sz="2200" dirty="0" smtClean="0"/>
              <a:t> same time </a:t>
            </a:r>
            <a:r>
              <a:rPr lang="sl-SI" sz="2200" dirty="0" err="1" smtClean="0"/>
              <a:t>we</a:t>
            </a:r>
            <a:r>
              <a:rPr lang="sl-SI" sz="2200" dirty="0" smtClean="0"/>
              <a:t> </a:t>
            </a:r>
            <a:r>
              <a:rPr lang="en-GB" sz="2200" dirty="0" smtClean="0"/>
              <a:t>perceive </a:t>
            </a:r>
            <a:r>
              <a:rPr lang="en-GB" sz="2200" dirty="0"/>
              <a:t>that </a:t>
            </a:r>
            <a:r>
              <a:rPr lang="sl-SI" sz="2200" dirty="0" smtClean="0"/>
              <a:t>some </a:t>
            </a:r>
            <a:r>
              <a:rPr lang="en-GB" sz="2200" dirty="0" smtClean="0"/>
              <a:t>institutions </a:t>
            </a:r>
            <a:r>
              <a:rPr lang="en-GB" sz="2200" dirty="0"/>
              <a:t>in working with victims have lots of stereotyping and prejudice. </a:t>
            </a:r>
            <a:r>
              <a:rPr lang="sl-SI" sz="2200" dirty="0" smtClean="0"/>
              <a:t>R</a:t>
            </a:r>
            <a:r>
              <a:rPr lang="en-GB" sz="2200" dirty="0" err="1" smtClean="0"/>
              <a:t>ecently</a:t>
            </a:r>
            <a:r>
              <a:rPr lang="en-GB" sz="2200" dirty="0"/>
              <a:t>, we have perceived that the staff tend to see that many reports of domestic violence are false and that women report violence to gain benefit and seek revenge against their </a:t>
            </a:r>
            <a:r>
              <a:rPr lang="en-GB" sz="2200" dirty="0" smtClean="0"/>
              <a:t>ex-partners.</a:t>
            </a:r>
            <a:endParaRPr lang="sl-SI" sz="2200" dirty="0"/>
          </a:p>
        </p:txBody>
      </p:sp>
    </p:spTree>
    <p:extLst>
      <p:ext uri="{BB962C8B-B14F-4D97-AF65-F5344CB8AC3E}">
        <p14:creationId xmlns:p14="http://schemas.microsoft.com/office/powerpoint/2010/main" val="1425673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0" y="0"/>
            <a:ext cx="9144000" cy="6858000"/>
          </a:xfrm>
        </p:spPr>
        <p:txBody>
          <a:bodyPr/>
          <a:lstStyle/>
          <a:p>
            <a:r>
              <a:rPr lang="en-GB" b="1" dirty="0" err="1" smtClean="0"/>
              <a:t>Unc</a:t>
            </a:r>
            <a:r>
              <a:rPr lang="sl-SI" b="1" dirty="0" err="1" smtClean="0"/>
              <a:t>oordinated</a:t>
            </a:r>
            <a:r>
              <a:rPr lang="en-GB" dirty="0" smtClean="0"/>
              <a:t> </a:t>
            </a:r>
            <a:r>
              <a:rPr lang="en-GB" b="1" dirty="0"/>
              <a:t>operation of </a:t>
            </a:r>
            <a:r>
              <a:rPr lang="en-GB" b="1" dirty="0" smtClean="0"/>
              <a:t>institutions</a:t>
            </a:r>
            <a:r>
              <a:rPr lang="sl-SI" b="1" dirty="0" smtClean="0"/>
              <a:t> </a:t>
            </a:r>
            <a:r>
              <a:rPr lang="en-GB" b="1" dirty="0" smtClean="0"/>
              <a:t>and </a:t>
            </a:r>
            <a:r>
              <a:rPr lang="en-GB" b="1" dirty="0"/>
              <a:t>bad understanding of tasks and</a:t>
            </a:r>
            <a:r>
              <a:rPr lang="en-GB" dirty="0"/>
              <a:t> </a:t>
            </a:r>
            <a:r>
              <a:rPr lang="en-GB" b="1" dirty="0"/>
              <a:t>competence of other institutions</a:t>
            </a:r>
            <a:r>
              <a:rPr lang="en-GB" b="1" dirty="0" smtClean="0"/>
              <a:t>.</a:t>
            </a:r>
            <a:endParaRPr lang="sl-SI" b="1" dirty="0" smtClean="0"/>
          </a:p>
          <a:p>
            <a:pPr lvl="1"/>
            <a:r>
              <a:rPr lang="en-GB" sz="2400" dirty="0" smtClean="0"/>
              <a:t>The </a:t>
            </a:r>
            <a:r>
              <a:rPr lang="en-GB" sz="2400" dirty="0"/>
              <a:t>professional staff all too often express their feeling of powerlessness as anger and disappointment over the work performed by other institutions. </a:t>
            </a:r>
            <a:endParaRPr lang="sl-SI" sz="2400" dirty="0" smtClean="0"/>
          </a:p>
          <a:p>
            <a:pPr lvl="1"/>
            <a:r>
              <a:rPr lang="en-GB" sz="2400" dirty="0" smtClean="0"/>
              <a:t>Their </a:t>
            </a:r>
            <a:r>
              <a:rPr lang="en-GB" sz="2400" dirty="0"/>
              <a:t>understanding of the problems and expectations pertaining to the work of other parties are often experienced as the only relevant. </a:t>
            </a:r>
            <a:endParaRPr lang="sl-SI" sz="2400" dirty="0" smtClean="0"/>
          </a:p>
          <a:p>
            <a:pPr lvl="1"/>
            <a:r>
              <a:rPr lang="en-GB" sz="2400" dirty="0" smtClean="0"/>
              <a:t>Multidisciplinary </a:t>
            </a:r>
            <a:r>
              <a:rPr lang="en-GB" sz="2400" dirty="0"/>
              <a:t>cooperation is therefore often difficult, because particular institutions simply do not perform the decisions they do not agree with completely. </a:t>
            </a:r>
            <a:endParaRPr lang="sl-SI" sz="2400" dirty="0" smtClean="0"/>
          </a:p>
          <a:p>
            <a:pPr lvl="1"/>
            <a:r>
              <a:rPr lang="en-GB" sz="2400" dirty="0" smtClean="0"/>
              <a:t>Sometimes </a:t>
            </a:r>
            <a:r>
              <a:rPr lang="en-GB" sz="2400" dirty="0"/>
              <a:t>they also make extremely harmful one-sided decisions and do not see themselves as a part of a coordinated system of help.</a:t>
            </a:r>
            <a:endParaRPr lang="sl-SI" sz="2400" dirty="0"/>
          </a:p>
          <a:p>
            <a:endParaRPr lang="sl-SI" dirty="0"/>
          </a:p>
        </p:txBody>
      </p:sp>
    </p:spTree>
    <p:extLst>
      <p:ext uri="{BB962C8B-B14F-4D97-AF65-F5344CB8AC3E}">
        <p14:creationId xmlns:p14="http://schemas.microsoft.com/office/powerpoint/2010/main" val="1229324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0" y="85060"/>
            <a:ext cx="9037674" cy="6041103"/>
          </a:xfrm>
        </p:spPr>
        <p:txBody>
          <a:bodyPr/>
          <a:lstStyle/>
          <a:p>
            <a:pPr lvl="0"/>
            <a:r>
              <a:rPr lang="en-GB" sz="2800" b="1" dirty="0"/>
              <a:t>Victims of domestic violence state that institutions force them in various ways to provide contacts of children with their father who was also violent against </a:t>
            </a:r>
            <a:r>
              <a:rPr lang="en-GB" sz="2800" b="1" dirty="0" smtClean="0"/>
              <a:t>them</a:t>
            </a:r>
            <a:r>
              <a:rPr lang="en-GB" b="1" dirty="0" smtClean="0"/>
              <a:t>.</a:t>
            </a:r>
            <a:endParaRPr lang="sl-SI" b="1" dirty="0" smtClean="0"/>
          </a:p>
          <a:p>
            <a:pPr lvl="1"/>
            <a:r>
              <a:rPr lang="en-GB" sz="2400" dirty="0" smtClean="0"/>
              <a:t>Their </a:t>
            </a:r>
            <a:r>
              <a:rPr lang="en-GB" sz="2400" dirty="0"/>
              <a:t>attempts to protect their children are too often interpreted as an attempt of alienation.</a:t>
            </a:r>
            <a:endParaRPr lang="sl-SI" sz="2400" dirty="0"/>
          </a:p>
          <a:p>
            <a:pPr lvl="0"/>
            <a:r>
              <a:rPr lang="en-GB" sz="2800" b="1" dirty="0"/>
              <a:t>Supervised contacts with a perpetrator of violence are not professionally carried </a:t>
            </a:r>
            <a:r>
              <a:rPr lang="en-GB" sz="2800" b="1" dirty="0" smtClean="0"/>
              <a:t>out.</a:t>
            </a:r>
            <a:endParaRPr lang="sl-SI" sz="2800" b="1" dirty="0" smtClean="0"/>
          </a:p>
          <a:p>
            <a:pPr lvl="1"/>
            <a:r>
              <a:rPr lang="en-GB" sz="2400" dirty="0" smtClean="0"/>
              <a:t>Due </a:t>
            </a:r>
            <a:r>
              <a:rPr lang="en-GB" sz="2400" dirty="0"/>
              <a:t>to insufficient staff capacity, the social work centres are reserved when it comes down to </a:t>
            </a:r>
            <a:r>
              <a:rPr lang="sl-SI" sz="2400" dirty="0" err="1" smtClean="0"/>
              <a:t>supervised</a:t>
            </a:r>
            <a:r>
              <a:rPr lang="sl-SI" sz="2400" dirty="0" smtClean="0"/>
              <a:t> </a:t>
            </a:r>
            <a:r>
              <a:rPr lang="en-GB" sz="2400" dirty="0" smtClean="0"/>
              <a:t>contacts</a:t>
            </a:r>
            <a:r>
              <a:rPr lang="en-GB" sz="2400" dirty="0"/>
              <a:t>, besides, it is still not statutorily determined that they need to arrange contacts. </a:t>
            </a:r>
            <a:endParaRPr lang="sl-SI" sz="2400" dirty="0" smtClean="0"/>
          </a:p>
          <a:p>
            <a:pPr lvl="1"/>
            <a:r>
              <a:rPr lang="en-GB" sz="2400" dirty="0" smtClean="0"/>
              <a:t>After </a:t>
            </a:r>
            <a:r>
              <a:rPr lang="en-GB" sz="2400" dirty="0"/>
              <a:t>a few </a:t>
            </a:r>
            <a:r>
              <a:rPr lang="sl-SI" sz="2400" dirty="0" err="1" smtClean="0"/>
              <a:t>supervised</a:t>
            </a:r>
            <a:r>
              <a:rPr lang="sl-SI" sz="2400" dirty="0" smtClean="0"/>
              <a:t> </a:t>
            </a:r>
            <a:r>
              <a:rPr lang="en-GB" sz="2400" dirty="0" smtClean="0"/>
              <a:t>contacts </a:t>
            </a:r>
            <a:r>
              <a:rPr lang="en-GB" sz="2400" dirty="0"/>
              <a:t>are made, the contacts are stopped and the social work centre issues the opinion that supervised contacts are no longer necessary, since a parent did not show any signs of violent </a:t>
            </a:r>
            <a:r>
              <a:rPr lang="en-GB" sz="2400" dirty="0" err="1"/>
              <a:t>behaiour</a:t>
            </a:r>
            <a:r>
              <a:rPr lang="en-GB" sz="2400" dirty="0"/>
              <a:t>.</a:t>
            </a:r>
            <a:endParaRPr lang="sl-SI" sz="2400" dirty="0"/>
          </a:p>
          <a:p>
            <a:endParaRPr lang="sl-SI" sz="2400" dirty="0"/>
          </a:p>
        </p:txBody>
      </p:sp>
    </p:spTree>
    <p:extLst>
      <p:ext uri="{BB962C8B-B14F-4D97-AF65-F5344CB8AC3E}">
        <p14:creationId xmlns:p14="http://schemas.microsoft.com/office/powerpoint/2010/main" val="3098794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0" y="0"/>
            <a:ext cx="9144000" cy="6858000"/>
          </a:xfrm>
        </p:spPr>
        <p:txBody>
          <a:bodyPr/>
          <a:lstStyle/>
          <a:p>
            <a:r>
              <a:rPr lang="en-GB" sz="2800" b="1" dirty="0" smtClean="0"/>
              <a:t>Sec</a:t>
            </a:r>
            <a:r>
              <a:rPr lang="sl-SI" sz="2800" b="1" dirty="0" smtClean="0"/>
              <a:t>o</a:t>
            </a:r>
            <a:r>
              <a:rPr lang="en-GB" sz="2800" b="1" dirty="0" err="1" smtClean="0"/>
              <a:t>ndary</a:t>
            </a:r>
            <a:r>
              <a:rPr lang="en-GB" sz="2800" b="1" dirty="0" smtClean="0"/>
              <a:t> </a:t>
            </a:r>
            <a:r>
              <a:rPr lang="en-GB" sz="2800" b="1" dirty="0"/>
              <a:t>victimisation on behalf of institutions </a:t>
            </a:r>
            <a:endParaRPr lang="sl-SI" sz="2800" dirty="0"/>
          </a:p>
          <a:p>
            <a:pPr lvl="1"/>
            <a:r>
              <a:rPr lang="en-GB" sz="2400" dirty="0" smtClean="0"/>
              <a:t>especially </a:t>
            </a:r>
            <a:r>
              <a:rPr lang="en-GB" sz="2400" dirty="0"/>
              <a:t>in the work performed by independent experts appointed by the court </a:t>
            </a:r>
            <a:r>
              <a:rPr lang="en-GB" sz="2400" dirty="0" smtClean="0"/>
              <a:t>in </a:t>
            </a:r>
            <a:r>
              <a:rPr lang="en-GB" sz="2400" dirty="0"/>
              <a:t>court proceedings, due to inappropriate attitude towards violence, victims and perpetrators as well as insufficient </a:t>
            </a:r>
            <a:r>
              <a:rPr lang="sl-SI" sz="2400" dirty="0" err="1" smtClean="0"/>
              <a:t>knowledge</a:t>
            </a:r>
            <a:r>
              <a:rPr lang="sl-SI" sz="2400" dirty="0" smtClean="0"/>
              <a:t> </a:t>
            </a:r>
            <a:r>
              <a:rPr lang="sl-SI" sz="2400" dirty="0" err="1" smtClean="0"/>
              <a:t>about</a:t>
            </a:r>
            <a:r>
              <a:rPr lang="sl-SI" sz="2400" dirty="0" smtClean="0"/>
              <a:t> </a:t>
            </a:r>
            <a:r>
              <a:rPr lang="en-GB" sz="2400" dirty="0" smtClean="0"/>
              <a:t>the </a:t>
            </a:r>
            <a:r>
              <a:rPr lang="en-GB" sz="2400" dirty="0"/>
              <a:t>specific characteristics of domestic </a:t>
            </a:r>
            <a:r>
              <a:rPr lang="en-GB" sz="2400" dirty="0" smtClean="0"/>
              <a:t>violence. </a:t>
            </a:r>
            <a:endParaRPr lang="sl-SI" sz="2400" dirty="0" smtClean="0"/>
          </a:p>
          <a:p>
            <a:r>
              <a:rPr lang="en-GB" sz="2800" b="1" dirty="0"/>
              <a:t>Insufficient and inadequate offer of programmes of help for victims and programme</a:t>
            </a:r>
            <a:r>
              <a:rPr lang="sl-SI" sz="2800" b="1" dirty="0"/>
              <a:t>s</a:t>
            </a:r>
            <a:r>
              <a:rPr lang="en-GB" sz="2800" b="1" dirty="0"/>
              <a:t> of work with perpetrators </a:t>
            </a:r>
            <a:endParaRPr lang="sl-SI" sz="2800" b="1" dirty="0"/>
          </a:p>
          <a:p>
            <a:r>
              <a:rPr lang="en-GB" sz="2800" b="1" dirty="0"/>
              <a:t>Misunderstanding the area of violence on behalf of persecutors </a:t>
            </a:r>
            <a:r>
              <a:rPr lang="en-GB" sz="2400" dirty="0" smtClean="0"/>
              <a:t>that </a:t>
            </a:r>
            <a:r>
              <a:rPr lang="en-GB" sz="2400" dirty="0"/>
              <a:t>leads to the proceedings being stopped and consequently risk and violence continue.</a:t>
            </a:r>
            <a:endParaRPr lang="sl-SI" sz="2400" dirty="0"/>
          </a:p>
          <a:p>
            <a:r>
              <a:rPr lang="en-GB" sz="2800" b="1" dirty="0"/>
              <a:t>Very low compensations for victims of domestic </a:t>
            </a:r>
            <a:r>
              <a:rPr lang="en-GB" sz="2800" b="1" dirty="0" smtClean="0"/>
              <a:t>violence</a:t>
            </a:r>
            <a:r>
              <a:rPr lang="sl-SI" sz="2800" b="1" dirty="0" smtClean="0"/>
              <a:t>: </a:t>
            </a:r>
            <a:r>
              <a:rPr lang="en-GB" sz="2400" dirty="0" smtClean="0"/>
              <a:t>the </a:t>
            </a:r>
            <a:r>
              <a:rPr lang="en-GB" sz="2400" dirty="0"/>
              <a:t>compensations provided by the state according to the Crime Victim Compensation Act are </a:t>
            </a:r>
            <a:r>
              <a:rPr lang="en-GB" sz="2400" dirty="0" err="1"/>
              <a:t>demeaningly</a:t>
            </a:r>
            <a:r>
              <a:rPr lang="en-GB" sz="2400" dirty="0"/>
              <a:t> low, as they stretch from 50 to 100 euros for long-term violence.  </a:t>
            </a:r>
            <a:endParaRPr lang="sl-SI" sz="2400" dirty="0"/>
          </a:p>
          <a:p>
            <a:pPr lvl="1"/>
            <a:endParaRPr lang="sl-SI" sz="2400" dirty="0" smtClean="0"/>
          </a:p>
          <a:p>
            <a:pPr lvl="1"/>
            <a:endParaRPr lang="sl-SI" sz="2400" dirty="0"/>
          </a:p>
        </p:txBody>
      </p:sp>
    </p:spTree>
    <p:extLst>
      <p:ext uri="{BB962C8B-B14F-4D97-AF65-F5344CB8AC3E}">
        <p14:creationId xmlns:p14="http://schemas.microsoft.com/office/powerpoint/2010/main" val="1731683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0" y="563526"/>
            <a:ext cx="9048307" cy="6103088"/>
          </a:xfrm>
        </p:spPr>
        <p:txBody>
          <a:bodyPr/>
          <a:lstStyle/>
          <a:p>
            <a:r>
              <a:rPr lang="sl-SI" sz="2800" b="1" dirty="0" err="1" smtClean="0"/>
              <a:t>Directing</a:t>
            </a:r>
            <a:r>
              <a:rPr lang="sl-SI" sz="2800" b="1" dirty="0" smtClean="0"/>
              <a:t> </a:t>
            </a:r>
            <a:r>
              <a:rPr lang="en-GB" sz="2800" b="1" dirty="0" smtClean="0"/>
              <a:t>victims </a:t>
            </a:r>
            <a:r>
              <a:rPr lang="en-GB" sz="2800" b="1" dirty="0"/>
              <a:t>into various alternative proceedings of finding </a:t>
            </a:r>
            <a:r>
              <a:rPr lang="en-GB" sz="2800" b="1" dirty="0" smtClean="0"/>
              <a:t>solutions</a:t>
            </a:r>
            <a:r>
              <a:rPr lang="en-GB" sz="2800" b="1" dirty="0"/>
              <a:t>, e.g. with mediation</a:t>
            </a:r>
            <a:r>
              <a:rPr lang="en-GB" sz="2800" dirty="0"/>
              <a:t>, </a:t>
            </a:r>
            <a:r>
              <a:rPr lang="en-GB" sz="2400" dirty="0"/>
              <a:t>is extremely </a:t>
            </a:r>
            <a:r>
              <a:rPr lang="en-GB" sz="2400" dirty="0" err="1"/>
              <a:t>controversal</a:t>
            </a:r>
            <a:r>
              <a:rPr lang="en-GB" sz="2400" dirty="0"/>
              <a:t> in instances where domestic violence is </a:t>
            </a:r>
            <a:r>
              <a:rPr lang="en-GB" sz="2400" dirty="0" smtClean="0"/>
              <a:t>involved</a:t>
            </a:r>
            <a:r>
              <a:rPr lang="sl-SI" sz="2400" dirty="0" smtClean="0"/>
              <a:t> </a:t>
            </a:r>
            <a:r>
              <a:rPr lang="sl-SI" sz="2400" dirty="0" err="1" smtClean="0"/>
              <a:t>and</a:t>
            </a:r>
            <a:r>
              <a:rPr lang="sl-SI" sz="2400" dirty="0" smtClean="0"/>
              <a:t> is </a:t>
            </a:r>
            <a:r>
              <a:rPr lang="sl-SI" sz="2400" dirty="0" err="1" smtClean="0"/>
              <a:t>against</a:t>
            </a:r>
            <a:r>
              <a:rPr lang="sl-SI" sz="2400" dirty="0" smtClean="0"/>
              <a:t> </a:t>
            </a:r>
            <a:r>
              <a:rPr lang="sl-SI" sz="2400" dirty="0" err="1" smtClean="0"/>
              <a:t>the</a:t>
            </a:r>
            <a:r>
              <a:rPr lang="sl-SI" sz="2400" dirty="0" smtClean="0"/>
              <a:t> </a:t>
            </a:r>
            <a:r>
              <a:rPr lang="sl-SI" sz="2400" dirty="0" err="1" smtClean="0"/>
              <a:t>law</a:t>
            </a:r>
            <a:r>
              <a:rPr lang="sl-SI" sz="2400" dirty="0" smtClean="0"/>
              <a:t>.</a:t>
            </a:r>
            <a:r>
              <a:rPr lang="en-GB" sz="2400" dirty="0" smtClean="0"/>
              <a:t> </a:t>
            </a:r>
            <a:endParaRPr lang="sl-SI" sz="2400" dirty="0" smtClean="0"/>
          </a:p>
          <a:p>
            <a:r>
              <a:rPr lang="en-GB" sz="2400" dirty="0"/>
              <a:t>In spite of clearly defined legal provisions, the practice of </a:t>
            </a:r>
            <a:r>
              <a:rPr lang="en-GB" sz="2400" b="1" dirty="0"/>
              <a:t>free legal assistance in various courts is not unified</a:t>
            </a:r>
            <a:r>
              <a:rPr lang="en-GB" sz="2400" dirty="0"/>
              <a:t>. Furthermore, victims of domestic violence do not receive authorised representatives in criminal proceedings</a:t>
            </a:r>
            <a:r>
              <a:rPr lang="en-GB" sz="2400" dirty="0" smtClean="0"/>
              <a:t>.</a:t>
            </a:r>
            <a:endParaRPr lang="sl-SI" sz="2400" dirty="0" smtClean="0"/>
          </a:p>
          <a:p>
            <a:r>
              <a:rPr lang="en-GB" sz="2400" dirty="0"/>
              <a:t>In spite of Article 8 of </a:t>
            </a:r>
            <a:r>
              <a:rPr lang="sl-SI" sz="2400" dirty="0" err="1"/>
              <a:t>Family</a:t>
            </a:r>
            <a:r>
              <a:rPr lang="en-GB" sz="2400" dirty="0"/>
              <a:t> Violence Prevention Act </a:t>
            </a:r>
            <a:r>
              <a:rPr lang="en-GB" sz="2400" b="1" dirty="0"/>
              <a:t>»the right of victim to an advocate </a:t>
            </a:r>
            <a:r>
              <a:rPr lang="sl-SI" sz="2400" b="1" dirty="0" smtClean="0"/>
              <a:t>…</a:t>
            </a:r>
            <a:r>
              <a:rPr lang="en-GB" sz="2400" b="1" dirty="0" smtClean="0"/>
              <a:t>« </a:t>
            </a:r>
            <a:r>
              <a:rPr lang="en-GB" sz="2400" dirty="0"/>
              <a:t>this right is not implemented in practice. The </a:t>
            </a:r>
            <a:r>
              <a:rPr lang="sl-SI" sz="2400" dirty="0" err="1"/>
              <a:t>special</a:t>
            </a:r>
            <a:r>
              <a:rPr lang="sl-SI" sz="2400" dirty="0"/>
              <a:t> </a:t>
            </a:r>
            <a:r>
              <a:rPr lang="en-GB" sz="2400" dirty="0"/>
              <a:t>regulation pertaining to the </a:t>
            </a:r>
            <a:r>
              <a:rPr lang="sl-SI" sz="2400" dirty="0" err="1" smtClean="0"/>
              <a:t>this</a:t>
            </a:r>
            <a:r>
              <a:rPr lang="en-GB" sz="2400" dirty="0" smtClean="0"/>
              <a:t> </a:t>
            </a:r>
            <a:r>
              <a:rPr lang="en-GB" sz="2400" dirty="0"/>
              <a:t>article has not passed yet.</a:t>
            </a:r>
            <a:endParaRPr lang="sl-SI" sz="2400" dirty="0"/>
          </a:p>
          <a:p>
            <a:endParaRPr lang="sl-SI" sz="2400" dirty="0" smtClean="0"/>
          </a:p>
          <a:p>
            <a:endParaRPr lang="sl-SI" sz="2400" dirty="0" smtClean="0"/>
          </a:p>
          <a:p>
            <a:endParaRPr lang="sl-SI" sz="2400" dirty="0"/>
          </a:p>
          <a:p>
            <a:pPr lvl="1"/>
            <a:endParaRPr lang="sl-SI" sz="2400" dirty="0"/>
          </a:p>
        </p:txBody>
      </p:sp>
    </p:spTree>
    <p:extLst>
      <p:ext uri="{BB962C8B-B14F-4D97-AF65-F5344CB8AC3E}">
        <p14:creationId xmlns:p14="http://schemas.microsoft.com/office/powerpoint/2010/main" val="2934974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180754" y="255181"/>
            <a:ext cx="8484782" cy="6602819"/>
          </a:xfrm>
        </p:spPr>
        <p:txBody>
          <a:bodyPr/>
          <a:lstStyle/>
          <a:p>
            <a:r>
              <a:rPr lang="en-GB" sz="2800" b="1" dirty="0"/>
              <a:t>Women who ask for the extension of restraining orders are rarely granted by the court. </a:t>
            </a:r>
            <a:endParaRPr lang="sl-SI" sz="2800" b="1" dirty="0" smtClean="0"/>
          </a:p>
          <a:p>
            <a:pPr lvl="1"/>
            <a:r>
              <a:rPr lang="en-GB" sz="2400" dirty="0" smtClean="0"/>
              <a:t>When </a:t>
            </a:r>
            <a:r>
              <a:rPr lang="en-GB" sz="2400" dirty="0"/>
              <a:t>such extension is not granted the court mainly refers to the inexistence of violations, although it is clear that the purpose of restraining order is to stop the perpetrator to implement violence and therefore does not come into contact with the victim. </a:t>
            </a:r>
            <a:endParaRPr lang="sl-SI" sz="2400" dirty="0" smtClean="0"/>
          </a:p>
          <a:p>
            <a:pPr lvl="1"/>
            <a:r>
              <a:rPr lang="en-GB" sz="2400" dirty="0" smtClean="0"/>
              <a:t>Another </a:t>
            </a:r>
            <a:r>
              <a:rPr lang="en-GB" sz="2400" dirty="0"/>
              <a:t>problem </a:t>
            </a:r>
            <a:r>
              <a:rPr lang="sl-SI" sz="2400" dirty="0" smtClean="0"/>
              <a:t>is </a:t>
            </a:r>
            <a:r>
              <a:rPr lang="en-GB" sz="2400" dirty="0" smtClean="0"/>
              <a:t>the </a:t>
            </a:r>
            <a:r>
              <a:rPr lang="sl-SI" sz="2400" dirty="0" err="1" smtClean="0"/>
              <a:t>risk</a:t>
            </a:r>
            <a:r>
              <a:rPr lang="sl-SI" sz="2400" dirty="0" smtClean="0"/>
              <a:t> </a:t>
            </a:r>
            <a:r>
              <a:rPr lang="en-GB" sz="2400" dirty="0" smtClean="0"/>
              <a:t>assessment that </a:t>
            </a:r>
            <a:r>
              <a:rPr lang="en-GB" sz="2400" dirty="0"/>
              <a:t>is prepared for the court by social work centres in order to extend the restraining order. </a:t>
            </a:r>
            <a:endParaRPr lang="sl-SI" sz="2400" dirty="0" smtClean="0"/>
          </a:p>
          <a:p>
            <a:pPr lvl="2"/>
            <a:r>
              <a:rPr lang="en-GB" sz="2200" dirty="0" smtClean="0"/>
              <a:t>Often </a:t>
            </a:r>
            <a:r>
              <a:rPr lang="en-GB" sz="2200" dirty="0"/>
              <a:t>they assess that the women are under the basic level of </a:t>
            </a:r>
            <a:r>
              <a:rPr lang="sl-SI" sz="2200" dirty="0" err="1" smtClean="0"/>
              <a:t>risk</a:t>
            </a:r>
            <a:r>
              <a:rPr lang="en-GB" sz="2200" dirty="0" smtClean="0"/>
              <a:t>, </a:t>
            </a:r>
            <a:r>
              <a:rPr lang="en-GB" sz="2200" dirty="0"/>
              <a:t>because »only psychological violence« or »only« SMS or e-mail threats are involved.</a:t>
            </a:r>
            <a:endParaRPr lang="sl-SI" sz="2200" dirty="0"/>
          </a:p>
          <a:p>
            <a:endParaRPr lang="sl-SI" sz="2200" dirty="0"/>
          </a:p>
        </p:txBody>
      </p:sp>
    </p:spTree>
    <p:extLst>
      <p:ext uri="{BB962C8B-B14F-4D97-AF65-F5344CB8AC3E}">
        <p14:creationId xmlns:p14="http://schemas.microsoft.com/office/powerpoint/2010/main" val="3160074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88618"/>
          </a:xfrm>
        </p:spPr>
        <p:txBody>
          <a:bodyPr/>
          <a:lstStyle/>
          <a:p>
            <a:r>
              <a:rPr lang="en-GB" b="1" dirty="0"/>
              <a:t>Historical view</a:t>
            </a:r>
            <a:r>
              <a:rPr lang="sl-SI" dirty="0"/>
              <a:t/>
            </a:r>
            <a:br>
              <a:rPr lang="sl-SI" dirty="0"/>
            </a:br>
            <a:endParaRPr lang="sl-SI" dirty="0"/>
          </a:p>
        </p:txBody>
      </p:sp>
      <p:sp>
        <p:nvSpPr>
          <p:cNvPr id="3" name="Označba mesta vsebine 2"/>
          <p:cNvSpPr>
            <a:spLocks noGrp="1"/>
          </p:cNvSpPr>
          <p:nvPr>
            <p:ph idx="1"/>
          </p:nvPr>
        </p:nvSpPr>
        <p:spPr>
          <a:xfrm>
            <a:off x="1" y="786811"/>
            <a:ext cx="9144000" cy="6081822"/>
          </a:xfrm>
        </p:spPr>
        <p:txBody>
          <a:bodyPr/>
          <a:lstStyle/>
          <a:p>
            <a:pPr lvl="0"/>
            <a:r>
              <a:rPr lang="en-GB" sz="2300" dirty="0"/>
              <a:t>In the past domestic violence against women was primarily perceived as a private problem. </a:t>
            </a:r>
            <a:endParaRPr lang="sl-SI" sz="2300" dirty="0"/>
          </a:p>
          <a:p>
            <a:pPr lvl="0"/>
            <a:r>
              <a:rPr lang="en-GB" sz="2300" dirty="0"/>
              <a:t>In the area of providing help and services </a:t>
            </a:r>
            <a:r>
              <a:rPr lang="en-GB" sz="2300" dirty="0" smtClean="0"/>
              <a:t>prevailed </a:t>
            </a:r>
            <a:r>
              <a:rPr lang="en-GB" sz="2300" dirty="0"/>
              <a:t>a so called </a:t>
            </a:r>
            <a:r>
              <a:rPr lang="en-GB" sz="2300" i="1" dirty="0"/>
              <a:t>family model </a:t>
            </a:r>
            <a:r>
              <a:rPr lang="en-GB" sz="2300" dirty="0"/>
              <a:t>until the end of the 1980s </a:t>
            </a:r>
            <a:r>
              <a:rPr lang="sl-SI" sz="2300" dirty="0" smtClean="0"/>
              <a:t>- </a:t>
            </a:r>
            <a:r>
              <a:rPr lang="en-GB" sz="2300" dirty="0" smtClean="0"/>
              <a:t>prevalent </a:t>
            </a:r>
            <a:r>
              <a:rPr lang="en-GB" sz="2300" dirty="0"/>
              <a:t>discourse </a:t>
            </a:r>
            <a:r>
              <a:rPr lang="en-GB" sz="2300" dirty="0" smtClean="0"/>
              <a:t>mentioned </a:t>
            </a:r>
            <a:r>
              <a:rPr lang="en-GB" sz="2300" dirty="0" err="1"/>
              <a:t>disfunctional</a:t>
            </a:r>
            <a:r>
              <a:rPr lang="en-GB" sz="2300" dirty="0"/>
              <a:t> families.</a:t>
            </a:r>
            <a:endParaRPr lang="sl-SI" sz="2300" dirty="0"/>
          </a:p>
          <a:p>
            <a:pPr lvl="0"/>
            <a:r>
              <a:rPr lang="en-GB" sz="2300" dirty="0"/>
              <a:t>Even more frequently it happened that family violence was not tackled in any way. </a:t>
            </a:r>
            <a:r>
              <a:rPr lang="en-GB" sz="2300" dirty="0" smtClean="0"/>
              <a:t>In </a:t>
            </a:r>
            <a:r>
              <a:rPr lang="en-GB" sz="2300" dirty="0"/>
              <a:t>this area there was no social work </a:t>
            </a:r>
            <a:r>
              <a:rPr lang="en-GB" sz="2300" dirty="0" smtClean="0"/>
              <a:t>doctrine</a:t>
            </a:r>
            <a:r>
              <a:rPr lang="sl-SI" sz="2300" dirty="0" smtClean="0"/>
              <a:t>, </a:t>
            </a:r>
            <a:r>
              <a:rPr lang="sl-SI" sz="2300" dirty="0" err="1" smtClean="0"/>
              <a:t>but</a:t>
            </a:r>
            <a:r>
              <a:rPr lang="sl-SI" sz="2300" dirty="0" smtClean="0"/>
              <a:t> </a:t>
            </a:r>
            <a:r>
              <a:rPr lang="en-GB" sz="2300" dirty="0" smtClean="0"/>
              <a:t>there </a:t>
            </a:r>
            <a:r>
              <a:rPr lang="en-GB" sz="2300" dirty="0"/>
              <a:t>was </a:t>
            </a:r>
            <a:r>
              <a:rPr lang="sl-SI" sz="2300" dirty="0" err="1" smtClean="0"/>
              <a:t>also</a:t>
            </a:r>
            <a:r>
              <a:rPr lang="sl-SI" sz="2300" dirty="0" smtClean="0"/>
              <a:t> </a:t>
            </a:r>
            <a:r>
              <a:rPr lang="en-GB" sz="2300" dirty="0" smtClean="0"/>
              <a:t>no </a:t>
            </a:r>
            <a:r>
              <a:rPr lang="en-GB" sz="2300" dirty="0"/>
              <a:t>support given in other institutions (police, judiciary</a:t>
            </a:r>
            <a:r>
              <a:rPr lang="en-GB" sz="2300" dirty="0" smtClean="0"/>
              <a:t>).</a:t>
            </a:r>
            <a:endParaRPr lang="sl-SI" sz="2300" dirty="0" smtClean="0"/>
          </a:p>
          <a:p>
            <a:r>
              <a:rPr lang="en-GB" sz="2300" dirty="0"/>
              <a:t>The level of denial is evident from the following anecdote: In 1985 the official Yugoslav delegation of women at the World Conference on Women in Nairobi reported that in Yugoslavia there is not a single case of violence against women</a:t>
            </a:r>
            <a:r>
              <a:rPr lang="en-GB" sz="2300" dirty="0" smtClean="0"/>
              <a:t>.</a:t>
            </a:r>
            <a:endParaRPr lang="sl-SI" sz="2300" dirty="0" smtClean="0"/>
          </a:p>
          <a:p>
            <a:r>
              <a:rPr lang="en-GB" sz="2300" dirty="0"/>
              <a:t>The last few decades, however, </a:t>
            </a:r>
            <a:r>
              <a:rPr lang="sl-SI" sz="2300" dirty="0" err="1"/>
              <a:t>we</a:t>
            </a:r>
            <a:r>
              <a:rPr lang="sl-SI" sz="2300" dirty="0"/>
              <a:t> </a:t>
            </a:r>
            <a:r>
              <a:rPr lang="en-GB" sz="2300" dirty="0"/>
              <a:t>have witnessed an attempt to take this issue into the public sphere and recognise it as an important social and political problem. </a:t>
            </a:r>
            <a:endParaRPr lang="sl-SI" sz="2300" dirty="0"/>
          </a:p>
          <a:p>
            <a:pPr lvl="0"/>
            <a:endParaRPr lang="sl-SI" sz="2400" dirty="0"/>
          </a:p>
          <a:p>
            <a:endParaRPr lang="sl-SI" dirty="0"/>
          </a:p>
        </p:txBody>
      </p:sp>
    </p:spTree>
    <p:extLst>
      <p:ext uri="{BB962C8B-B14F-4D97-AF65-F5344CB8AC3E}">
        <p14:creationId xmlns:p14="http://schemas.microsoft.com/office/powerpoint/2010/main" val="2143463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92925"/>
          </a:xfrm>
        </p:spPr>
        <p:txBody>
          <a:bodyPr/>
          <a:lstStyle/>
          <a:p>
            <a:r>
              <a:rPr lang="en-GB" b="1" dirty="0"/>
              <a:t>Milestones in Slovenia</a:t>
            </a:r>
            <a:r>
              <a:rPr lang="sl-SI" dirty="0"/>
              <a:t/>
            </a:r>
            <a:br>
              <a:rPr lang="sl-SI" dirty="0"/>
            </a:br>
            <a:endParaRPr lang="sl-SI" dirty="0"/>
          </a:p>
        </p:txBody>
      </p:sp>
      <p:sp>
        <p:nvSpPr>
          <p:cNvPr id="3" name="Označba mesta vsebine 2"/>
          <p:cNvSpPr>
            <a:spLocks noGrp="1"/>
          </p:cNvSpPr>
          <p:nvPr>
            <p:ph idx="1"/>
          </p:nvPr>
        </p:nvSpPr>
        <p:spPr>
          <a:xfrm>
            <a:off x="1" y="967562"/>
            <a:ext cx="9144000" cy="5741581"/>
          </a:xfrm>
        </p:spPr>
        <p:txBody>
          <a:bodyPr/>
          <a:lstStyle/>
          <a:p>
            <a:pPr lvl="0"/>
            <a:r>
              <a:rPr lang="en-GB" sz="2400" b="1" dirty="0"/>
              <a:t>1989</a:t>
            </a:r>
            <a:r>
              <a:rPr lang="en-GB" sz="2400" dirty="0"/>
              <a:t> Association SOS Help-line for Women and Children - Victims of Violence (established by the feminist group </a:t>
            </a:r>
            <a:r>
              <a:rPr lang="en-GB" sz="2400" i="1" dirty="0"/>
              <a:t>Lilith)</a:t>
            </a:r>
            <a:endParaRPr lang="sl-SI" sz="2400" dirty="0"/>
          </a:p>
          <a:p>
            <a:pPr lvl="0"/>
            <a:r>
              <a:rPr lang="en-GB" sz="2400" b="1" dirty="0"/>
              <a:t>1991</a:t>
            </a:r>
            <a:r>
              <a:rPr lang="en-GB" sz="2400" dirty="0"/>
              <a:t> first shelter for Women and Children - Victims of Violence (by then there is a wide network of shelters all over the country)</a:t>
            </a:r>
            <a:endParaRPr lang="sl-SI" sz="2400" dirty="0"/>
          </a:p>
          <a:p>
            <a:pPr lvl="0"/>
            <a:r>
              <a:rPr lang="en-GB" sz="2400" b="1" dirty="0"/>
              <a:t>1993</a:t>
            </a:r>
            <a:r>
              <a:rPr lang="en-GB" sz="2400" dirty="0"/>
              <a:t> NGO Women's Counselling Service</a:t>
            </a:r>
            <a:endParaRPr lang="sl-SI" sz="2400" dirty="0"/>
          </a:p>
          <a:p>
            <a:pPr lvl="0"/>
            <a:r>
              <a:rPr lang="en-GB" sz="2400" b="1" dirty="0"/>
              <a:t>2001 </a:t>
            </a:r>
            <a:r>
              <a:rPr lang="en-GB" sz="2400" dirty="0"/>
              <a:t>Crisis centre (24/7)</a:t>
            </a:r>
            <a:endParaRPr lang="sl-SI" sz="2400" dirty="0"/>
          </a:p>
          <a:p>
            <a:pPr lvl="0"/>
            <a:r>
              <a:rPr lang="en-GB" sz="2400" b="1" dirty="0" smtClean="0"/>
              <a:t>2004</a:t>
            </a:r>
            <a:r>
              <a:rPr lang="en-GB" sz="2400" dirty="0" smtClean="0"/>
              <a:t> </a:t>
            </a:r>
            <a:r>
              <a:rPr lang="en-GB" sz="2400" dirty="0"/>
              <a:t>Amended Police Act (police officer in duty can remove a perpetrator from home)</a:t>
            </a:r>
            <a:endParaRPr lang="sl-SI" sz="2400" dirty="0"/>
          </a:p>
          <a:p>
            <a:pPr lvl="0"/>
            <a:r>
              <a:rPr lang="en-GB" sz="2400" b="1" dirty="0"/>
              <a:t>2008</a:t>
            </a:r>
            <a:r>
              <a:rPr lang="en-GB" sz="2400" dirty="0"/>
              <a:t> With the adoption of the </a:t>
            </a:r>
            <a:r>
              <a:rPr lang="en-GB" sz="2400" i="1" dirty="0"/>
              <a:t>Family Violence Prevention </a:t>
            </a:r>
            <a:r>
              <a:rPr lang="en-GB" sz="2400" i="1" dirty="0" smtClean="0"/>
              <a:t>Act</a:t>
            </a:r>
            <a:r>
              <a:rPr lang="sl-SI" sz="2400" i="1" dirty="0" smtClean="0"/>
              <a:t> </a:t>
            </a:r>
            <a:r>
              <a:rPr lang="en-GB" sz="2400" i="1" dirty="0" smtClean="0"/>
              <a:t>Slovenia</a:t>
            </a:r>
            <a:r>
              <a:rPr lang="en-GB" sz="2400" dirty="0" smtClean="0"/>
              <a:t> </a:t>
            </a:r>
            <a:r>
              <a:rPr lang="en-GB" sz="2400" dirty="0"/>
              <a:t>recognized the need for the regulation of the field of domestic violence.</a:t>
            </a:r>
            <a:endParaRPr lang="sl-SI" sz="2400" dirty="0"/>
          </a:p>
          <a:p>
            <a:pPr lvl="0"/>
            <a:r>
              <a:rPr lang="en-GB" sz="2400" b="1" dirty="0"/>
              <a:t>2009-2010</a:t>
            </a:r>
            <a:r>
              <a:rPr lang="en-GB" sz="2400" dirty="0"/>
              <a:t> The National Survey on Violence in Private Sphere and Intimate Partnerships</a:t>
            </a:r>
            <a:endParaRPr lang="sl-SI" sz="2400" dirty="0"/>
          </a:p>
          <a:p>
            <a:pPr lvl="0"/>
            <a:r>
              <a:rPr lang="en-GB" sz="2400" b="1" dirty="0"/>
              <a:t>2015</a:t>
            </a:r>
            <a:r>
              <a:rPr lang="en-GB" sz="2400" dirty="0"/>
              <a:t> Ratification of Istanbul Convention </a:t>
            </a:r>
            <a:endParaRPr lang="sl-SI" sz="2400" dirty="0"/>
          </a:p>
          <a:p>
            <a:endParaRPr lang="sl-SI" dirty="0"/>
          </a:p>
        </p:txBody>
      </p:sp>
    </p:spTree>
    <p:extLst>
      <p:ext uri="{BB962C8B-B14F-4D97-AF65-F5344CB8AC3E}">
        <p14:creationId xmlns:p14="http://schemas.microsoft.com/office/powerpoint/2010/main" val="2632139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628590"/>
          </a:xfrm>
        </p:spPr>
        <p:txBody>
          <a:bodyPr/>
          <a:lstStyle/>
          <a:p>
            <a:r>
              <a:rPr lang="en-GB" b="1" dirty="0"/>
              <a:t>The objectives of </a:t>
            </a:r>
            <a:r>
              <a:rPr lang="sl-SI" b="1" dirty="0" err="1" smtClean="0"/>
              <a:t>the</a:t>
            </a:r>
            <a:r>
              <a:rPr lang="sl-SI" b="1" dirty="0" smtClean="0"/>
              <a:t> </a:t>
            </a:r>
            <a:r>
              <a:rPr lang="sl-SI" b="1" dirty="0" err="1" smtClean="0"/>
              <a:t>Family</a:t>
            </a:r>
            <a:r>
              <a:rPr lang="sl-SI" b="1" dirty="0" smtClean="0"/>
              <a:t> Violence </a:t>
            </a:r>
            <a:r>
              <a:rPr lang="sl-SI" b="1" dirty="0" err="1" smtClean="0"/>
              <a:t>Prevention</a:t>
            </a:r>
            <a:r>
              <a:rPr lang="en-GB" b="1" dirty="0" smtClean="0"/>
              <a:t> </a:t>
            </a:r>
            <a:r>
              <a:rPr lang="en-GB" b="1" dirty="0"/>
              <a:t>Act:</a:t>
            </a:r>
            <a:r>
              <a:rPr lang="sl-SI" dirty="0"/>
              <a:t/>
            </a:r>
            <a:br>
              <a:rPr lang="sl-SI" dirty="0"/>
            </a:br>
            <a:endParaRPr lang="sl-SI" dirty="0"/>
          </a:p>
        </p:txBody>
      </p:sp>
      <p:sp>
        <p:nvSpPr>
          <p:cNvPr id="3" name="Označba mesta vsebine 2"/>
          <p:cNvSpPr>
            <a:spLocks noGrp="1"/>
          </p:cNvSpPr>
          <p:nvPr>
            <p:ph idx="1"/>
          </p:nvPr>
        </p:nvSpPr>
        <p:spPr>
          <a:xfrm>
            <a:off x="233915" y="1403498"/>
            <a:ext cx="8665535" cy="5220586"/>
          </a:xfrm>
        </p:spPr>
        <p:txBody>
          <a:bodyPr/>
          <a:lstStyle/>
          <a:p>
            <a:pPr lvl="0"/>
            <a:r>
              <a:rPr lang="en-GB" sz="2500" dirty="0"/>
              <a:t>defining the concept of domestic violence and thus reducing the possibility of different definitions of violent acts subject to personal system of values of a particular professional; </a:t>
            </a:r>
            <a:endParaRPr lang="sl-SI" sz="2500" dirty="0"/>
          </a:p>
          <a:p>
            <a:pPr lvl="0"/>
            <a:r>
              <a:rPr lang="en-GB" sz="2500" dirty="0"/>
              <a:t>duty to provide help for the victim; </a:t>
            </a:r>
            <a:endParaRPr lang="sl-SI" sz="2500" dirty="0"/>
          </a:p>
          <a:p>
            <a:pPr lvl="0"/>
            <a:r>
              <a:rPr lang="en-GB" sz="2500" dirty="0"/>
              <a:t>ensuring professional treatment of victims and perpetrators; </a:t>
            </a:r>
            <a:endParaRPr lang="sl-SI" sz="2500" dirty="0"/>
          </a:p>
          <a:p>
            <a:pPr lvl="0"/>
            <a:r>
              <a:rPr lang="sl-SI" sz="2500" dirty="0" err="1" smtClean="0"/>
              <a:t>duty</a:t>
            </a:r>
            <a:r>
              <a:rPr lang="sl-SI" sz="2500" dirty="0" smtClean="0"/>
              <a:t> of </a:t>
            </a:r>
            <a:r>
              <a:rPr lang="en-GB" sz="2500" dirty="0" smtClean="0"/>
              <a:t>cooperation </a:t>
            </a:r>
            <a:r>
              <a:rPr lang="en-GB" sz="2500" dirty="0"/>
              <a:t>among institutions; </a:t>
            </a:r>
            <a:endParaRPr lang="sl-SI" sz="2500" dirty="0"/>
          </a:p>
          <a:p>
            <a:pPr lvl="0"/>
            <a:r>
              <a:rPr lang="en-GB" sz="2500" dirty="0"/>
              <a:t>providing long-term safety for victims; </a:t>
            </a:r>
            <a:endParaRPr lang="sl-SI" sz="2500" dirty="0"/>
          </a:p>
          <a:p>
            <a:pPr lvl="0"/>
            <a:r>
              <a:rPr lang="en-GB" sz="2500" dirty="0" smtClean="0"/>
              <a:t>collecting </a:t>
            </a:r>
            <a:r>
              <a:rPr lang="en-GB" sz="2500" dirty="0"/>
              <a:t>data on domestic </a:t>
            </a:r>
            <a:r>
              <a:rPr lang="en-GB" sz="2500" dirty="0" smtClean="0"/>
              <a:t>violence; </a:t>
            </a:r>
            <a:endParaRPr lang="sl-SI" sz="2500" dirty="0" smtClean="0"/>
          </a:p>
          <a:p>
            <a:pPr lvl="0"/>
            <a:r>
              <a:rPr lang="en-GB" sz="2500" dirty="0" err="1" smtClean="0"/>
              <a:t>encourag</a:t>
            </a:r>
            <a:r>
              <a:rPr lang="sl-SI" sz="2500" dirty="0" err="1" smtClean="0"/>
              <a:t>ing</a:t>
            </a:r>
            <a:r>
              <a:rPr lang="en-GB" sz="2500" dirty="0" smtClean="0"/>
              <a:t> </a:t>
            </a:r>
            <a:r>
              <a:rPr lang="en-GB" sz="2500" dirty="0"/>
              <a:t>victims to seek </a:t>
            </a:r>
            <a:r>
              <a:rPr lang="en-GB" sz="2500" dirty="0" smtClean="0"/>
              <a:t>help. </a:t>
            </a:r>
            <a:endParaRPr lang="sl-SI" sz="2500" dirty="0"/>
          </a:p>
          <a:p>
            <a:endParaRPr lang="sl-SI" dirty="0"/>
          </a:p>
        </p:txBody>
      </p:sp>
    </p:spTree>
    <p:extLst>
      <p:ext uri="{BB962C8B-B14F-4D97-AF65-F5344CB8AC3E}">
        <p14:creationId xmlns:p14="http://schemas.microsoft.com/office/powerpoint/2010/main" val="3893188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b="1" dirty="0"/>
              <a:t>The fundamental principles:</a:t>
            </a:r>
            <a:r>
              <a:rPr lang="sl-SI" dirty="0"/>
              <a:t/>
            </a:r>
            <a:br>
              <a:rPr lang="sl-SI" dirty="0"/>
            </a:br>
            <a:endParaRPr lang="sl-SI" dirty="0"/>
          </a:p>
        </p:txBody>
      </p:sp>
      <p:sp>
        <p:nvSpPr>
          <p:cNvPr id="3" name="Označba mesta vsebine 2"/>
          <p:cNvSpPr>
            <a:spLocks noGrp="1"/>
          </p:cNvSpPr>
          <p:nvPr>
            <p:ph idx="1"/>
          </p:nvPr>
        </p:nvSpPr>
        <p:spPr>
          <a:xfrm>
            <a:off x="457200" y="967564"/>
            <a:ext cx="8229600" cy="5158600"/>
          </a:xfrm>
        </p:spPr>
        <p:txBody>
          <a:bodyPr/>
          <a:lstStyle/>
          <a:p>
            <a:pPr lvl="0"/>
            <a:r>
              <a:rPr lang="en-GB" dirty="0"/>
              <a:t>providing help in the shortest time possible (requirement of urgent </a:t>
            </a:r>
            <a:r>
              <a:rPr lang="sl-SI" dirty="0" err="1" smtClean="0"/>
              <a:t>or</a:t>
            </a:r>
            <a:r>
              <a:rPr lang="sl-SI" dirty="0" smtClean="0"/>
              <a:t> </a:t>
            </a:r>
            <a:r>
              <a:rPr lang="sl-SI" dirty="0" err="1" smtClean="0"/>
              <a:t>priority</a:t>
            </a:r>
            <a:r>
              <a:rPr lang="sl-SI" dirty="0" smtClean="0"/>
              <a:t> </a:t>
            </a:r>
            <a:r>
              <a:rPr lang="en-GB" dirty="0" smtClean="0"/>
              <a:t>treatment </a:t>
            </a:r>
            <a:r>
              <a:rPr lang="en-GB" dirty="0"/>
              <a:t>of domestic violence cases); </a:t>
            </a:r>
            <a:endParaRPr lang="sl-SI" dirty="0"/>
          </a:p>
          <a:p>
            <a:pPr lvl="0"/>
            <a:r>
              <a:rPr lang="en-GB" dirty="0"/>
              <a:t>the treatment should </a:t>
            </a:r>
            <a:r>
              <a:rPr lang="sl-SI" dirty="0" err="1"/>
              <a:t>correspond</a:t>
            </a:r>
            <a:r>
              <a:rPr lang="sl-SI" dirty="0"/>
              <a:t> to </a:t>
            </a:r>
            <a:r>
              <a:rPr lang="sl-SI" dirty="0" err="1"/>
              <a:t>the</a:t>
            </a:r>
            <a:r>
              <a:rPr lang="sl-SI" dirty="0"/>
              <a:t> </a:t>
            </a:r>
            <a:r>
              <a:rPr lang="en-GB" dirty="0"/>
              <a:t>risk the victim is exposed; </a:t>
            </a:r>
            <a:endParaRPr lang="sl-SI" dirty="0"/>
          </a:p>
          <a:p>
            <a:pPr lvl="0"/>
            <a:r>
              <a:rPr lang="en-GB" dirty="0" smtClean="0"/>
              <a:t>Inter</a:t>
            </a:r>
            <a:r>
              <a:rPr lang="sl-SI" dirty="0" smtClean="0"/>
              <a:t>-</a:t>
            </a:r>
            <a:r>
              <a:rPr lang="en-GB" dirty="0" smtClean="0"/>
              <a:t>institutional </a:t>
            </a:r>
            <a:r>
              <a:rPr lang="en-GB" dirty="0"/>
              <a:t>cooperation; </a:t>
            </a:r>
            <a:endParaRPr lang="sl-SI" dirty="0"/>
          </a:p>
          <a:p>
            <a:pPr lvl="0"/>
            <a:r>
              <a:rPr lang="en-GB" dirty="0"/>
              <a:t>the victim should be provided with support in procedures (assistant); </a:t>
            </a:r>
            <a:endParaRPr lang="sl-SI" dirty="0"/>
          </a:p>
          <a:p>
            <a:pPr lvl="0"/>
            <a:r>
              <a:rPr lang="en-GB" dirty="0"/>
              <a:t>effective legal protection (the possibility of free legal assistance).</a:t>
            </a:r>
            <a:endParaRPr lang="sl-SI" dirty="0"/>
          </a:p>
          <a:p>
            <a:endParaRPr lang="sl-SI" dirty="0"/>
          </a:p>
        </p:txBody>
      </p:sp>
    </p:spTree>
    <p:extLst>
      <p:ext uri="{BB962C8B-B14F-4D97-AF65-F5344CB8AC3E}">
        <p14:creationId xmlns:p14="http://schemas.microsoft.com/office/powerpoint/2010/main" val="615810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74428"/>
            <a:ext cx="8229600" cy="552893"/>
          </a:xfrm>
        </p:spPr>
        <p:txBody>
          <a:bodyPr/>
          <a:lstStyle/>
          <a:p>
            <a:r>
              <a:rPr lang="en-GB" b="1" dirty="0"/>
              <a:t>Definition</a:t>
            </a:r>
            <a:endParaRPr lang="sl-SI" dirty="0"/>
          </a:p>
        </p:txBody>
      </p:sp>
      <p:sp>
        <p:nvSpPr>
          <p:cNvPr id="3" name="Označba mesta vsebine 2"/>
          <p:cNvSpPr>
            <a:spLocks noGrp="1"/>
          </p:cNvSpPr>
          <p:nvPr>
            <p:ph idx="1"/>
          </p:nvPr>
        </p:nvSpPr>
        <p:spPr>
          <a:xfrm>
            <a:off x="0" y="627321"/>
            <a:ext cx="9144000" cy="6230679"/>
          </a:xfrm>
        </p:spPr>
        <p:txBody>
          <a:bodyPr/>
          <a:lstStyle/>
          <a:p>
            <a:r>
              <a:rPr lang="sl-SI" sz="3000" dirty="0" smtClean="0"/>
              <a:t>In </a:t>
            </a:r>
            <a:r>
              <a:rPr lang="en-GB" sz="3000" dirty="0" smtClean="0"/>
              <a:t>Article </a:t>
            </a:r>
            <a:r>
              <a:rPr lang="en-GB" sz="3000" dirty="0"/>
              <a:t>3 </a:t>
            </a:r>
            <a:r>
              <a:rPr lang="sl-SI" sz="3000" dirty="0" smtClean="0"/>
              <a:t>v</a:t>
            </a:r>
            <a:r>
              <a:rPr lang="en-GB" sz="3000" dirty="0" err="1" smtClean="0"/>
              <a:t>iolence</a:t>
            </a:r>
            <a:r>
              <a:rPr lang="en-GB" sz="3000" dirty="0" smtClean="0"/>
              <a:t> </a:t>
            </a:r>
            <a:r>
              <a:rPr lang="sl-SI" sz="3000" dirty="0" smtClean="0"/>
              <a:t>is </a:t>
            </a:r>
            <a:r>
              <a:rPr lang="sl-SI" sz="3000" dirty="0" err="1" smtClean="0"/>
              <a:t>defined</a:t>
            </a:r>
            <a:r>
              <a:rPr lang="sl-SI" sz="3000" dirty="0" smtClean="0"/>
              <a:t> as</a:t>
            </a:r>
            <a:r>
              <a:rPr lang="en-GB" sz="3000" dirty="0" smtClean="0"/>
              <a:t> </a:t>
            </a:r>
            <a:r>
              <a:rPr lang="en-GB" sz="3000" dirty="0"/>
              <a:t>any form of physical, sexual, psychological or economic violence inflicted by one family member </a:t>
            </a:r>
            <a:r>
              <a:rPr lang="en-GB" sz="3000" dirty="0" smtClean="0"/>
              <a:t>against another, </a:t>
            </a:r>
            <a:r>
              <a:rPr lang="en-GB" sz="3000" dirty="0"/>
              <a:t>or neglect or stalking of the </a:t>
            </a:r>
            <a:r>
              <a:rPr lang="en-GB" sz="3000" dirty="0" smtClean="0"/>
              <a:t>victim, </a:t>
            </a:r>
            <a:r>
              <a:rPr lang="en-GB" sz="3000" dirty="0"/>
              <a:t>and corporal punishment of children</a:t>
            </a:r>
            <a:r>
              <a:rPr lang="en-GB" sz="3000" dirty="0" smtClean="0"/>
              <a:t>.</a:t>
            </a:r>
            <a:endParaRPr lang="sl-SI" sz="3000" dirty="0" smtClean="0"/>
          </a:p>
          <a:p>
            <a:pPr lvl="1"/>
            <a:r>
              <a:rPr lang="sl-SI" dirty="0" err="1"/>
              <a:t>The</a:t>
            </a:r>
            <a:r>
              <a:rPr lang="sl-SI" dirty="0"/>
              <a:t> </a:t>
            </a:r>
            <a:r>
              <a:rPr lang="sl-SI" dirty="0" err="1"/>
              <a:t>definition</a:t>
            </a:r>
            <a:r>
              <a:rPr lang="sl-SI" dirty="0"/>
              <a:t> of </a:t>
            </a:r>
            <a:r>
              <a:rPr lang="sl-SI" dirty="0" err="1"/>
              <a:t>domestic</a:t>
            </a:r>
            <a:r>
              <a:rPr lang="sl-SI" dirty="0"/>
              <a:t> violence </a:t>
            </a:r>
            <a:r>
              <a:rPr lang="sl-SI" dirty="0" err="1"/>
              <a:t>has</a:t>
            </a:r>
            <a:r>
              <a:rPr lang="sl-SI" dirty="0"/>
              <a:t> </a:t>
            </a:r>
            <a:r>
              <a:rPr lang="sl-SI" dirty="0" err="1"/>
              <a:t>been</a:t>
            </a:r>
            <a:r>
              <a:rPr lang="sl-SI" dirty="0"/>
              <a:t> </a:t>
            </a:r>
            <a:r>
              <a:rPr lang="sl-SI" dirty="0" err="1"/>
              <a:t>broadened</a:t>
            </a:r>
            <a:r>
              <a:rPr lang="sl-SI" dirty="0"/>
              <a:t> </a:t>
            </a:r>
            <a:r>
              <a:rPr lang="sl-SI" dirty="0" smtClean="0"/>
              <a:t>in 2016, </a:t>
            </a:r>
            <a:r>
              <a:rPr lang="sl-SI" dirty="0" err="1"/>
              <a:t>with</a:t>
            </a:r>
            <a:r>
              <a:rPr lang="sl-SI" dirty="0"/>
              <a:t> </a:t>
            </a:r>
            <a:r>
              <a:rPr lang="sl-SI" dirty="0" err="1" smtClean="0"/>
              <a:t>the</a:t>
            </a:r>
            <a:r>
              <a:rPr lang="sl-SI" dirty="0" smtClean="0"/>
              <a:t>: </a:t>
            </a:r>
          </a:p>
          <a:p>
            <a:pPr lvl="2"/>
            <a:r>
              <a:rPr lang="sl-SI" sz="2200" i="1" dirty="0" smtClean="0"/>
              <a:t>mere </a:t>
            </a:r>
            <a:r>
              <a:rPr lang="sl-SI" sz="2200" i="1" dirty="0" err="1"/>
              <a:t>threat</a:t>
            </a:r>
            <a:r>
              <a:rPr lang="sl-SI" sz="2200" i="1" dirty="0"/>
              <a:t> of violence </a:t>
            </a:r>
            <a:r>
              <a:rPr lang="sl-SI" sz="2200" i="1" dirty="0" err="1"/>
              <a:t>being</a:t>
            </a:r>
            <a:r>
              <a:rPr lang="sl-SI" sz="2200" i="1" dirty="0"/>
              <a:t> </a:t>
            </a:r>
            <a:r>
              <a:rPr lang="sl-SI" sz="2200" i="1" dirty="0" err="1"/>
              <a:t>considered</a:t>
            </a:r>
            <a:r>
              <a:rPr lang="sl-SI" sz="2200" i="1" dirty="0"/>
              <a:t> as an </a:t>
            </a:r>
            <a:r>
              <a:rPr lang="sl-SI" sz="2200" i="1" dirty="0" err="1"/>
              <a:t>act</a:t>
            </a:r>
            <a:r>
              <a:rPr lang="sl-SI" sz="2200" i="1" dirty="0"/>
              <a:t> of violence</a:t>
            </a:r>
            <a:r>
              <a:rPr lang="sl-SI" sz="2200" dirty="0" smtClean="0"/>
              <a:t>.</a:t>
            </a:r>
          </a:p>
          <a:p>
            <a:pPr lvl="2"/>
            <a:r>
              <a:rPr lang="sl-SI" sz="2200" dirty="0" smtClean="0"/>
              <a:t> </a:t>
            </a:r>
            <a:r>
              <a:rPr lang="sl-SI" sz="2200" i="1" dirty="0" err="1" smtClean="0"/>
              <a:t>Work</a:t>
            </a:r>
            <a:r>
              <a:rPr lang="sl-SI" sz="2200" i="1" dirty="0" smtClean="0"/>
              <a:t> </a:t>
            </a:r>
            <a:r>
              <a:rPr lang="sl-SI" sz="2200" i="1" dirty="0" err="1"/>
              <a:t>coercion</a:t>
            </a:r>
            <a:r>
              <a:rPr lang="sl-SI" sz="2200" i="1" dirty="0"/>
              <a:t> is </a:t>
            </a:r>
            <a:r>
              <a:rPr lang="sl-SI" sz="2200" i="1" dirty="0" err="1"/>
              <a:t>considered</a:t>
            </a:r>
            <a:r>
              <a:rPr lang="sl-SI" sz="2200" i="1" dirty="0"/>
              <a:t> </a:t>
            </a:r>
            <a:r>
              <a:rPr lang="sl-SI" sz="2200" i="1" dirty="0" err="1"/>
              <a:t>physical</a:t>
            </a:r>
            <a:r>
              <a:rPr lang="sl-SI" sz="2200" i="1" dirty="0"/>
              <a:t> violence</a:t>
            </a:r>
            <a:r>
              <a:rPr lang="sl-SI" sz="2200" dirty="0"/>
              <a:t>, </a:t>
            </a:r>
            <a:endParaRPr lang="sl-SI" sz="2200" dirty="0" smtClean="0"/>
          </a:p>
          <a:p>
            <a:pPr lvl="2"/>
            <a:r>
              <a:rPr lang="sl-SI" sz="2200" i="1" dirty="0" err="1" smtClean="0"/>
              <a:t>sharing</a:t>
            </a:r>
            <a:r>
              <a:rPr lang="sl-SI" sz="2200" i="1" dirty="0" smtClean="0"/>
              <a:t> </a:t>
            </a:r>
            <a:r>
              <a:rPr lang="sl-SI" sz="2200" i="1" dirty="0" err="1"/>
              <a:t>sexual</a:t>
            </a:r>
            <a:r>
              <a:rPr lang="sl-SI" sz="2200" i="1" dirty="0"/>
              <a:t> </a:t>
            </a:r>
            <a:r>
              <a:rPr lang="sl-SI" sz="2200" i="1" dirty="0" err="1"/>
              <a:t>content</a:t>
            </a:r>
            <a:r>
              <a:rPr lang="sl-SI" sz="2200" i="1" dirty="0"/>
              <a:t> </a:t>
            </a:r>
            <a:r>
              <a:rPr lang="sl-SI" sz="2200" i="1" dirty="0" err="1"/>
              <a:t>about</a:t>
            </a:r>
            <a:r>
              <a:rPr lang="sl-SI" sz="2200" i="1" dirty="0"/>
              <a:t> </a:t>
            </a:r>
            <a:r>
              <a:rPr lang="sl-SI" sz="2200" i="1" dirty="0" err="1"/>
              <a:t>the</a:t>
            </a:r>
            <a:r>
              <a:rPr lang="sl-SI" sz="2200" i="1" dirty="0"/>
              <a:t> </a:t>
            </a:r>
            <a:r>
              <a:rPr lang="sl-SI" sz="2200" i="1" dirty="0" err="1"/>
              <a:t>victim</a:t>
            </a:r>
            <a:r>
              <a:rPr lang="sl-SI" sz="2200" i="1" dirty="0"/>
              <a:t> is </a:t>
            </a:r>
            <a:r>
              <a:rPr lang="sl-SI" sz="2200" i="1" dirty="0" err="1"/>
              <a:t>considered</a:t>
            </a:r>
            <a:r>
              <a:rPr lang="sl-SI" sz="2200" i="1" dirty="0"/>
              <a:t> </a:t>
            </a:r>
            <a:r>
              <a:rPr lang="sl-SI" sz="2200" i="1" dirty="0" err="1"/>
              <a:t>sexual</a:t>
            </a:r>
            <a:r>
              <a:rPr lang="sl-SI" sz="2200" i="1" dirty="0"/>
              <a:t> violence.</a:t>
            </a:r>
            <a:r>
              <a:rPr lang="sl-SI" sz="2200" dirty="0"/>
              <a:t> </a:t>
            </a:r>
            <a:endParaRPr lang="sl-SI" sz="2200" dirty="0" smtClean="0"/>
          </a:p>
          <a:p>
            <a:pPr lvl="2"/>
            <a:r>
              <a:rPr lang="sl-SI" sz="2200" i="1" dirty="0" err="1" smtClean="0"/>
              <a:t>Stalking</a:t>
            </a:r>
            <a:r>
              <a:rPr lang="sl-SI" sz="2200" i="1" dirty="0" smtClean="0"/>
              <a:t> </a:t>
            </a:r>
            <a:r>
              <a:rPr lang="sl-SI" sz="2200" i="1" dirty="0" err="1"/>
              <a:t>has</a:t>
            </a:r>
            <a:r>
              <a:rPr lang="sl-SI" sz="2200" i="1" dirty="0"/>
              <a:t> </a:t>
            </a:r>
            <a:r>
              <a:rPr lang="sl-SI" sz="2200" i="1" dirty="0" err="1"/>
              <a:t>been</a:t>
            </a:r>
            <a:r>
              <a:rPr lang="sl-SI" sz="2200" i="1" dirty="0"/>
              <a:t> </a:t>
            </a:r>
            <a:r>
              <a:rPr lang="sl-SI" sz="2200" i="1" dirty="0" err="1"/>
              <a:t>added</a:t>
            </a:r>
            <a:r>
              <a:rPr lang="sl-SI" sz="2200" i="1" dirty="0"/>
              <a:t> as a </a:t>
            </a:r>
            <a:r>
              <a:rPr lang="sl-SI" sz="2200" i="1" dirty="0" err="1"/>
              <a:t>completely</a:t>
            </a:r>
            <a:r>
              <a:rPr lang="sl-SI" sz="2200" i="1" dirty="0"/>
              <a:t> </a:t>
            </a:r>
            <a:r>
              <a:rPr lang="sl-SI" sz="2200" i="1" dirty="0" err="1"/>
              <a:t>new</a:t>
            </a:r>
            <a:r>
              <a:rPr lang="sl-SI" sz="2200" i="1" dirty="0"/>
              <a:t> form of </a:t>
            </a:r>
            <a:r>
              <a:rPr lang="sl-SI" sz="2200" i="1" dirty="0" err="1"/>
              <a:t>domestic</a:t>
            </a:r>
            <a:r>
              <a:rPr lang="sl-SI" sz="2200" i="1" dirty="0"/>
              <a:t> violence</a:t>
            </a:r>
            <a:r>
              <a:rPr lang="sl-SI" sz="2200" dirty="0"/>
              <a:t>. </a:t>
            </a:r>
            <a:r>
              <a:rPr lang="sl-SI" sz="2200" dirty="0" smtClean="0"/>
              <a:t> </a:t>
            </a:r>
          </a:p>
          <a:p>
            <a:pPr lvl="2"/>
            <a:r>
              <a:rPr lang="sl-SI" sz="2200" i="1" dirty="0" err="1"/>
              <a:t>The</a:t>
            </a:r>
            <a:r>
              <a:rPr lang="sl-SI" sz="2200" i="1" dirty="0"/>
              <a:t> </a:t>
            </a:r>
            <a:r>
              <a:rPr lang="sl-SI" sz="2200" i="1" dirty="0" err="1"/>
              <a:t>amendment</a:t>
            </a:r>
            <a:r>
              <a:rPr lang="sl-SI" sz="2200" i="1" dirty="0"/>
              <a:t> </a:t>
            </a:r>
            <a:r>
              <a:rPr lang="sl-SI" sz="2200" i="1" dirty="0" err="1"/>
              <a:t>brings</a:t>
            </a:r>
            <a:r>
              <a:rPr lang="sl-SI" sz="2200" i="1" dirty="0"/>
              <a:t> </a:t>
            </a:r>
            <a:r>
              <a:rPr lang="sl-SI" sz="2200" i="1" dirty="0" err="1"/>
              <a:t>explicit</a:t>
            </a:r>
            <a:r>
              <a:rPr lang="sl-SI" sz="2200" i="1" dirty="0"/>
              <a:t> </a:t>
            </a:r>
            <a:r>
              <a:rPr lang="sl-SI" sz="2200" i="1" dirty="0" err="1"/>
              <a:t>prohibition</a:t>
            </a:r>
            <a:r>
              <a:rPr lang="sl-SI" sz="2200" i="1" dirty="0"/>
              <a:t> of </a:t>
            </a:r>
            <a:r>
              <a:rPr lang="sl-SI" sz="2200" i="1" dirty="0" err="1"/>
              <a:t>domestic</a:t>
            </a:r>
            <a:r>
              <a:rPr lang="sl-SI" sz="2200" i="1" dirty="0"/>
              <a:t> violence </a:t>
            </a:r>
            <a:r>
              <a:rPr lang="sl-SI" sz="2200" i="1" dirty="0" err="1"/>
              <a:t>and</a:t>
            </a:r>
            <a:r>
              <a:rPr lang="sl-SI" sz="2200" i="1" dirty="0"/>
              <a:t> </a:t>
            </a:r>
            <a:r>
              <a:rPr lang="sl-SI" sz="2200" i="1" dirty="0" err="1"/>
              <a:t>the</a:t>
            </a:r>
            <a:r>
              <a:rPr lang="sl-SI" sz="2200" i="1" dirty="0"/>
              <a:t> </a:t>
            </a:r>
            <a:r>
              <a:rPr lang="sl-SI" sz="2200" i="1" dirty="0" err="1"/>
              <a:t>prohibition</a:t>
            </a:r>
            <a:r>
              <a:rPr lang="sl-SI" sz="2200" i="1" dirty="0"/>
              <a:t> of </a:t>
            </a:r>
            <a:r>
              <a:rPr lang="sl-SI" sz="2200" i="1" dirty="0" err="1"/>
              <a:t>corporal</a:t>
            </a:r>
            <a:r>
              <a:rPr lang="sl-SI" sz="2200" i="1" dirty="0"/>
              <a:t> </a:t>
            </a:r>
            <a:r>
              <a:rPr lang="sl-SI" sz="2200" i="1" dirty="0" err="1"/>
              <a:t>punishment</a:t>
            </a:r>
            <a:r>
              <a:rPr lang="sl-SI" sz="2200" i="1" dirty="0"/>
              <a:t> in </a:t>
            </a:r>
            <a:r>
              <a:rPr lang="sl-SI" sz="2200" i="1" dirty="0" err="1"/>
              <a:t>children</a:t>
            </a:r>
            <a:endParaRPr lang="sl-SI" sz="2200" i="1" dirty="0"/>
          </a:p>
        </p:txBody>
      </p:sp>
    </p:spTree>
    <p:extLst>
      <p:ext uri="{BB962C8B-B14F-4D97-AF65-F5344CB8AC3E}">
        <p14:creationId xmlns:p14="http://schemas.microsoft.com/office/powerpoint/2010/main" val="2599184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35455"/>
          </a:xfrm>
        </p:spPr>
        <p:txBody>
          <a:bodyPr/>
          <a:lstStyle/>
          <a:p>
            <a:r>
              <a:rPr lang="en-GB" b="1" dirty="0"/>
              <a:t>Special protection and care</a:t>
            </a:r>
            <a:endParaRPr lang="sl-SI" dirty="0"/>
          </a:p>
        </p:txBody>
      </p:sp>
      <p:sp>
        <p:nvSpPr>
          <p:cNvPr id="3" name="Označba mesta vsebine 2"/>
          <p:cNvSpPr>
            <a:spLocks noGrp="1"/>
          </p:cNvSpPr>
          <p:nvPr>
            <p:ph idx="1"/>
          </p:nvPr>
        </p:nvSpPr>
        <p:spPr>
          <a:xfrm>
            <a:off x="127591" y="1010092"/>
            <a:ext cx="8878186" cy="5730949"/>
          </a:xfrm>
        </p:spPr>
        <p:txBody>
          <a:bodyPr/>
          <a:lstStyle/>
          <a:p>
            <a:r>
              <a:rPr lang="en-GB" dirty="0"/>
              <a:t>Article </a:t>
            </a:r>
            <a:r>
              <a:rPr lang="en-GB" dirty="0" smtClean="0"/>
              <a:t>4</a:t>
            </a:r>
            <a:r>
              <a:rPr lang="sl-SI" dirty="0" smtClean="0"/>
              <a:t>: </a:t>
            </a:r>
          </a:p>
          <a:p>
            <a:r>
              <a:rPr lang="en-GB" dirty="0" smtClean="0"/>
              <a:t>Children </a:t>
            </a:r>
            <a:r>
              <a:rPr lang="en-GB" dirty="0"/>
              <a:t>are victims of violence even if they are only present where violence is perpetrated against other family members, or if they live in an environment where violence is perpetrated</a:t>
            </a:r>
            <a:r>
              <a:rPr lang="en-GB" dirty="0" smtClean="0"/>
              <a:t>.</a:t>
            </a:r>
            <a:endParaRPr lang="sl-SI" dirty="0" smtClean="0"/>
          </a:p>
          <a:p>
            <a:r>
              <a:rPr lang="en-GB" dirty="0" smtClean="0"/>
              <a:t>Special </a:t>
            </a:r>
            <a:r>
              <a:rPr lang="en-GB" dirty="0"/>
              <a:t>care in considering violence and providing assistance </a:t>
            </a:r>
            <a:r>
              <a:rPr lang="sl-SI" dirty="0" smtClean="0"/>
              <a:t>is </a:t>
            </a:r>
            <a:r>
              <a:rPr lang="en-GB" dirty="0" smtClean="0"/>
              <a:t>accorded </a:t>
            </a:r>
            <a:r>
              <a:rPr lang="en-GB" dirty="0"/>
              <a:t>to elderly and </a:t>
            </a:r>
            <a:r>
              <a:rPr lang="sl-SI" dirty="0" err="1" smtClean="0"/>
              <a:t>people</a:t>
            </a:r>
            <a:r>
              <a:rPr lang="sl-SI" dirty="0" smtClean="0"/>
              <a:t> </a:t>
            </a:r>
            <a:r>
              <a:rPr lang="sl-SI" dirty="0" err="1" smtClean="0"/>
              <a:t>with</a:t>
            </a:r>
            <a:r>
              <a:rPr lang="sl-SI" dirty="0" smtClean="0"/>
              <a:t> </a:t>
            </a:r>
            <a:r>
              <a:rPr lang="sl-SI" dirty="0" err="1" smtClean="0"/>
              <a:t>disabilities</a:t>
            </a:r>
            <a:r>
              <a:rPr lang="en-GB" dirty="0" smtClean="0"/>
              <a:t>.</a:t>
            </a:r>
            <a:endParaRPr lang="sl-SI" dirty="0"/>
          </a:p>
        </p:txBody>
      </p:sp>
    </p:spTree>
    <p:extLst>
      <p:ext uri="{BB962C8B-B14F-4D97-AF65-F5344CB8AC3E}">
        <p14:creationId xmlns:p14="http://schemas.microsoft.com/office/powerpoint/2010/main" val="196493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b="1" dirty="0"/>
              <a:t>Main solutions:</a:t>
            </a:r>
            <a:r>
              <a:rPr lang="sl-SI" dirty="0"/>
              <a:t/>
            </a:r>
            <a:br>
              <a:rPr lang="sl-SI" dirty="0"/>
            </a:br>
            <a:endParaRPr lang="sl-SI" dirty="0"/>
          </a:p>
        </p:txBody>
      </p:sp>
      <p:sp>
        <p:nvSpPr>
          <p:cNvPr id="3" name="Označba mesta vsebine 2"/>
          <p:cNvSpPr>
            <a:spLocks noGrp="1"/>
          </p:cNvSpPr>
          <p:nvPr>
            <p:ph idx="1"/>
          </p:nvPr>
        </p:nvSpPr>
        <p:spPr>
          <a:xfrm>
            <a:off x="95693" y="1733106"/>
            <a:ext cx="8963247" cy="4986669"/>
          </a:xfrm>
        </p:spPr>
        <p:txBody>
          <a:bodyPr/>
          <a:lstStyle/>
          <a:p>
            <a:pPr lvl="0"/>
            <a:r>
              <a:rPr lang="en-GB" sz="2500" dirty="0"/>
              <a:t>Victims of violence may choose a person (assistant) who can accompany them in all violence-related procedures </a:t>
            </a:r>
            <a:r>
              <a:rPr lang="en-GB" sz="2500" dirty="0" smtClean="0"/>
              <a:t>in </a:t>
            </a:r>
            <a:r>
              <a:rPr lang="en-GB" sz="2500" dirty="0"/>
              <a:t>which the perpetrator </a:t>
            </a:r>
            <a:r>
              <a:rPr lang="en-GB" sz="2500" dirty="0" smtClean="0"/>
              <a:t>is </a:t>
            </a:r>
            <a:r>
              <a:rPr lang="en-GB" sz="2500" dirty="0"/>
              <a:t>involved. </a:t>
            </a:r>
            <a:endParaRPr lang="sl-SI" sz="2500" dirty="0"/>
          </a:p>
          <a:p>
            <a:pPr lvl="0"/>
            <a:r>
              <a:rPr lang="en-GB" sz="2500" dirty="0"/>
              <a:t>Victims of violence have the right to an advocate, who </a:t>
            </a:r>
            <a:r>
              <a:rPr lang="en-GB" sz="2500" dirty="0" smtClean="0"/>
              <a:t>shall </a:t>
            </a:r>
            <a:r>
              <a:rPr lang="en-GB" sz="2500" dirty="0"/>
              <a:t>protect the victim's benefits in procedures and activities concerning the victim.</a:t>
            </a:r>
            <a:endParaRPr lang="sl-SI" sz="2500" dirty="0"/>
          </a:p>
          <a:p>
            <a:pPr lvl="0"/>
            <a:r>
              <a:rPr lang="sl-SI" sz="2500" dirty="0" err="1" smtClean="0"/>
              <a:t>All</a:t>
            </a:r>
            <a:r>
              <a:rPr lang="sl-SI" sz="2500" dirty="0" smtClean="0"/>
              <a:t> </a:t>
            </a:r>
            <a:r>
              <a:rPr lang="sl-SI" sz="2500" dirty="0" err="1" smtClean="0"/>
              <a:t>authorities</a:t>
            </a:r>
            <a:r>
              <a:rPr lang="sl-SI" sz="2500" dirty="0" smtClean="0"/>
              <a:t> </a:t>
            </a:r>
            <a:r>
              <a:rPr lang="sl-SI" sz="2500" dirty="0" err="1" smtClean="0"/>
              <a:t>and</a:t>
            </a:r>
            <a:r>
              <a:rPr lang="sl-SI" sz="2500" dirty="0" smtClean="0"/>
              <a:t> </a:t>
            </a:r>
            <a:r>
              <a:rPr lang="en-GB" sz="2500" dirty="0" smtClean="0"/>
              <a:t>organisations </a:t>
            </a:r>
            <a:r>
              <a:rPr lang="en-GB" sz="2500" dirty="0"/>
              <a:t>shall protect as a professional secret data </a:t>
            </a:r>
            <a:r>
              <a:rPr lang="en-GB" sz="2500" dirty="0" smtClean="0"/>
              <a:t>the </a:t>
            </a:r>
            <a:r>
              <a:rPr lang="en-GB" sz="2500" dirty="0"/>
              <a:t>accommodation of the victim and the victim's children, and to other measures adopted to protect them</a:t>
            </a:r>
            <a:r>
              <a:rPr lang="en-GB" sz="2500" dirty="0" smtClean="0"/>
              <a:t>.</a:t>
            </a:r>
            <a:endParaRPr lang="sl-SI" sz="2500" dirty="0"/>
          </a:p>
        </p:txBody>
      </p:sp>
    </p:spTree>
    <p:extLst>
      <p:ext uri="{BB962C8B-B14F-4D97-AF65-F5344CB8AC3E}">
        <p14:creationId xmlns:p14="http://schemas.microsoft.com/office/powerpoint/2010/main" val="135815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106326" y="893135"/>
            <a:ext cx="9037674" cy="5837274"/>
          </a:xfrm>
        </p:spPr>
        <p:txBody>
          <a:bodyPr/>
          <a:lstStyle/>
          <a:p>
            <a:pPr lvl="0"/>
            <a:r>
              <a:rPr lang="en-GB" sz="2600" b="1" dirty="0" smtClean="0"/>
              <a:t>The </a:t>
            </a:r>
            <a:r>
              <a:rPr lang="en-GB" sz="2600" b="1" dirty="0"/>
              <a:t>social work centre is the </a:t>
            </a:r>
            <a:r>
              <a:rPr lang="en-GB" sz="2600" b="1" dirty="0" smtClean="0"/>
              <a:t>holder </a:t>
            </a:r>
            <a:r>
              <a:rPr lang="en-GB" sz="2600" b="1" dirty="0"/>
              <a:t>of the case </a:t>
            </a:r>
            <a:r>
              <a:rPr lang="en-GB" sz="2600" dirty="0"/>
              <a:t>and </a:t>
            </a:r>
            <a:r>
              <a:rPr lang="sl-SI" sz="2600" dirty="0" err="1" smtClean="0"/>
              <a:t>all</a:t>
            </a:r>
            <a:r>
              <a:rPr lang="sl-SI" sz="2600" dirty="0" smtClean="0"/>
              <a:t> </a:t>
            </a:r>
            <a:r>
              <a:rPr lang="sl-SI" sz="2600" dirty="0" err="1" smtClean="0"/>
              <a:t>institutions</a:t>
            </a:r>
            <a:r>
              <a:rPr lang="en-GB" sz="2600" dirty="0" smtClean="0"/>
              <a:t> </a:t>
            </a:r>
            <a:r>
              <a:rPr lang="en-GB" sz="2600" dirty="0"/>
              <a:t>are obliged to </a:t>
            </a:r>
            <a:r>
              <a:rPr lang="en-GB" sz="2600" dirty="0" smtClean="0"/>
              <a:t>immediately </a:t>
            </a:r>
            <a:r>
              <a:rPr lang="en-GB" sz="2600" dirty="0"/>
              <a:t>inform the social work centre on instances of domestic violence as well as police and the State Prosecutor Office.</a:t>
            </a:r>
            <a:endParaRPr lang="sl-SI" sz="2600" dirty="0"/>
          </a:p>
          <a:p>
            <a:r>
              <a:rPr lang="en-GB" sz="2600" dirty="0"/>
              <a:t> </a:t>
            </a:r>
            <a:r>
              <a:rPr lang="en-GB" sz="2600" dirty="0" smtClean="0"/>
              <a:t>Multidisciplinary </a:t>
            </a:r>
            <a:r>
              <a:rPr lang="en-GB" sz="2600" dirty="0"/>
              <a:t>teams shall be formed at social work centres to deal with instances of domestic violence. Participation in the team is obligatory for all invited </a:t>
            </a:r>
            <a:r>
              <a:rPr lang="en-GB" sz="2600" dirty="0" smtClean="0"/>
              <a:t>persons</a:t>
            </a:r>
            <a:r>
              <a:rPr lang="sl-SI" sz="2600" dirty="0" smtClean="0"/>
              <a:t>!</a:t>
            </a:r>
            <a:r>
              <a:rPr lang="en-GB" sz="2600" dirty="0" smtClean="0"/>
              <a:t> </a:t>
            </a:r>
            <a:endParaRPr lang="sl-SI" sz="2600" dirty="0"/>
          </a:p>
          <a:p>
            <a:r>
              <a:rPr lang="en-GB" sz="2600" dirty="0"/>
              <a:t> Personal support plan for the victim can be drawn up with the victim's help. </a:t>
            </a:r>
            <a:endParaRPr lang="sl-SI" sz="2600" dirty="0" smtClean="0"/>
          </a:p>
          <a:p>
            <a:r>
              <a:rPr lang="en-GB" sz="2600" dirty="0" smtClean="0"/>
              <a:t>Social </a:t>
            </a:r>
            <a:r>
              <a:rPr lang="en-GB" sz="2600" dirty="0"/>
              <a:t>work centres may refer perpetrators of violence to the </a:t>
            </a:r>
            <a:r>
              <a:rPr lang="en-GB" sz="2600" dirty="0" smtClean="0"/>
              <a:t>relevant</a:t>
            </a:r>
            <a:r>
              <a:rPr lang="sl-SI" sz="2600" dirty="0" smtClean="0"/>
              <a:t> </a:t>
            </a:r>
            <a:r>
              <a:rPr lang="en-GB" sz="2600" dirty="0" smtClean="0"/>
              <a:t>psychosocial </a:t>
            </a:r>
            <a:r>
              <a:rPr lang="sl-SI" sz="2600" dirty="0" err="1" smtClean="0"/>
              <a:t>or</a:t>
            </a:r>
            <a:r>
              <a:rPr lang="sl-SI" sz="2600" dirty="0" smtClean="0"/>
              <a:t> </a:t>
            </a:r>
            <a:r>
              <a:rPr lang="sl-SI" sz="2600" dirty="0" err="1" smtClean="0"/>
              <a:t>educational</a:t>
            </a:r>
            <a:r>
              <a:rPr lang="sl-SI" sz="2600" dirty="0" smtClean="0"/>
              <a:t> </a:t>
            </a:r>
            <a:r>
              <a:rPr lang="en-GB" sz="2600" dirty="0" smtClean="0"/>
              <a:t>programmes.</a:t>
            </a:r>
            <a:endParaRPr lang="sl-SI" sz="2600" dirty="0"/>
          </a:p>
        </p:txBody>
      </p:sp>
    </p:spTree>
    <p:extLst>
      <p:ext uri="{BB962C8B-B14F-4D97-AF65-F5344CB8AC3E}">
        <p14:creationId xmlns:p14="http://schemas.microsoft.com/office/powerpoint/2010/main" val="2412443928"/>
      </p:ext>
    </p:extLst>
  </p:cSld>
  <p:clrMapOvr>
    <a:masterClrMapping/>
  </p:clrMapOvr>
</p:sld>
</file>

<file path=ppt/theme/theme1.xml><?xml version="1.0" encoding="utf-8"?>
<a:theme xmlns:a="http://schemas.openxmlformats.org/drawingml/2006/main" name="Tema2">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Urek Paris 2017</Template>
  <TotalTime>364</TotalTime>
  <Words>1793</Words>
  <Application>Microsoft Office PowerPoint</Application>
  <PresentationFormat>Diaprojekcija na zaslonu (4:3)</PresentationFormat>
  <Paragraphs>108</Paragraphs>
  <Slides>17</Slides>
  <Notes>3</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17</vt:i4>
      </vt:variant>
    </vt:vector>
  </HeadingPairs>
  <TitlesOfParts>
    <vt:vector size="20" baseType="lpstr">
      <vt:lpstr>Arial</vt:lpstr>
      <vt:lpstr>Calibri</vt:lpstr>
      <vt:lpstr>Tema2</vt:lpstr>
      <vt:lpstr>Domestic Violence Legislation and the Implications for Women</vt:lpstr>
      <vt:lpstr>Historical view </vt:lpstr>
      <vt:lpstr>Milestones in Slovenia </vt:lpstr>
      <vt:lpstr>The objectives of the Family Violence Prevention Act: </vt:lpstr>
      <vt:lpstr>The fundamental principles: </vt:lpstr>
      <vt:lpstr>Definition</vt:lpstr>
      <vt:lpstr>Special protection and care</vt:lpstr>
      <vt:lpstr>Main solutions: </vt:lpstr>
      <vt:lpstr>PowerPointova predstavitev</vt:lpstr>
      <vt:lpstr>PowerPointova predstavitev</vt:lpstr>
      <vt:lpstr>What are measures for providing safety to victims? </vt:lpstr>
      <vt:lpstr>Challenges of the implementation of the Act  </vt:lpstr>
      <vt:lpstr>PowerPointova predstavitev</vt:lpstr>
      <vt:lpstr>PowerPointova predstavitev</vt:lpstr>
      <vt:lpstr>PowerPointova predstavitev</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Mojca Urek</dc:creator>
  <cp:lastModifiedBy>Mojca Urek</cp:lastModifiedBy>
  <cp:revision>46</cp:revision>
  <dcterms:created xsi:type="dcterms:W3CDTF">2017-06-25T21:56:10Z</dcterms:created>
  <dcterms:modified xsi:type="dcterms:W3CDTF">2018-11-04T13:57:15Z</dcterms:modified>
</cp:coreProperties>
</file>