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87" r:id="rId3"/>
    <p:sldId id="257" r:id="rId4"/>
    <p:sldId id="258" r:id="rId5"/>
    <p:sldId id="288" r:id="rId6"/>
    <p:sldId id="289" r:id="rId7"/>
    <p:sldId id="260" r:id="rId8"/>
    <p:sldId id="261" r:id="rId9"/>
    <p:sldId id="271" r:id="rId10"/>
    <p:sldId id="272" r:id="rId11"/>
    <p:sldId id="273" r:id="rId12"/>
    <p:sldId id="274" r:id="rId13"/>
    <p:sldId id="275" r:id="rId14"/>
    <p:sldId id="277" r:id="rId15"/>
    <p:sldId id="278" r:id="rId16"/>
    <p:sldId id="262" r:id="rId17"/>
    <p:sldId id="263" r:id="rId18"/>
    <p:sldId id="264" r:id="rId19"/>
    <p:sldId id="279" r:id="rId20"/>
    <p:sldId id="280" r:id="rId21"/>
    <p:sldId id="281" r:id="rId22"/>
    <p:sldId id="282" r:id="rId23"/>
    <p:sldId id="284" r:id="rId24"/>
    <p:sldId id="285" r:id="rId25"/>
    <p:sldId id="286" r:id="rId26"/>
    <p:sldId id="290" r:id="rId27"/>
    <p:sldId id="276" r:id="rId2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67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81D4B0-32F5-4E12-8771-A94A2AB70A30}" type="doc">
      <dgm:prSet loTypeId="urn:microsoft.com/office/officeart/2005/8/layout/pyramid1" loCatId="pyramid" qsTypeId="urn:microsoft.com/office/officeart/2005/8/quickstyle/simple1" qsCatId="simple" csTypeId="urn:microsoft.com/office/officeart/2005/8/colors/accent1_2" csCatId="accent1" phldr="1"/>
      <dgm:spPr/>
    </dgm:pt>
    <dgm:pt modelId="{DC25354B-7AA7-4F55-944D-86BFA03DA44F}">
      <dgm:prSet/>
      <dgm:spPr/>
      <dgm:t>
        <a:bodyPr/>
        <a:lstStyle/>
        <a:p>
          <a:r>
            <a:rPr lang="sl-SI" dirty="0" err="1" smtClean="0"/>
            <a:t>džankiji</a:t>
          </a:r>
          <a:endParaRPr lang="sl-SI" dirty="0"/>
        </a:p>
      </dgm:t>
    </dgm:pt>
    <dgm:pt modelId="{84A8A7FF-895E-4604-A6C5-772B8F3BC112}" type="parTrans" cxnId="{296CE681-9DB6-4938-A425-F2E048C6E03B}">
      <dgm:prSet/>
      <dgm:spPr/>
      <dgm:t>
        <a:bodyPr/>
        <a:lstStyle/>
        <a:p>
          <a:endParaRPr lang="sl-SI"/>
        </a:p>
      </dgm:t>
    </dgm:pt>
    <dgm:pt modelId="{0BE672BB-DF3E-462E-A496-CD0E0EC7D306}" type="sibTrans" cxnId="{296CE681-9DB6-4938-A425-F2E048C6E03B}">
      <dgm:prSet/>
      <dgm:spPr/>
      <dgm:t>
        <a:bodyPr/>
        <a:lstStyle/>
        <a:p>
          <a:endParaRPr lang="sl-SI"/>
        </a:p>
      </dgm:t>
    </dgm:pt>
    <dgm:pt modelId="{67AB6A0D-873E-45A6-AADD-595D58BA84CF}">
      <dgm:prSet phldrT="[besedilo]"/>
      <dgm:spPr/>
      <dgm:t>
        <a:bodyPr/>
        <a:lstStyle/>
        <a:p>
          <a:r>
            <a:rPr lang="sl-SI" dirty="0" err="1" smtClean="0"/>
            <a:t>neuživalci</a:t>
          </a:r>
          <a:endParaRPr lang="sl-SI" dirty="0"/>
        </a:p>
      </dgm:t>
    </dgm:pt>
    <dgm:pt modelId="{D7EFA780-29DF-4A30-911F-F8764E0CE55F}" type="parTrans" cxnId="{2BD05B6A-DBD3-4DB8-9259-A3D09C763EE9}">
      <dgm:prSet/>
      <dgm:spPr/>
      <dgm:t>
        <a:bodyPr/>
        <a:lstStyle/>
        <a:p>
          <a:endParaRPr lang="sl-SI"/>
        </a:p>
      </dgm:t>
    </dgm:pt>
    <dgm:pt modelId="{76D7855F-7134-4900-9D0A-2F05C2231618}" type="sibTrans" cxnId="{2BD05B6A-DBD3-4DB8-9259-A3D09C763EE9}">
      <dgm:prSet/>
      <dgm:spPr/>
      <dgm:t>
        <a:bodyPr/>
        <a:lstStyle/>
        <a:p>
          <a:endParaRPr lang="sl-SI"/>
        </a:p>
      </dgm:t>
    </dgm:pt>
    <dgm:pt modelId="{BC24E9D2-6431-48E2-8957-65D6DD0DEDCF}">
      <dgm:prSet/>
      <dgm:spPr/>
      <dgm:t>
        <a:bodyPr/>
        <a:lstStyle/>
        <a:p>
          <a:r>
            <a:rPr lang="sl-SI" dirty="0" smtClean="0"/>
            <a:t>odvisni uživalci,</a:t>
          </a:r>
          <a:endParaRPr lang="sl-SI" dirty="0"/>
        </a:p>
      </dgm:t>
    </dgm:pt>
    <dgm:pt modelId="{4137404A-6DBB-4F53-AFA7-0840B8B1A62F}" type="parTrans" cxnId="{EA803785-6529-42D5-B014-48E8EEDF4447}">
      <dgm:prSet/>
      <dgm:spPr/>
      <dgm:t>
        <a:bodyPr/>
        <a:lstStyle/>
        <a:p>
          <a:endParaRPr lang="sl-SI"/>
        </a:p>
      </dgm:t>
    </dgm:pt>
    <dgm:pt modelId="{ABC0B038-FBD8-4261-AA6F-D42E820396DD}" type="sibTrans" cxnId="{EA803785-6529-42D5-B014-48E8EEDF4447}">
      <dgm:prSet/>
      <dgm:spPr/>
      <dgm:t>
        <a:bodyPr/>
        <a:lstStyle/>
        <a:p>
          <a:endParaRPr lang="sl-SI"/>
        </a:p>
      </dgm:t>
    </dgm:pt>
    <dgm:pt modelId="{C2FB2EE6-A1EE-4395-B199-F894A6A594CF}">
      <dgm:prSet/>
      <dgm:spPr/>
      <dgm:t>
        <a:bodyPr/>
        <a:lstStyle/>
        <a:p>
          <a:r>
            <a:rPr lang="sl-SI" dirty="0" smtClean="0"/>
            <a:t>redni uživalci</a:t>
          </a:r>
          <a:endParaRPr lang="sl-SI" dirty="0"/>
        </a:p>
      </dgm:t>
    </dgm:pt>
    <dgm:pt modelId="{9DD771C3-E119-4509-96BD-07D207479C78}" type="parTrans" cxnId="{6801DA5A-B114-41EF-990E-2AF18BDA7D52}">
      <dgm:prSet/>
      <dgm:spPr/>
      <dgm:t>
        <a:bodyPr/>
        <a:lstStyle/>
        <a:p>
          <a:endParaRPr lang="sl-SI"/>
        </a:p>
      </dgm:t>
    </dgm:pt>
    <dgm:pt modelId="{EC7CA3ED-B4DD-49B8-A1D1-0B2C7109825D}" type="sibTrans" cxnId="{6801DA5A-B114-41EF-990E-2AF18BDA7D52}">
      <dgm:prSet/>
      <dgm:spPr/>
      <dgm:t>
        <a:bodyPr/>
        <a:lstStyle/>
        <a:p>
          <a:endParaRPr lang="sl-SI"/>
        </a:p>
      </dgm:t>
    </dgm:pt>
    <dgm:pt modelId="{9E220EAD-6126-4FB5-A62F-B7EFF2881F8A}">
      <dgm:prSet/>
      <dgm:spPr/>
      <dgm:t>
        <a:bodyPr/>
        <a:lstStyle/>
        <a:p>
          <a:r>
            <a:rPr lang="sl-SI" smtClean="0"/>
            <a:t>priložnostni (občasni, naključni) uživalci, eksperimentatorji,</a:t>
          </a:r>
          <a:endParaRPr lang="sl-SI" dirty="0"/>
        </a:p>
      </dgm:t>
    </dgm:pt>
    <dgm:pt modelId="{CD3C330D-21AA-435C-AF3A-4F3429F033F2}" type="parTrans" cxnId="{B98F6689-0843-415A-BF88-516DAD76E5BA}">
      <dgm:prSet/>
      <dgm:spPr/>
      <dgm:t>
        <a:bodyPr/>
        <a:lstStyle/>
        <a:p>
          <a:endParaRPr lang="sl-SI"/>
        </a:p>
      </dgm:t>
    </dgm:pt>
    <dgm:pt modelId="{66FA14A0-AB48-411A-ADF2-DC531716C100}" type="sibTrans" cxnId="{B98F6689-0843-415A-BF88-516DAD76E5BA}">
      <dgm:prSet/>
      <dgm:spPr/>
      <dgm:t>
        <a:bodyPr/>
        <a:lstStyle/>
        <a:p>
          <a:endParaRPr lang="sl-SI"/>
        </a:p>
      </dgm:t>
    </dgm:pt>
    <dgm:pt modelId="{103220D2-33FF-4143-A60A-9EE294C726A4}">
      <dgm:prSet/>
      <dgm:spPr/>
      <dgm:t>
        <a:bodyPr/>
        <a:lstStyle/>
        <a:p>
          <a:r>
            <a:rPr lang="sl-SI" dirty="0" smtClean="0"/>
            <a:t>zasvojeni</a:t>
          </a:r>
          <a:endParaRPr lang="sl-SI" dirty="0"/>
        </a:p>
      </dgm:t>
    </dgm:pt>
    <dgm:pt modelId="{CC52BC4D-39F1-491C-A169-79F80CE2968C}" type="parTrans" cxnId="{BEF23F78-0B28-4AFB-B8B7-9BB37E649D98}">
      <dgm:prSet/>
      <dgm:spPr/>
      <dgm:t>
        <a:bodyPr/>
        <a:lstStyle/>
        <a:p>
          <a:endParaRPr lang="sl-SI"/>
        </a:p>
      </dgm:t>
    </dgm:pt>
    <dgm:pt modelId="{890186D9-C988-44C8-86F3-C8E08909930B}" type="sibTrans" cxnId="{BEF23F78-0B28-4AFB-B8B7-9BB37E649D98}">
      <dgm:prSet/>
      <dgm:spPr/>
      <dgm:t>
        <a:bodyPr/>
        <a:lstStyle/>
        <a:p>
          <a:endParaRPr lang="sl-SI"/>
        </a:p>
      </dgm:t>
    </dgm:pt>
    <dgm:pt modelId="{9A488608-CCED-4CB3-A394-873E80D95EEF}" type="pres">
      <dgm:prSet presAssocID="{1B81D4B0-32F5-4E12-8771-A94A2AB70A30}" presName="Name0" presStyleCnt="0">
        <dgm:presLayoutVars>
          <dgm:dir/>
          <dgm:animLvl val="lvl"/>
          <dgm:resizeHandles val="exact"/>
        </dgm:presLayoutVars>
      </dgm:prSet>
      <dgm:spPr/>
    </dgm:pt>
    <dgm:pt modelId="{7B3C10E5-D067-4977-A5EA-E3136E4C411C}" type="pres">
      <dgm:prSet presAssocID="{DC25354B-7AA7-4F55-944D-86BFA03DA44F}" presName="Name8" presStyleCnt="0"/>
      <dgm:spPr/>
    </dgm:pt>
    <dgm:pt modelId="{9DD5CF35-8509-4EC8-A22C-13C31F2E5744}" type="pres">
      <dgm:prSet presAssocID="{DC25354B-7AA7-4F55-944D-86BFA03DA44F}" presName="level" presStyleLbl="node1" presStyleIdx="0" presStyleCnt="6">
        <dgm:presLayoutVars>
          <dgm:chMax val="1"/>
          <dgm:bulletEnabled val="1"/>
        </dgm:presLayoutVars>
      </dgm:prSet>
      <dgm:spPr/>
      <dgm:t>
        <a:bodyPr/>
        <a:lstStyle/>
        <a:p>
          <a:endParaRPr lang="sl-SI"/>
        </a:p>
      </dgm:t>
    </dgm:pt>
    <dgm:pt modelId="{6D2FE477-1DF3-49E5-98BE-C79DEF0E5561}" type="pres">
      <dgm:prSet presAssocID="{DC25354B-7AA7-4F55-944D-86BFA03DA44F}" presName="levelTx" presStyleLbl="revTx" presStyleIdx="0" presStyleCnt="0">
        <dgm:presLayoutVars>
          <dgm:chMax val="1"/>
          <dgm:bulletEnabled val="1"/>
        </dgm:presLayoutVars>
      </dgm:prSet>
      <dgm:spPr/>
      <dgm:t>
        <a:bodyPr/>
        <a:lstStyle/>
        <a:p>
          <a:endParaRPr lang="sl-SI"/>
        </a:p>
      </dgm:t>
    </dgm:pt>
    <dgm:pt modelId="{656864A2-5E65-46A3-B6F7-0A0E42B089F5}" type="pres">
      <dgm:prSet presAssocID="{103220D2-33FF-4143-A60A-9EE294C726A4}" presName="Name8" presStyleCnt="0"/>
      <dgm:spPr/>
    </dgm:pt>
    <dgm:pt modelId="{5E21A10D-36B1-417C-A78E-21232D9471CC}" type="pres">
      <dgm:prSet presAssocID="{103220D2-33FF-4143-A60A-9EE294C726A4}" presName="level" presStyleLbl="node1" presStyleIdx="1" presStyleCnt="6">
        <dgm:presLayoutVars>
          <dgm:chMax val="1"/>
          <dgm:bulletEnabled val="1"/>
        </dgm:presLayoutVars>
      </dgm:prSet>
      <dgm:spPr/>
      <dgm:t>
        <a:bodyPr/>
        <a:lstStyle/>
        <a:p>
          <a:endParaRPr lang="sl-SI"/>
        </a:p>
      </dgm:t>
    </dgm:pt>
    <dgm:pt modelId="{057C6D45-88B6-4CD6-B1D6-356D79AE1BD1}" type="pres">
      <dgm:prSet presAssocID="{103220D2-33FF-4143-A60A-9EE294C726A4}" presName="levelTx" presStyleLbl="revTx" presStyleIdx="0" presStyleCnt="0">
        <dgm:presLayoutVars>
          <dgm:chMax val="1"/>
          <dgm:bulletEnabled val="1"/>
        </dgm:presLayoutVars>
      </dgm:prSet>
      <dgm:spPr/>
      <dgm:t>
        <a:bodyPr/>
        <a:lstStyle/>
        <a:p>
          <a:endParaRPr lang="sl-SI"/>
        </a:p>
      </dgm:t>
    </dgm:pt>
    <dgm:pt modelId="{636EB21A-BEF1-47AC-89C3-8FD17C97D405}" type="pres">
      <dgm:prSet presAssocID="{BC24E9D2-6431-48E2-8957-65D6DD0DEDCF}" presName="Name8" presStyleCnt="0"/>
      <dgm:spPr/>
    </dgm:pt>
    <dgm:pt modelId="{D55D3835-B31C-482A-A183-D7BA18EC3E5A}" type="pres">
      <dgm:prSet presAssocID="{BC24E9D2-6431-48E2-8957-65D6DD0DEDCF}" presName="level" presStyleLbl="node1" presStyleIdx="2" presStyleCnt="6">
        <dgm:presLayoutVars>
          <dgm:chMax val="1"/>
          <dgm:bulletEnabled val="1"/>
        </dgm:presLayoutVars>
      </dgm:prSet>
      <dgm:spPr/>
      <dgm:t>
        <a:bodyPr/>
        <a:lstStyle/>
        <a:p>
          <a:endParaRPr lang="sl-SI"/>
        </a:p>
      </dgm:t>
    </dgm:pt>
    <dgm:pt modelId="{4DEB2D01-7136-45A4-80AC-62FF87FABBFA}" type="pres">
      <dgm:prSet presAssocID="{BC24E9D2-6431-48E2-8957-65D6DD0DEDCF}" presName="levelTx" presStyleLbl="revTx" presStyleIdx="0" presStyleCnt="0">
        <dgm:presLayoutVars>
          <dgm:chMax val="1"/>
          <dgm:bulletEnabled val="1"/>
        </dgm:presLayoutVars>
      </dgm:prSet>
      <dgm:spPr/>
      <dgm:t>
        <a:bodyPr/>
        <a:lstStyle/>
        <a:p>
          <a:endParaRPr lang="sl-SI"/>
        </a:p>
      </dgm:t>
    </dgm:pt>
    <dgm:pt modelId="{7B352E6D-441D-4064-9C60-A94E77F996F9}" type="pres">
      <dgm:prSet presAssocID="{C2FB2EE6-A1EE-4395-B199-F894A6A594CF}" presName="Name8" presStyleCnt="0"/>
      <dgm:spPr/>
    </dgm:pt>
    <dgm:pt modelId="{D88B6783-6028-4494-B800-BAB7B0DCA46E}" type="pres">
      <dgm:prSet presAssocID="{C2FB2EE6-A1EE-4395-B199-F894A6A594CF}" presName="level" presStyleLbl="node1" presStyleIdx="3" presStyleCnt="6">
        <dgm:presLayoutVars>
          <dgm:chMax val="1"/>
          <dgm:bulletEnabled val="1"/>
        </dgm:presLayoutVars>
      </dgm:prSet>
      <dgm:spPr/>
      <dgm:t>
        <a:bodyPr/>
        <a:lstStyle/>
        <a:p>
          <a:endParaRPr lang="sl-SI"/>
        </a:p>
      </dgm:t>
    </dgm:pt>
    <dgm:pt modelId="{A9DD7178-6DD0-4938-8D69-B7752224C535}" type="pres">
      <dgm:prSet presAssocID="{C2FB2EE6-A1EE-4395-B199-F894A6A594CF}" presName="levelTx" presStyleLbl="revTx" presStyleIdx="0" presStyleCnt="0">
        <dgm:presLayoutVars>
          <dgm:chMax val="1"/>
          <dgm:bulletEnabled val="1"/>
        </dgm:presLayoutVars>
      </dgm:prSet>
      <dgm:spPr/>
      <dgm:t>
        <a:bodyPr/>
        <a:lstStyle/>
        <a:p>
          <a:endParaRPr lang="sl-SI"/>
        </a:p>
      </dgm:t>
    </dgm:pt>
    <dgm:pt modelId="{D623EBC2-C3EC-4116-BAA6-3C90EC60CB7A}" type="pres">
      <dgm:prSet presAssocID="{9E220EAD-6126-4FB5-A62F-B7EFF2881F8A}" presName="Name8" presStyleCnt="0"/>
      <dgm:spPr/>
    </dgm:pt>
    <dgm:pt modelId="{8439054C-137F-43BA-9793-6EE33F860040}" type="pres">
      <dgm:prSet presAssocID="{9E220EAD-6126-4FB5-A62F-B7EFF2881F8A}" presName="level" presStyleLbl="node1" presStyleIdx="4" presStyleCnt="6">
        <dgm:presLayoutVars>
          <dgm:chMax val="1"/>
          <dgm:bulletEnabled val="1"/>
        </dgm:presLayoutVars>
      </dgm:prSet>
      <dgm:spPr/>
      <dgm:t>
        <a:bodyPr/>
        <a:lstStyle/>
        <a:p>
          <a:endParaRPr lang="sl-SI"/>
        </a:p>
      </dgm:t>
    </dgm:pt>
    <dgm:pt modelId="{862CB6F8-A2B9-4ACF-854B-3D4933477C9E}" type="pres">
      <dgm:prSet presAssocID="{9E220EAD-6126-4FB5-A62F-B7EFF2881F8A}" presName="levelTx" presStyleLbl="revTx" presStyleIdx="0" presStyleCnt="0">
        <dgm:presLayoutVars>
          <dgm:chMax val="1"/>
          <dgm:bulletEnabled val="1"/>
        </dgm:presLayoutVars>
      </dgm:prSet>
      <dgm:spPr/>
      <dgm:t>
        <a:bodyPr/>
        <a:lstStyle/>
        <a:p>
          <a:endParaRPr lang="sl-SI"/>
        </a:p>
      </dgm:t>
    </dgm:pt>
    <dgm:pt modelId="{C26A5B98-DF61-40B5-B6BD-44C4D180087D}" type="pres">
      <dgm:prSet presAssocID="{67AB6A0D-873E-45A6-AADD-595D58BA84CF}" presName="Name8" presStyleCnt="0"/>
      <dgm:spPr/>
    </dgm:pt>
    <dgm:pt modelId="{350B092C-B64D-4197-9470-9A7A892B8C65}" type="pres">
      <dgm:prSet presAssocID="{67AB6A0D-873E-45A6-AADD-595D58BA84CF}" presName="level" presStyleLbl="node1" presStyleIdx="5" presStyleCnt="6">
        <dgm:presLayoutVars>
          <dgm:chMax val="1"/>
          <dgm:bulletEnabled val="1"/>
        </dgm:presLayoutVars>
      </dgm:prSet>
      <dgm:spPr/>
      <dgm:t>
        <a:bodyPr/>
        <a:lstStyle/>
        <a:p>
          <a:endParaRPr lang="sl-SI"/>
        </a:p>
      </dgm:t>
    </dgm:pt>
    <dgm:pt modelId="{FDF2AB22-A1AD-4F81-8684-E9F5E6A6391F}" type="pres">
      <dgm:prSet presAssocID="{67AB6A0D-873E-45A6-AADD-595D58BA84CF}" presName="levelTx" presStyleLbl="revTx" presStyleIdx="0" presStyleCnt="0">
        <dgm:presLayoutVars>
          <dgm:chMax val="1"/>
          <dgm:bulletEnabled val="1"/>
        </dgm:presLayoutVars>
      </dgm:prSet>
      <dgm:spPr/>
      <dgm:t>
        <a:bodyPr/>
        <a:lstStyle/>
        <a:p>
          <a:endParaRPr lang="sl-SI"/>
        </a:p>
      </dgm:t>
    </dgm:pt>
  </dgm:ptLst>
  <dgm:cxnLst>
    <dgm:cxn modelId="{7E886056-741B-413C-B9CE-6DC0E89988A3}" type="presOf" srcId="{C2FB2EE6-A1EE-4395-B199-F894A6A594CF}" destId="{A9DD7178-6DD0-4938-8D69-B7752224C535}" srcOrd="1" destOrd="0" presId="urn:microsoft.com/office/officeart/2005/8/layout/pyramid1"/>
    <dgm:cxn modelId="{62C00233-9188-479A-A38D-9C7C4341255B}" type="presOf" srcId="{103220D2-33FF-4143-A60A-9EE294C726A4}" destId="{057C6D45-88B6-4CD6-B1D6-356D79AE1BD1}" srcOrd="1" destOrd="0" presId="urn:microsoft.com/office/officeart/2005/8/layout/pyramid1"/>
    <dgm:cxn modelId="{296CE681-9DB6-4938-A425-F2E048C6E03B}" srcId="{1B81D4B0-32F5-4E12-8771-A94A2AB70A30}" destId="{DC25354B-7AA7-4F55-944D-86BFA03DA44F}" srcOrd="0" destOrd="0" parTransId="{84A8A7FF-895E-4604-A6C5-772B8F3BC112}" sibTransId="{0BE672BB-DF3E-462E-A496-CD0E0EC7D306}"/>
    <dgm:cxn modelId="{82580BBF-F9FB-4A2F-BD27-70E78A4219AB}" type="presOf" srcId="{9E220EAD-6126-4FB5-A62F-B7EFF2881F8A}" destId="{8439054C-137F-43BA-9793-6EE33F860040}" srcOrd="0" destOrd="0" presId="urn:microsoft.com/office/officeart/2005/8/layout/pyramid1"/>
    <dgm:cxn modelId="{BEF23F78-0B28-4AFB-B8B7-9BB37E649D98}" srcId="{1B81D4B0-32F5-4E12-8771-A94A2AB70A30}" destId="{103220D2-33FF-4143-A60A-9EE294C726A4}" srcOrd="1" destOrd="0" parTransId="{CC52BC4D-39F1-491C-A169-79F80CE2968C}" sibTransId="{890186D9-C988-44C8-86F3-C8E08909930B}"/>
    <dgm:cxn modelId="{1192930E-9CA6-434D-9938-418377FFC3AC}" type="presOf" srcId="{BC24E9D2-6431-48E2-8957-65D6DD0DEDCF}" destId="{D55D3835-B31C-482A-A183-D7BA18EC3E5A}" srcOrd="0" destOrd="0" presId="urn:microsoft.com/office/officeart/2005/8/layout/pyramid1"/>
    <dgm:cxn modelId="{A9E50E93-65D0-48B7-BFE6-2CC1DBC62E97}" type="presOf" srcId="{DC25354B-7AA7-4F55-944D-86BFA03DA44F}" destId="{9DD5CF35-8509-4EC8-A22C-13C31F2E5744}" srcOrd="0" destOrd="0" presId="urn:microsoft.com/office/officeart/2005/8/layout/pyramid1"/>
    <dgm:cxn modelId="{6801DA5A-B114-41EF-990E-2AF18BDA7D52}" srcId="{1B81D4B0-32F5-4E12-8771-A94A2AB70A30}" destId="{C2FB2EE6-A1EE-4395-B199-F894A6A594CF}" srcOrd="3" destOrd="0" parTransId="{9DD771C3-E119-4509-96BD-07D207479C78}" sibTransId="{EC7CA3ED-B4DD-49B8-A1D1-0B2C7109825D}"/>
    <dgm:cxn modelId="{7EA314A9-B1E9-484C-A078-F3B22815EBA2}" type="presOf" srcId="{103220D2-33FF-4143-A60A-9EE294C726A4}" destId="{5E21A10D-36B1-417C-A78E-21232D9471CC}" srcOrd="0" destOrd="0" presId="urn:microsoft.com/office/officeart/2005/8/layout/pyramid1"/>
    <dgm:cxn modelId="{2A03B8B5-4803-47A3-BE57-0856A964C88B}" type="presOf" srcId="{9E220EAD-6126-4FB5-A62F-B7EFF2881F8A}" destId="{862CB6F8-A2B9-4ACF-854B-3D4933477C9E}" srcOrd="1" destOrd="0" presId="urn:microsoft.com/office/officeart/2005/8/layout/pyramid1"/>
    <dgm:cxn modelId="{A1B18967-9138-4B2F-A8DE-37423A47B9F6}" type="presOf" srcId="{DC25354B-7AA7-4F55-944D-86BFA03DA44F}" destId="{6D2FE477-1DF3-49E5-98BE-C79DEF0E5561}" srcOrd="1" destOrd="0" presId="urn:microsoft.com/office/officeart/2005/8/layout/pyramid1"/>
    <dgm:cxn modelId="{86569C40-05D5-4F36-A99E-0ADC55D28D95}" type="presOf" srcId="{BC24E9D2-6431-48E2-8957-65D6DD0DEDCF}" destId="{4DEB2D01-7136-45A4-80AC-62FF87FABBFA}" srcOrd="1" destOrd="0" presId="urn:microsoft.com/office/officeart/2005/8/layout/pyramid1"/>
    <dgm:cxn modelId="{66C485A5-5FF8-4CE5-B8DF-768E3650A76A}" type="presOf" srcId="{67AB6A0D-873E-45A6-AADD-595D58BA84CF}" destId="{350B092C-B64D-4197-9470-9A7A892B8C65}" srcOrd="0" destOrd="0" presId="urn:microsoft.com/office/officeart/2005/8/layout/pyramid1"/>
    <dgm:cxn modelId="{2BD05B6A-DBD3-4DB8-9259-A3D09C763EE9}" srcId="{1B81D4B0-32F5-4E12-8771-A94A2AB70A30}" destId="{67AB6A0D-873E-45A6-AADD-595D58BA84CF}" srcOrd="5" destOrd="0" parTransId="{D7EFA780-29DF-4A30-911F-F8764E0CE55F}" sibTransId="{76D7855F-7134-4900-9D0A-2F05C2231618}"/>
    <dgm:cxn modelId="{B357B04A-DAA0-4284-9ACF-25A49B9D8332}" type="presOf" srcId="{1B81D4B0-32F5-4E12-8771-A94A2AB70A30}" destId="{9A488608-CCED-4CB3-A394-873E80D95EEF}" srcOrd="0" destOrd="0" presId="urn:microsoft.com/office/officeart/2005/8/layout/pyramid1"/>
    <dgm:cxn modelId="{CE080D59-6077-4579-910D-00DFE1F222B3}" type="presOf" srcId="{67AB6A0D-873E-45A6-AADD-595D58BA84CF}" destId="{FDF2AB22-A1AD-4F81-8684-E9F5E6A6391F}" srcOrd="1" destOrd="0" presId="urn:microsoft.com/office/officeart/2005/8/layout/pyramid1"/>
    <dgm:cxn modelId="{EA803785-6529-42D5-B014-48E8EEDF4447}" srcId="{1B81D4B0-32F5-4E12-8771-A94A2AB70A30}" destId="{BC24E9D2-6431-48E2-8957-65D6DD0DEDCF}" srcOrd="2" destOrd="0" parTransId="{4137404A-6DBB-4F53-AFA7-0840B8B1A62F}" sibTransId="{ABC0B038-FBD8-4261-AA6F-D42E820396DD}"/>
    <dgm:cxn modelId="{F9BA5A01-6210-4E70-AF29-68CF7DF89231}" type="presOf" srcId="{C2FB2EE6-A1EE-4395-B199-F894A6A594CF}" destId="{D88B6783-6028-4494-B800-BAB7B0DCA46E}" srcOrd="0" destOrd="0" presId="urn:microsoft.com/office/officeart/2005/8/layout/pyramid1"/>
    <dgm:cxn modelId="{B98F6689-0843-415A-BF88-516DAD76E5BA}" srcId="{1B81D4B0-32F5-4E12-8771-A94A2AB70A30}" destId="{9E220EAD-6126-4FB5-A62F-B7EFF2881F8A}" srcOrd="4" destOrd="0" parTransId="{CD3C330D-21AA-435C-AF3A-4F3429F033F2}" sibTransId="{66FA14A0-AB48-411A-ADF2-DC531716C100}"/>
    <dgm:cxn modelId="{9C3344C4-21E5-4474-9E96-12B425194B00}" type="presParOf" srcId="{9A488608-CCED-4CB3-A394-873E80D95EEF}" destId="{7B3C10E5-D067-4977-A5EA-E3136E4C411C}" srcOrd="0" destOrd="0" presId="urn:microsoft.com/office/officeart/2005/8/layout/pyramid1"/>
    <dgm:cxn modelId="{F24952A8-0D94-4715-B57D-DA9EB0BDC5D8}" type="presParOf" srcId="{7B3C10E5-D067-4977-A5EA-E3136E4C411C}" destId="{9DD5CF35-8509-4EC8-A22C-13C31F2E5744}" srcOrd="0" destOrd="0" presId="urn:microsoft.com/office/officeart/2005/8/layout/pyramid1"/>
    <dgm:cxn modelId="{74B8FAE9-0721-42A0-8743-AD1114A79B33}" type="presParOf" srcId="{7B3C10E5-D067-4977-A5EA-E3136E4C411C}" destId="{6D2FE477-1DF3-49E5-98BE-C79DEF0E5561}" srcOrd="1" destOrd="0" presId="urn:microsoft.com/office/officeart/2005/8/layout/pyramid1"/>
    <dgm:cxn modelId="{F625EB06-B30A-4C7F-96F9-473FA7D1B95B}" type="presParOf" srcId="{9A488608-CCED-4CB3-A394-873E80D95EEF}" destId="{656864A2-5E65-46A3-B6F7-0A0E42B089F5}" srcOrd="1" destOrd="0" presId="urn:microsoft.com/office/officeart/2005/8/layout/pyramid1"/>
    <dgm:cxn modelId="{5A47CD6E-D614-4CCE-9CA8-6D416F0AB526}" type="presParOf" srcId="{656864A2-5E65-46A3-B6F7-0A0E42B089F5}" destId="{5E21A10D-36B1-417C-A78E-21232D9471CC}" srcOrd="0" destOrd="0" presId="urn:microsoft.com/office/officeart/2005/8/layout/pyramid1"/>
    <dgm:cxn modelId="{ABA4B468-989D-453C-8FB9-E7F9C28F9995}" type="presParOf" srcId="{656864A2-5E65-46A3-B6F7-0A0E42B089F5}" destId="{057C6D45-88B6-4CD6-B1D6-356D79AE1BD1}" srcOrd="1" destOrd="0" presId="urn:microsoft.com/office/officeart/2005/8/layout/pyramid1"/>
    <dgm:cxn modelId="{B4F1956F-4511-47A2-B86A-50205AC9D8A5}" type="presParOf" srcId="{9A488608-CCED-4CB3-A394-873E80D95EEF}" destId="{636EB21A-BEF1-47AC-89C3-8FD17C97D405}" srcOrd="2" destOrd="0" presId="urn:microsoft.com/office/officeart/2005/8/layout/pyramid1"/>
    <dgm:cxn modelId="{D328A2E8-74DB-4EF5-B0DA-C50A6753FC86}" type="presParOf" srcId="{636EB21A-BEF1-47AC-89C3-8FD17C97D405}" destId="{D55D3835-B31C-482A-A183-D7BA18EC3E5A}" srcOrd="0" destOrd="0" presId="urn:microsoft.com/office/officeart/2005/8/layout/pyramid1"/>
    <dgm:cxn modelId="{A688CF4C-1008-4BD5-92FC-CDB6C074F933}" type="presParOf" srcId="{636EB21A-BEF1-47AC-89C3-8FD17C97D405}" destId="{4DEB2D01-7136-45A4-80AC-62FF87FABBFA}" srcOrd="1" destOrd="0" presId="urn:microsoft.com/office/officeart/2005/8/layout/pyramid1"/>
    <dgm:cxn modelId="{7EC9B5E5-7B84-48D7-8E3C-163284ECB7EA}" type="presParOf" srcId="{9A488608-CCED-4CB3-A394-873E80D95EEF}" destId="{7B352E6D-441D-4064-9C60-A94E77F996F9}" srcOrd="3" destOrd="0" presId="urn:microsoft.com/office/officeart/2005/8/layout/pyramid1"/>
    <dgm:cxn modelId="{2512568A-3DD6-43E4-871E-CE7F7A07B1B7}" type="presParOf" srcId="{7B352E6D-441D-4064-9C60-A94E77F996F9}" destId="{D88B6783-6028-4494-B800-BAB7B0DCA46E}" srcOrd="0" destOrd="0" presId="urn:microsoft.com/office/officeart/2005/8/layout/pyramid1"/>
    <dgm:cxn modelId="{C7DC1427-35E3-442E-ADAC-8699E955E430}" type="presParOf" srcId="{7B352E6D-441D-4064-9C60-A94E77F996F9}" destId="{A9DD7178-6DD0-4938-8D69-B7752224C535}" srcOrd="1" destOrd="0" presId="urn:microsoft.com/office/officeart/2005/8/layout/pyramid1"/>
    <dgm:cxn modelId="{129E9DD2-6263-42E7-A7B6-1B7C11221E28}" type="presParOf" srcId="{9A488608-CCED-4CB3-A394-873E80D95EEF}" destId="{D623EBC2-C3EC-4116-BAA6-3C90EC60CB7A}" srcOrd="4" destOrd="0" presId="urn:microsoft.com/office/officeart/2005/8/layout/pyramid1"/>
    <dgm:cxn modelId="{6796B9BF-714F-4441-83D5-DEA6C3B2C5E6}" type="presParOf" srcId="{D623EBC2-C3EC-4116-BAA6-3C90EC60CB7A}" destId="{8439054C-137F-43BA-9793-6EE33F860040}" srcOrd="0" destOrd="0" presId="urn:microsoft.com/office/officeart/2005/8/layout/pyramid1"/>
    <dgm:cxn modelId="{1E3D37F1-7CE7-4788-95FC-1CF982036A48}" type="presParOf" srcId="{D623EBC2-C3EC-4116-BAA6-3C90EC60CB7A}" destId="{862CB6F8-A2B9-4ACF-854B-3D4933477C9E}" srcOrd="1" destOrd="0" presId="urn:microsoft.com/office/officeart/2005/8/layout/pyramid1"/>
    <dgm:cxn modelId="{F0071EBA-79D1-4023-8965-09997636F31E}" type="presParOf" srcId="{9A488608-CCED-4CB3-A394-873E80D95EEF}" destId="{C26A5B98-DF61-40B5-B6BD-44C4D180087D}" srcOrd="5" destOrd="0" presId="urn:microsoft.com/office/officeart/2005/8/layout/pyramid1"/>
    <dgm:cxn modelId="{ED2775D8-E2EB-489F-B4FA-758022F50BB1}" type="presParOf" srcId="{C26A5B98-DF61-40B5-B6BD-44C4D180087D}" destId="{350B092C-B64D-4197-9470-9A7A892B8C65}" srcOrd="0" destOrd="0" presId="urn:microsoft.com/office/officeart/2005/8/layout/pyramid1"/>
    <dgm:cxn modelId="{5A41730E-C800-471B-9EE0-B54C14A12997}" type="presParOf" srcId="{C26A5B98-DF61-40B5-B6BD-44C4D180087D}" destId="{FDF2AB22-A1AD-4F81-8684-E9F5E6A6391F}"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B9D35B-0D03-4B2B-BA69-F84FAFA14670}" type="doc">
      <dgm:prSet loTypeId="urn:microsoft.com/office/officeart/2005/8/layout/hProcess11" loCatId="process" qsTypeId="urn:microsoft.com/office/officeart/2005/8/quickstyle/simple1" qsCatId="simple" csTypeId="urn:microsoft.com/office/officeart/2005/8/colors/accent1_2" csCatId="accent1" phldr="1"/>
      <dgm:spPr/>
    </dgm:pt>
    <dgm:pt modelId="{6573F43F-8393-4AC5-A911-4919070F9A6D}">
      <dgm:prSet phldrT="[besedilo]"/>
      <dgm:spPr/>
      <dgm:t>
        <a:bodyPr/>
        <a:lstStyle/>
        <a:p>
          <a:r>
            <a:rPr lang="sl-SI" dirty="0" smtClean="0">
              <a:cs typeface="Times New Roman" charset="0"/>
            </a:rPr>
            <a:t>začetek</a:t>
          </a:r>
          <a:endParaRPr lang="sl-SI" dirty="0"/>
        </a:p>
      </dgm:t>
    </dgm:pt>
    <dgm:pt modelId="{D066FBCF-81ED-4647-9959-B0BE77A68633}" type="parTrans" cxnId="{17725B8F-C9FD-49B0-A077-34034B03C65A}">
      <dgm:prSet/>
      <dgm:spPr/>
      <dgm:t>
        <a:bodyPr/>
        <a:lstStyle/>
        <a:p>
          <a:endParaRPr lang="sl-SI"/>
        </a:p>
      </dgm:t>
    </dgm:pt>
    <dgm:pt modelId="{B884AF92-C30E-41CD-8478-25B584436EA8}" type="sibTrans" cxnId="{17725B8F-C9FD-49B0-A077-34034B03C65A}">
      <dgm:prSet/>
      <dgm:spPr/>
      <dgm:t>
        <a:bodyPr/>
        <a:lstStyle/>
        <a:p>
          <a:endParaRPr lang="sl-SI"/>
        </a:p>
      </dgm:t>
    </dgm:pt>
    <dgm:pt modelId="{FF5528CA-EB94-4916-877D-6727DFC98956}">
      <dgm:prSet phldrT="[besedilo]"/>
      <dgm:spPr/>
      <dgm:t>
        <a:bodyPr/>
        <a:lstStyle/>
        <a:p>
          <a:r>
            <a:rPr lang="sl-SI" dirty="0" err="1" smtClean="0">
              <a:cs typeface="Times New Roman" charset="0"/>
            </a:rPr>
            <a:t>navlečenje</a:t>
          </a:r>
          <a:endParaRPr lang="sl-SI" dirty="0"/>
        </a:p>
      </dgm:t>
    </dgm:pt>
    <dgm:pt modelId="{B6A0473B-5F5B-408A-87D2-6B4D623F7266}" type="parTrans" cxnId="{70B49B82-8659-480D-83AD-740290AD5AC1}">
      <dgm:prSet/>
      <dgm:spPr/>
      <dgm:t>
        <a:bodyPr/>
        <a:lstStyle/>
        <a:p>
          <a:endParaRPr lang="sl-SI"/>
        </a:p>
      </dgm:t>
    </dgm:pt>
    <dgm:pt modelId="{1EE37EF7-AC6E-4FC3-8D8E-A76814197E2D}" type="sibTrans" cxnId="{70B49B82-8659-480D-83AD-740290AD5AC1}">
      <dgm:prSet/>
      <dgm:spPr/>
      <dgm:t>
        <a:bodyPr/>
        <a:lstStyle/>
        <a:p>
          <a:endParaRPr lang="sl-SI"/>
        </a:p>
      </dgm:t>
    </dgm:pt>
    <dgm:pt modelId="{751DE7F6-E7AC-4829-92EC-D7736BE69DB4}">
      <dgm:prSet phldrT="[besedilo]"/>
      <dgm:spPr/>
      <dgm:t>
        <a:bodyPr/>
        <a:lstStyle/>
        <a:p>
          <a:r>
            <a:rPr lang="sl-SI" dirty="0" smtClean="0">
              <a:cs typeface="Times New Roman" charset="0"/>
            </a:rPr>
            <a:t>kriza</a:t>
          </a:r>
          <a:endParaRPr lang="sl-SI" dirty="0"/>
        </a:p>
      </dgm:t>
    </dgm:pt>
    <dgm:pt modelId="{7005088D-CDFB-4BC4-A1FE-AE5037F56495}" type="parTrans" cxnId="{CCB94B41-749C-4252-8D89-AF509CC2178D}">
      <dgm:prSet/>
      <dgm:spPr/>
      <dgm:t>
        <a:bodyPr/>
        <a:lstStyle/>
        <a:p>
          <a:endParaRPr lang="sl-SI"/>
        </a:p>
      </dgm:t>
    </dgm:pt>
    <dgm:pt modelId="{E0ED54C6-F3C7-4782-BC61-5DE9EDD2F54B}" type="sibTrans" cxnId="{CCB94B41-749C-4252-8D89-AF509CC2178D}">
      <dgm:prSet/>
      <dgm:spPr/>
      <dgm:t>
        <a:bodyPr/>
        <a:lstStyle/>
        <a:p>
          <a:endParaRPr lang="sl-SI"/>
        </a:p>
      </dgm:t>
    </dgm:pt>
    <dgm:pt modelId="{ED27C83F-3B4D-4808-868A-612F2E94FCCE}">
      <dgm:prSet phldrT="[besedilo]"/>
      <dgm:spPr/>
      <dgm:t>
        <a:bodyPr/>
        <a:lstStyle/>
        <a:p>
          <a:r>
            <a:rPr lang="sl-SI" dirty="0" smtClean="0">
              <a:cs typeface="Times New Roman" charset="0"/>
            </a:rPr>
            <a:t>Spuščanje</a:t>
          </a:r>
          <a:endParaRPr lang="sl-SI" dirty="0"/>
        </a:p>
      </dgm:t>
    </dgm:pt>
    <dgm:pt modelId="{29757A9D-2C27-4F45-A297-55404521CD3D}" type="parTrans" cxnId="{3E14BC01-FD39-48EE-A150-723D57184EF0}">
      <dgm:prSet/>
      <dgm:spPr/>
      <dgm:t>
        <a:bodyPr/>
        <a:lstStyle/>
        <a:p>
          <a:endParaRPr lang="sl-SI"/>
        </a:p>
      </dgm:t>
    </dgm:pt>
    <dgm:pt modelId="{8A452460-FEB0-484E-9239-4879F3ADABD8}" type="sibTrans" cxnId="{3E14BC01-FD39-48EE-A150-723D57184EF0}">
      <dgm:prSet/>
      <dgm:spPr/>
      <dgm:t>
        <a:bodyPr/>
        <a:lstStyle/>
        <a:p>
          <a:endParaRPr lang="sl-SI"/>
        </a:p>
      </dgm:t>
    </dgm:pt>
    <dgm:pt modelId="{9DE2DD60-EE31-4C90-8A40-276F5FA4BA1F}">
      <dgm:prSet phldrT="[besedilo]"/>
      <dgm:spPr/>
      <dgm:t>
        <a:bodyPr/>
        <a:lstStyle/>
        <a:p>
          <a:r>
            <a:rPr lang="sl-SI" dirty="0" smtClean="0"/>
            <a:t>Abstinenca</a:t>
          </a:r>
          <a:endParaRPr lang="sl-SI" dirty="0"/>
        </a:p>
      </dgm:t>
    </dgm:pt>
    <dgm:pt modelId="{D1FC41E0-354D-450F-B0C2-65B22E63C3BE}" type="parTrans" cxnId="{A058252A-686B-4AD2-A0B0-AE231EDE6678}">
      <dgm:prSet/>
      <dgm:spPr/>
      <dgm:t>
        <a:bodyPr/>
        <a:lstStyle/>
        <a:p>
          <a:endParaRPr lang="sl-SI"/>
        </a:p>
      </dgm:t>
    </dgm:pt>
    <dgm:pt modelId="{4B53FED5-C86A-4D3D-9BDD-F02317FFEAD0}" type="sibTrans" cxnId="{A058252A-686B-4AD2-A0B0-AE231EDE6678}">
      <dgm:prSet/>
      <dgm:spPr/>
      <dgm:t>
        <a:bodyPr/>
        <a:lstStyle/>
        <a:p>
          <a:endParaRPr lang="sl-SI"/>
        </a:p>
      </dgm:t>
    </dgm:pt>
    <dgm:pt modelId="{BD808138-409A-4190-8EEC-4C8372BF8F9C}" type="pres">
      <dgm:prSet presAssocID="{A7B9D35B-0D03-4B2B-BA69-F84FAFA14670}" presName="Name0" presStyleCnt="0">
        <dgm:presLayoutVars>
          <dgm:dir/>
          <dgm:resizeHandles val="exact"/>
        </dgm:presLayoutVars>
      </dgm:prSet>
      <dgm:spPr/>
    </dgm:pt>
    <dgm:pt modelId="{824A75DC-02A5-43D2-AD55-39BDF90C88E1}" type="pres">
      <dgm:prSet presAssocID="{A7B9D35B-0D03-4B2B-BA69-F84FAFA14670}" presName="arrow" presStyleLbl="bgShp" presStyleIdx="0" presStyleCnt="1"/>
      <dgm:spPr/>
    </dgm:pt>
    <dgm:pt modelId="{F83C52D9-94D1-4CAA-B931-0FF0D02AB16D}" type="pres">
      <dgm:prSet presAssocID="{A7B9D35B-0D03-4B2B-BA69-F84FAFA14670}" presName="points" presStyleCnt="0"/>
      <dgm:spPr/>
    </dgm:pt>
    <dgm:pt modelId="{43C632BC-DE90-4514-B857-2D85F0513FAD}" type="pres">
      <dgm:prSet presAssocID="{6573F43F-8393-4AC5-A911-4919070F9A6D}" presName="compositeA" presStyleCnt="0"/>
      <dgm:spPr/>
    </dgm:pt>
    <dgm:pt modelId="{1129489B-93D2-4BDA-8EE3-55BBE08CD316}" type="pres">
      <dgm:prSet presAssocID="{6573F43F-8393-4AC5-A911-4919070F9A6D}" presName="textA" presStyleLbl="revTx" presStyleIdx="0" presStyleCnt="5">
        <dgm:presLayoutVars>
          <dgm:bulletEnabled val="1"/>
        </dgm:presLayoutVars>
      </dgm:prSet>
      <dgm:spPr/>
      <dgm:t>
        <a:bodyPr/>
        <a:lstStyle/>
        <a:p>
          <a:endParaRPr lang="sl-SI"/>
        </a:p>
      </dgm:t>
    </dgm:pt>
    <dgm:pt modelId="{03EE4CC6-9E26-4D6A-AA1F-421C19C7D19E}" type="pres">
      <dgm:prSet presAssocID="{6573F43F-8393-4AC5-A911-4919070F9A6D}" presName="circleA" presStyleLbl="node1" presStyleIdx="0" presStyleCnt="5"/>
      <dgm:spPr/>
    </dgm:pt>
    <dgm:pt modelId="{E511D8DD-332C-44D7-8D7D-8EBF8948F967}" type="pres">
      <dgm:prSet presAssocID="{6573F43F-8393-4AC5-A911-4919070F9A6D}" presName="spaceA" presStyleCnt="0"/>
      <dgm:spPr/>
    </dgm:pt>
    <dgm:pt modelId="{0492B4DD-091A-444C-9CF6-3C944807C4F1}" type="pres">
      <dgm:prSet presAssocID="{B884AF92-C30E-41CD-8478-25B584436EA8}" presName="space" presStyleCnt="0"/>
      <dgm:spPr/>
    </dgm:pt>
    <dgm:pt modelId="{FF32EDFB-2166-4C5B-B60A-C6518B2634AF}" type="pres">
      <dgm:prSet presAssocID="{FF5528CA-EB94-4916-877D-6727DFC98956}" presName="compositeB" presStyleCnt="0"/>
      <dgm:spPr/>
    </dgm:pt>
    <dgm:pt modelId="{1CCF50BD-4FF7-45B2-A7D7-895C1A359F34}" type="pres">
      <dgm:prSet presAssocID="{FF5528CA-EB94-4916-877D-6727DFC98956}" presName="textB" presStyleLbl="revTx" presStyleIdx="1" presStyleCnt="5">
        <dgm:presLayoutVars>
          <dgm:bulletEnabled val="1"/>
        </dgm:presLayoutVars>
      </dgm:prSet>
      <dgm:spPr/>
      <dgm:t>
        <a:bodyPr/>
        <a:lstStyle/>
        <a:p>
          <a:endParaRPr lang="sl-SI"/>
        </a:p>
      </dgm:t>
    </dgm:pt>
    <dgm:pt modelId="{09226145-B190-47F3-8EAA-5634B53DE582}" type="pres">
      <dgm:prSet presAssocID="{FF5528CA-EB94-4916-877D-6727DFC98956}" presName="circleB" presStyleLbl="node1" presStyleIdx="1" presStyleCnt="5"/>
      <dgm:spPr/>
    </dgm:pt>
    <dgm:pt modelId="{96364846-02A2-45AA-89B0-1FB8B6B558C8}" type="pres">
      <dgm:prSet presAssocID="{FF5528CA-EB94-4916-877D-6727DFC98956}" presName="spaceB" presStyleCnt="0"/>
      <dgm:spPr/>
    </dgm:pt>
    <dgm:pt modelId="{FA00E0CA-A223-409B-A4C9-3288BB61ABFB}" type="pres">
      <dgm:prSet presAssocID="{1EE37EF7-AC6E-4FC3-8D8E-A76814197E2D}" presName="space" presStyleCnt="0"/>
      <dgm:spPr/>
    </dgm:pt>
    <dgm:pt modelId="{78340358-85B1-462E-9E6E-081618359F8F}" type="pres">
      <dgm:prSet presAssocID="{751DE7F6-E7AC-4829-92EC-D7736BE69DB4}" presName="compositeA" presStyleCnt="0"/>
      <dgm:spPr/>
    </dgm:pt>
    <dgm:pt modelId="{46B70670-FBCE-48B1-8DE6-7FBE0C73FFDF}" type="pres">
      <dgm:prSet presAssocID="{751DE7F6-E7AC-4829-92EC-D7736BE69DB4}" presName="textA" presStyleLbl="revTx" presStyleIdx="2" presStyleCnt="5">
        <dgm:presLayoutVars>
          <dgm:bulletEnabled val="1"/>
        </dgm:presLayoutVars>
      </dgm:prSet>
      <dgm:spPr/>
      <dgm:t>
        <a:bodyPr/>
        <a:lstStyle/>
        <a:p>
          <a:endParaRPr lang="sl-SI"/>
        </a:p>
      </dgm:t>
    </dgm:pt>
    <dgm:pt modelId="{6B581013-72B2-42CF-82CA-334D61EE76F0}" type="pres">
      <dgm:prSet presAssocID="{751DE7F6-E7AC-4829-92EC-D7736BE69DB4}" presName="circleA" presStyleLbl="node1" presStyleIdx="2" presStyleCnt="5"/>
      <dgm:spPr/>
    </dgm:pt>
    <dgm:pt modelId="{31155425-3B86-4A9A-AE94-54A163E6C9BC}" type="pres">
      <dgm:prSet presAssocID="{751DE7F6-E7AC-4829-92EC-D7736BE69DB4}" presName="spaceA" presStyleCnt="0"/>
      <dgm:spPr/>
    </dgm:pt>
    <dgm:pt modelId="{F1DD60E4-35F7-4EC3-AE0E-5B1D0F580279}" type="pres">
      <dgm:prSet presAssocID="{E0ED54C6-F3C7-4782-BC61-5DE9EDD2F54B}" presName="space" presStyleCnt="0"/>
      <dgm:spPr/>
    </dgm:pt>
    <dgm:pt modelId="{69E7A372-56B9-4D6D-A396-1929B41012A5}" type="pres">
      <dgm:prSet presAssocID="{ED27C83F-3B4D-4808-868A-612F2E94FCCE}" presName="compositeB" presStyleCnt="0"/>
      <dgm:spPr/>
    </dgm:pt>
    <dgm:pt modelId="{CB1737A3-551A-4BB9-96F4-5E9184CDA97C}" type="pres">
      <dgm:prSet presAssocID="{ED27C83F-3B4D-4808-868A-612F2E94FCCE}" presName="textB" presStyleLbl="revTx" presStyleIdx="3" presStyleCnt="5">
        <dgm:presLayoutVars>
          <dgm:bulletEnabled val="1"/>
        </dgm:presLayoutVars>
      </dgm:prSet>
      <dgm:spPr/>
      <dgm:t>
        <a:bodyPr/>
        <a:lstStyle/>
        <a:p>
          <a:endParaRPr lang="sl-SI"/>
        </a:p>
      </dgm:t>
    </dgm:pt>
    <dgm:pt modelId="{D3E60160-AD86-43CC-A028-0071A96858C6}" type="pres">
      <dgm:prSet presAssocID="{ED27C83F-3B4D-4808-868A-612F2E94FCCE}" presName="circleB" presStyleLbl="node1" presStyleIdx="3" presStyleCnt="5"/>
      <dgm:spPr/>
    </dgm:pt>
    <dgm:pt modelId="{854A9D99-7916-462D-83FB-F5FB04D617CC}" type="pres">
      <dgm:prSet presAssocID="{ED27C83F-3B4D-4808-868A-612F2E94FCCE}" presName="spaceB" presStyleCnt="0"/>
      <dgm:spPr/>
    </dgm:pt>
    <dgm:pt modelId="{CA4152F7-0B62-4E3D-86C1-60513961171F}" type="pres">
      <dgm:prSet presAssocID="{8A452460-FEB0-484E-9239-4879F3ADABD8}" presName="space" presStyleCnt="0"/>
      <dgm:spPr/>
    </dgm:pt>
    <dgm:pt modelId="{803677B7-5C7D-4F03-A054-3DDF559E3620}" type="pres">
      <dgm:prSet presAssocID="{9DE2DD60-EE31-4C90-8A40-276F5FA4BA1F}" presName="compositeA" presStyleCnt="0"/>
      <dgm:spPr/>
    </dgm:pt>
    <dgm:pt modelId="{EFADD863-4F95-4081-8A2D-997B78169998}" type="pres">
      <dgm:prSet presAssocID="{9DE2DD60-EE31-4C90-8A40-276F5FA4BA1F}" presName="textA" presStyleLbl="revTx" presStyleIdx="4" presStyleCnt="5">
        <dgm:presLayoutVars>
          <dgm:bulletEnabled val="1"/>
        </dgm:presLayoutVars>
      </dgm:prSet>
      <dgm:spPr/>
      <dgm:t>
        <a:bodyPr/>
        <a:lstStyle/>
        <a:p>
          <a:endParaRPr lang="sl-SI"/>
        </a:p>
      </dgm:t>
    </dgm:pt>
    <dgm:pt modelId="{0A463166-C927-4CB0-8DB9-A7073D07CF7A}" type="pres">
      <dgm:prSet presAssocID="{9DE2DD60-EE31-4C90-8A40-276F5FA4BA1F}" presName="circleA" presStyleLbl="node1" presStyleIdx="4" presStyleCnt="5"/>
      <dgm:spPr/>
    </dgm:pt>
    <dgm:pt modelId="{060A66FC-C235-4727-9F5C-C4BA4E9FC3F7}" type="pres">
      <dgm:prSet presAssocID="{9DE2DD60-EE31-4C90-8A40-276F5FA4BA1F}" presName="spaceA" presStyleCnt="0"/>
      <dgm:spPr/>
    </dgm:pt>
  </dgm:ptLst>
  <dgm:cxnLst>
    <dgm:cxn modelId="{2EF68275-7677-4494-BD04-30530458515B}" type="presOf" srcId="{A7B9D35B-0D03-4B2B-BA69-F84FAFA14670}" destId="{BD808138-409A-4190-8EEC-4C8372BF8F9C}" srcOrd="0" destOrd="0" presId="urn:microsoft.com/office/officeart/2005/8/layout/hProcess11"/>
    <dgm:cxn modelId="{E93154CC-32E9-45C4-9BE6-7BEEC6CF820A}" type="presOf" srcId="{ED27C83F-3B4D-4808-868A-612F2E94FCCE}" destId="{CB1737A3-551A-4BB9-96F4-5E9184CDA97C}" srcOrd="0" destOrd="0" presId="urn:microsoft.com/office/officeart/2005/8/layout/hProcess11"/>
    <dgm:cxn modelId="{51671F2B-EB43-48BD-80A3-E55B1EC12245}" type="presOf" srcId="{FF5528CA-EB94-4916-877D-6727DFC98956}" destId="{1CCF50BD-4FF7-45B2-A7D7-895C1A359F34}" srcOrd="0" destOrd="0" presId="urn:microsoft.com/office/officeart/2005/8/layout/hProcess11"/>
    <dgm:cxn modelId="{1CC6D3A2-BF82-433A-9A0E-A8C620A36D39}" type="presOf" srcId="{6573F43F-8393-4AC5-A911-4919070F9A6D}" destId="{1129489B-93D2-4BDA-8EE3-55BBE08CD316}" srcOrd="0" destOrd="0" presId="urn:microsoft.com/office/officeart/2005/8/layout/hProcess11"/>
    <dgm:cxn modelId="{CCB94B41-749C-4252-8D89-AF509CC2178D}" srcId="{A7B9D35B-0D03-4B2B-BA69-F84FAFA14670}" destId="{751DE7F6-E7AC-4829-92EC-D7736BE69DB4}" srcOrd="2" destOrd="0" parTransId="{7005088D-CDFB-4BC4-A1FE-AE5037F56495}" sibTransId="{E0ED54C6-F3C7-4782-BC61-5DE9EDD2F54B}"/>
    <dgm:cxn modelId="{17725B8F-C9FD-49B0-A077-34034B03C65A}" srcId="{A7B9D35B-0D03-4B2B-BA69-F84FAFA14670}" destId="{6573F43F-8393-4AC5-A911-4919070F9A6D}" srcOrd="0" destOrd="0" parTransId="{D066FBCF-81ED-4647-9959-B0BE77A68633}" sibTransId="{B884AF92-C30E-41CD-8478-25B584436EA8}"/>
    <dgm:cxn modelId="{3E14BC01-FD39-48EE-A150-723D57184EF0}" srcId="{A7B9D35B-0D03-4B2B-BA69-F84FAFA14670}" destId="{ED27C83F-3B4D-4808-868A-612F2E94FCCE}" srcOrd="3" destOrd="0" parTransId="{29757A9D-2C27-4F45-A297-55404521CD3D}" sibTransId="{8A452460-FEB0-484E-9239-4879F3ADABD8}"/>
    <dgm:cxn modelId="{A058252A-686B-4AD2-A0B0-AE231EDE6678}" srcId="{A7B9D35B-0D03-4B2B-BA69-F84FAFA14670}" destId="{9DE2DD60-EE31-4C90-8A40-276F5FA4BA1F}" srcOrd="4" destOrd="0" parTransId="{D1FC41E0-354D-450F-B0C2-65B22E63C3BE}" sibTransId="{4B53FED5-C86A-4D3D-9BDD-F02317FFEAD0}"/>
    <dgm:cxn modelId="{70B49B82-8659-480D-83AD-740290AD5AC1}" srcId="{A7B9D35B-0D03-4B2B-BA69-F84FAFA14670}" destId="{FF5528CA-EB94-4916-877D-6727DFC98956}" srcOrd="1" destOrd="0" parTransId="{B6A0473B-5F5B-408A-87D2-6B4D623F7266}" sibTransId="{1EE37EF7-AC6E-4FC3-8D8E-A76814197E2D}"/>
    <dgm:cxn modelId="{03307AEC-39BB-4B04-8F99-99D748180F0C}" type="presOf" srcId="{751DE7F6-E7AC-4829-92EC-D7736BE69DB4}" destId="{46B70670-FBCE-48B1-8DE6-7FBE0C73FFDF}" srcOrd="0" destOrd="0" presId="urn:microsoft.com/office/officeart/2005/8/layout/hProcess11"/>
    <dgm:cxn modelId="{567EFA7B-565B-47CE-A99F-FDC04A41DED0}" type="presOf" srcId="{9DE2DD60-EE31-4C90-8A40-276F5FA4BA1F}" destId="{EFADD863-4F95-4081-8A2D-997B78169998}" srcOrd="0" destOrd="0" presId="urn:microsoft.com/office/officeart/2005/8/layout/hProcess11"/>
    <dgm:cxn modelId="{4B071EB8-2AB7-4C16-8D72-451F5C9DA8F6}" type="presParOf" srcId="{BD808138-409A-4190-8EEC-4C8372BF8F9C}" destId="{824A75DC-02A5-43D2-AD55-39BDF90C88E1}" srcOrd="0" destOrd="0" presId="urn:microsoft.com/office/officeart/2005/8/layout/hProcess11"/>
    <dgm:cxn modelId="{693D53BA-30D0-4859-95DA-A4ED5298759F}" type="presParOf" srcId="{BD808138-409A-4190-8EEC-4C8372BF8F9C}" destId="{F83C52D9-94D1-4CAA-B931-0FF0D02AB16D}" srcOrd="1" destOrd="0" presId="urn:microsoft.com/office/officeart/2005/8/layout/hProcess11"/>
    <dgm:cxn modelId="{954EF343-4C23-41C9-8F42-08138F5EBCD7}" type="presParOf" srcId="{F83C52D9-94D1-4CAA-B931-0FF0D02AB16D}" destId="{43C632BC-DE90-4514-B857-2D85F0513FAD}" srcOrd="0" destOrd="0" presId="urn:microsoft.com/office/officeart/2005/8/layout/hProcess11"/>
    <dgm:cxn modelId="{E1AEC196-A6C0-496C-80BE-0C0F423E6A7D}" type="presParOf" srcId="{43C632BC-DE90-4514-B857-2D85F0513FAD}" destId="{1129489B-93D2-4BDA-8EE3-55BBE08CD316}" srcOrd="0" destOrd="0" presId="urn:microsoft.com/office/officeart/2005/8/layout/hProcess11"/>
    <dgm:cxn modelId="{F2C95768-2B89-4B32-A9D0-E46B06DCED51}" type="presParOf" srcId="{43C632BC-DE90-4514-B857-2D85F0513FAD}" destId="{03EE4CC6-9E26-4D6A-AA1F-421C19C7D19E}" srcOrd="1" destOrd="0" presId="urn:microsoft.com/office/officeart/2005/8/layout/hProcess11"/>
    <dgm:cxn modelId="{FBEDFE9F-F9FC-4CD8-BB1E-107B4FB920D0}" type="presParOf" srcId="{43C632BC-DE90-4514-B857-2D85F0513FAD}" destId="{E511D8DD-332C-44D7-8D7D-8EBF8948F967}" srcOrd="2" destOrd="0" presId="urn:microsoft.com/office/officeart/2005/8/layout/hProcess11"/>
    <dgm:cxn modelId="{E57521DB-F92D-4DD0-9CFC-1710E8C9239F}" type="presParOf" srcId="{F83C52D9-94D1-4CAA-B931-0FF0D02AB16D}" destId="{0492B4DD-091A-444C-9CF6-3C944807C4F1}" srcOrd="1" destOrd="0" presId="urn:microsoft.com/office/officeart/2005/8/layout/hProcess11"/>
    <dgm:cxn modelId="{CDBB351D-488A-4AB1-9EFB-D39329E57F99}" type="presParOf" srcId="{F83C52D9-94D1-4CAA-B931-0FF0D02AB16D}" destId="{FF32EDFB-2166-4C5B-B60A-C6518B2634AF}" srcOrd="2" destOrd="0" presId="urn:microsoft.com/office/officeart/2005/8/layout/hProcess11"/>
    <dgm:cxn modelId="{67153B3D-8E15-49BC-A80D-C3FB1C3FE7F1}" type="presParOf" srcId="{FF32EDFB-2166-4C5B-B60A-C6518B2634AF}" destId="{1CCF50BD-4FF7-45B2-A7D7-895C1A359F34}" srcOrd="0" destOrd="0" presId="urn:microsoft.com/office/officeart/2005/8/layout/hProcess11"/>
    <dgm:cxn modelId="{4E1123C9-F93D-4F7E-9E9D-E4D5CC505764}" type="presParOf" srcId="{FF32EDFB-2166-4C5B-B60A-C6518B2634AF}" destId="{09226145-B190-47F3-8EAA-5634B53DE582}" srcOrd="1" destOrd="0" presId="urn:microsoft.com/office/officeart/2005/8/layout/hProcess11"/>
    <dgm:cxn modelId="{29A87639-E2A4-4B58-80A2-FCE90504FD00}" type="presParOf" srcId="{FF32EDFB-2166-4C5B-B60A-C6518B2634AF}" destId="{96364846-02A2-45AA-89B0-1FB8B6B558C8}" srcOrd="2" destOrd="0" presId="urn:microsoft.com/office/officeart/2005/8/layout/hProcess11"/>
    <dgm:cxn modelId="{92CFAA79-3814-40F6-923D-0FE26EFB5FAF}" type="presParOf" srcId="{F83C52D9-94D1-4CAA-B931-0FF0D02AB16D}" destId="{FA00E0CA-A223-409B-A4C9-3288BB61ABFB}" srcOrd="3" destOrd="0" presId="urn:microsoft.com/office/officeart/2005/8/layout/hProcess11"/>
    <dgm:cxn modelId="{EC493657-E70C-4AFB-9921-9F633821560F}" type="presParOf" srcId="{F83C52D9-94D1-4CAA-B931-0FF0D02AB16D}" destId="{78340358-85B1-462E-9E6E-081618359F8F}" srcOrd="4" destOrd="0" presId="urn:microsoft.com/office/officeart/2005/8/layout/hProcess11"/>
    <dgm:cxn modelId="{B62B81D6-3BF9-40FE-B695-2FBF2EBC0D62}" type="presParOf" srcId="{78340358-85B1-462E-9E6E-081618359F8F}" destId="{46B70670-FBCE-48B1-8DE6-7FBE0C73FFDF}" srcOrd="0" destOrd="0" presId="urn:microsoft.com/office/officeart/2005/8/layout/hProcess11"/>
    <dgm:cxn modelId="{B1DF5F47-EA65-4A0B-8420-64E3FB1E1CE3}" type="presParOf" srcId="{78340358-85B1-462E-9E6E-081618359F8F}" destId="{6B581013-72B2-42CF-82CA-334D61EE76F0}" srcOrd="1" destOrd="0" presId="urn:microsoft.com/office/officeart/2005/8/layout/hProcess11"/>
    <dgm:cxn modelId="{6AC23EC8-115F-4EE9-831F-6E9611929CE8}" type="presParOf" srcId="{78340358-85B1-462E-9E6E-081618359F8F}" destId="{31155425-3B86-4A9A-AE94-54A163E6C9BC}" srcOrd="2" destOrd="0" presId="urn:microsoft.com/office/officeart/2005/8/layout/hProcess11"/>
    <dgm:cxn modelId="{270CF4A8-0FD7-4EA8-9C49-1763ED5F808D}" type="presParOf" srcId="{F83C52D9-94D1-4CAA-B931-0FF0D02AB16D}" destId="{F1DD60E4-35F7-4EC3-AE0E-5B1D0F580279}" srcOrd="5" destOrd="0" presId="urn:microsoft.com/office/officeart/2005/8/layout/hProcess11"/>
    <dgm:cxn modelId="{71ABA0DC-7D0B-40AD-B862-9F648D9D6521}" type="presParOf" srcId="{F83C52D9-94D1-4CAA-B931-0FF0D02AB16D}" destId="{69E7A372-56B9-4D6D-A396-1929B41012A5}" srcOrd="6" destOrd="0" presId="urn:microsoft.com/office/officeart/2005/8/layout/hProcess11"/>
    <dgm:cxn modelId="{0BFDF5E1-A47C-4A42-ADD2-2539801483A0}" type="presParOf" srcId="{69E7A372-56B9-4D6D-A396-1929B41012A5}" destId="{CB1737A3-551A-4BB9-96F4-5E9184CDA97C}" srcOrd="0" destOrd="0" presId="urn:microsoft.com/office/officeart/2005/8/layout/hProcess11"/>
    <dgm:cxn modelId="{711D6D15-8711-4BAD-915E-7F50664F3508}" type="presParOf" srcId="{69E7A372-56B9-4D6D-A396-1929B41012A5}" destId="{D3E60160-AD86-43CC-A028-0071A96858C6}" srcOrd="1" destOrd="0" presId="urn:microsoft.com/office/officeart/2005/8/layout/hProcess11"/>
    <dgm:cxn modelId="{195A563F-5489-4FBD-BE37-7235DCE0F1E0}" type="presParOf" srcId="{69E7A372-56B9-4D6D-A396-1929B41012A5}" destId="{854A9D99-7916-462D-83FB-F5FB04D617CC}" srcOrd="2" destOrd="0" presId="urn:microsoft.com/office/officeart/2005/8/layout/hProcess11"/>
    <dgm:cxn modelId="{4103118D-225D-47D0-A16A-D3505BC78EEF}" type="presParOf" srcId="{F83C52D9-94D1-4CAA-B931-0FF0D02AB16D}" destId="{CA4152F7-0B62-4E3D-86C1-60513961171F}" srcOrd="7" destOrd="0" presId="urn:microsoft.com/office/officeart/2005/8/layout/hProcess11"/>
    <dgm:cxn modelId="{BC6CE135-506D-4C29-AA35-89FCEEFA118B}" type="presParOf" srcId="{F83C52D9-94D1-4CAA-B931-0FF0D02AB16D}" destId="{803677B7-5C7D-4F03-A054-3DDF559E3620}" srcOrd="8" destOrd="0" presId="urn:microsoft.com/office/officeart/2005/8/layout/hProcess11"/>
    <dgm:cxn modelId="{547F378F-0B3B-48B9-A902-DC918856637B}" type="presParOf" srcId="{803677B7-5C7D-4F03-A054-3DDF559E3620}" destId="{EFADD863-4F95-4081-8A2D-997B78169998}" srcOrd="0" destOrd="0" presId="urn:microsoft.com/office/officeart/2005/8/layout/hProcess11"/>
    <dgm:cxn modelId="{5765CCC7-1F01-49E1-8D86-3DF4A1068FB6}" type="presParOf" srcId="{803677B7-5C7D-4F03-A054-3DDF559E3620}" destId="{0A463166-C927-4CB0-8DB9-A7073D07CF7A}" srcOrd="1" destOrd="0" presId="urn:microsoft.com/office/officeart/2005/8/layout/hProcess11"/>
    <dgm:cxn modelId="{FC1AED5E-8388-475B-96E1-D5E03BC10E37}" type="presParOf" srcId="{803677B7-5C7D-4F03-A054-3DDF559E3620}" destId="{060A66FC-C235-4727-9F5C-C4BA4E9FC3F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D5CF35-8509-4EC8-A22C-13C31F2E5744}">
      <dsp:nvSpPr>
        <dsp:cNvPr id="0" name=""/>
        <dsp:cNvSpPr/>
      </dsp:nvSpPr>
      <dsp:spPr>
        <a:xfrm>
          <a:off x="3429000" y="0"/>
          <a:ext cx="1371599"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dirty="0" err="1" smtClean="0"/>
            <a:t>džankiji</a:t>
          </a:r>
          <a:endParaRPr lang="sl-SI" sz="2400" kern="1200" dirty="0"/>
        </a:p>
      </dsp:txBody>
      <dsp:txXfrm>
        <a:off x="3429000" y="0"/>
        <a:ext cx="1371599" cy="754327"/>
      </dsp:txXfrm>
    </dsp:sp>
    <dsp:sp modelId="{5E21A10D-36B1-417C-A78E-21232D9471CC}">
      <dsp:nvSpPr>
        <dsp:cNvPr id="0" name=""/>
        <dsp:cNvSpPr/>
      </dsp:nvSpPr>
      <dsp:spPr>
        <a:xfrm>
          <a:off x="2743200" y="754327"/>
          <a:ext cx="2743199"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dirty="0" smtClean="0"/>
            <a:t>zasvojeni</a:t>
          </a:r>
          <a:endParaRPr lang="sl-SI" sz="2400" kern="1200" dirty="0"/>
        </a:p>
      </dsp:txBody>
      <dsp:txXfrm>
        <a:off x="3223260" y="754327"/>
        <a:ext cx="1783080" cy="754327"/>
      </dsp:txXfrm>
    </dsp:sp>
    <dsp:sp modelId="{D55D3835-B31C-482A-A183-D7BA18EC3E5A}">
      <dsp:nvSpPr>
        <dsp:cNvPr id="0" name=""/>
        <dsp:cNvSpPr/>
      </dsp:nvSpPr>
      <dsp:spPr>
        <a:xfrm>
          <a:off x="2057400" y="1508654"/>
          <a:ext cx="4114800"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dirty="0" smtClean="0"/>
            <a:t>odvisni uživalci,</a:t>
          </a:r>
          <a:endParaRPr lang="sl-SI" sz="2400" kern="1200" dirty="0"/>
        </a:p>
      </dsp:txBody>
      <dsp:txXfrm>
        <a:off x="2777489" y="1508654"/>
        <a:ext cx="2674620" cy="754327"/>
      </dsp:txXfrm>
    </dsp:sp>
    <dsp:sp modelId="{D88B6783-6028-4494-B800-BAB7B0DCA46E}">
      <dsp:nvSpPr>
        <dsp:cNvPr id="0" name=""/>
        <dsp:cNvSpPr/>
      </dsp:nvSpPr>
      <dsp:spPr>
        <a:xfrm>
          <a:off x="1371600" y="2262981"/>
          <a:ext cx="5486399"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dirty="0" smtClean="0"/>
            <a:t>redni uživalci</a:t>
          </a:r>
          <a:endParaRPr lang="sl-SI" sz="2400" kern="1200" dirty="0"/>
        </a:p>
      </dsp:txBody>
      <dsp:txXfrm>
        <a:off x="2331720" y="2262981"/>
        <a:ext cx="3566160" cy="754327"/>
      </dsp:txXfrm>
    </dsp:sp>
    <dsp:sp modelId="{8439054C-137F-43BA-9793-6EE33F860040}">
      <dsp:nvSpPr>
        <dsp:cNvPr id="0" name=""/>
        <dsp:cNvSpPr/>
      </dsp:nvSpPr>
      <dsp:spPr>
        <a:xfrm>
          <a:off x="685799" y="3017308"/>
          <a:ext cx="6858000"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smtClean="0"/>
            <a:t>priložnostni (občasni, naključni) uživalci, eksperimentatorji,</a:t>
          </a:r>
          <a:endParaRPr lang="sl-SI" sz="2400" kern="1200" dirty="0"/>
        </a:p>
      </dsp:txBody>
      <dsp:txXfrm>
        <a:off x="1885949" y="3017308"/>
        <a:ext cx="4457700" cy="754327"/>
      </dsp:txXfrm>
    </dsp:sp>
    <dsp:sp modelId="{350B092C-B64D-4197-9470-9A7A892B8C65}">
      <dsp:nvSpPr>
        <dsp:cNvPr id="0" name=""/>
        <dsp:cNvSpPr/>
      </dsp:nvSpPr>
      <dsp:spPr>
        <a:xfrm>
          <a:off x="0" y="3771635"/>
          <a:ext cx="8229600" cy="754327"/>
        </a:xfrm>
        <a:prstGeom prst="trapezoid">
          <a:avLst>
            <a:gd name="adj" fmla="val 9091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sl-SI" sz="2400" kern="1200" dirty="0" err="1" smtClean="0"/>
            <a:t>neuživalci</a:t>
          </a:r>
          <a:endParaRPr lang="sl-SI" sz="2400" kern="1200" dirty="0"/>
        </a:p>
      </dsp:txBody>
      <dsp:txXfrm>
        <a:off x="1440179" y="3771635"/>
        <a:ext cx="5349240" cy="7543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10CC58-2D24-4CE3-AA7E-88BF8218F5EE}" type="datetimeFigureOut">
              <a:rPr lang="sl-SI" smtClean="0"/>
              <a:t>12.4.2013</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8BBC5A-438B-44E9-8B35-16B1CF28E209}" type="slidenum">
              <a:rPr lang="sl-SI" smtClean="0"/>
              <a:t>‹#›</a:t>
            </a:fld>
            <a:endParaRPr lang="sl-SI"/>
          </a:p>
        </p:txBody>
      </p:sp>
    </p:spTree>
    <p:extLst>
      <p:ext uri="{BB962C8B-B14F-4D97-AF65-F5344CB8AC3E}">
        <p14:creationId xmlns:p14="http://schemas.microsoft.com/office/powerpoint/2010/main" val="835070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BC56E8-2FD0-437C-89CA-4CBFFD372785}" type="slidenum">
              <a:rPr lang="en-GB"/>
              <a:pPr/>
              <a:t>22</a:t>
            </a:fld>
            <a:endParaRPr lang="en-GB"/>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sl-SI">
                <a:cs typeface="Times New Roman" charset="0"/>
              </a:rPr>
              <a:t>Uživanje kot navado in zasvojenost krepijo ali pa zavirajo po eni strani užitki, ki jih ljudje doživljajo ob heroinu, po drugi pa skupinske vrednote, ki v skupini veljajo.</a:t>
            </a:r>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10C736-AC09-4CF7-A68A-DD473342B12D}" type="slidenum">
              <a:rPr lang="en-GB"/>
              <a:pPr/>
              <a:t>23</a:t>
            </a:fld>
            <a:endParaRPr lang="en-GB"/>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sl-SI">
                <a:cs typeface="Times New Roman" charset="0"/>
              </a:rPr>
              <a:t> Pri tem moramo poudariti, da ne gre zgolj za opazna, zaokrožena doživetja, kot so fleš, kinkanje in evforija, temveč tudi za bolj sublimna doživetja neskončnosti, ki jih ne omogoča toliko heroin kot farmakološka snov, omogočata jih stopnjevanje uživanja in zasvojenost sama, ki ustvarja spiralo ponavljanja, tesnobe, zadovoljstva in eskalacije strasti do heroina. Zasvojiva je bolj strast kakor sam heroin. Dejavniki, ki zmanjšujejo to tveganje strastne zasvojenosti, so angažmaji zunaj polja, ki ga zaznamuje heroin (služba, erotično angažiranje, starševstvo itn.). </a:t>
            </a:r>
          </a:p>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9E324-8DCE-4D47-BAF2-89B0F9F0969E}" type="slidenum">
              <a:rPr lang="en-GB"/>
              <a:pPr/>
              <a:t>24</a:t>
            </a:fld>
            <a:endParaRPr lang="en-GB"/>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sl-SI">
                <a:cs typeface="Times New Roman" charset="0"/>
              </a:rPr>
              <a:t>Kriza je zagotovo eden bolj tveganih momentov v življenju zasvojenega uživalca, saj je dramatičnih vrh zasvojenega vsakdanjika in tudi bistveni del zasvojenosti. Je izgovor, povod, opravičilo, razlog ali motiv za veliko tveganih dejanj (za souporabo pribora, krajo, prostitucijo, tvegane nakupe, zapuščanje delovnega mesta itn.).  Kriza bi lahko torej bila eden izmed ključnih momentov zmanjševanja škode. Je področje, kjer se da »umiriti žogo«, ki ga je potrebno dedramatizirati.</a:t>
            </a:r>
          </a:p>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A13CE-5598-482F-B6F8-1F524DFD96DB}" type="slidenum">
              <a:rPr lang="en-GB"/>
              <a:pPr/>
              <a:t>25</a:t>
            </a:fld>
            <a:endParaRPr lang="en-GB"/>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sl-SI">
                <a:cs typeface="Times New Roman" charset="0"/>
              </a:rPr>
              <a:t>Čeprav je spuščanje dramatičen dogodek, samo po sebi ne nosi večjih groženj in tveganj, razen seveda, če se prelevi v močno krizo. Veliko tveganje je povezano z izidom spuščanja: namreč, ali bo uživalec ostal čist ali pa bo »recidiviral«. Dokončna odločitev za abstiniranje je paradoks, saj gre v bistvu za lažno dilemo in za vprašanje prehoda. Grožnja namreč ni v »recidivu«, temveč v tem, da bo začasno abstiniranje interpretirano kot neuspeh in da bo falirani abstinent doživljal občutke krivde in ponovne izdaje, kar mu bo onemogočilo, da bo produktivno uporabil pozitivne vidike začasnega abstiniranja. Ugotovimo lahko, da tveganja, povezana s spuščanjem in abstiniranjem, ležijo predvsem v socialnem polju. V možnosti ali nezmožnosti prevzemanja novih vlog, smiselnih življenjskih angažmajev in ponovnem vključevanju v druge družbene kroge in toke.</a:t>
            </a:r>
          </a:p>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4F13C6-8058-4BD7-B8CE-2E355CD14195}" type="slidenum">
              <a:rPr lang="en-GB"/>
              <a:pPr/>
              <a:t>27</a:t>
            </a:fld>
            <a:endParaRPr lang="en-GB"/>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sl-SI">
                <a:cs typeface="Times New Roman" charset="0"/>
              </a:rPr>
              <a:t>Proces prevzemanja vloge džankija lahko spremljamo kot </a:t>
            </a:r>
            <a:r>
              <a:rPr lang="sl-SI" i="1">
                <a:cs typeface="Times New Roman" charset="0"/>
              </a:rPr>
              <a:t>kariero</a:t>
            </a:r>
            <a:r>
              <a:rPr lang="sl-SI">
                <a:cs typeface="Times New Roman" charset="0"/>
              </a:rPr>
              <a:t>. Ta je v svoji dominantni obliki strukturirana kot pripoved, ki se ravna po romantičnem obrazcu očaranja, propada in spreobrnitve. Ta pripoved je moralistična in hkrati vzpostavlja romantični subjekt, ko hkrati vpeljuje ključno vprašanje desubjektivizacije. Tveganje, ki ga taka pripoved prinaša, je to, da je ta pripovedna struktura izredno močna in da je ena od poant prepovedi ravno samodestrukcija, padec na dno. Praktična posledica tega je, da tako akter kakor občinstvo pričakujeta razplet, ki je vnaprej znan, se pravi pogubljenje ali odrešitev. Uživalčeva zgodba torej predvideva dramatičen razplet, s tem potiska akterja v predpisano smer, mu onemogoča izhode iz zgodbe in druge rešitve, ki so bolj banalne in prozaične, in ga izpostavlja tveganju, da odrešitve ne bo doživel.</a:t>
            </a:r>
          </a:p>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6E68CFBF-A051-4E83-B199-BA4587C296AB}" type="datetimeFigureOut">
              <a:rPr lang="sl-SI" smtClean="0"/>
              <a:t>12.4.2013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752713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6E68CFBF-A051-4E83-B199-BA4587C296AB}" type="datetimeFigureOut">
              <a:rPr lang="sl-SI" smtClean="0"/>
              <a:t>12.4.2013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839753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6E68CFBF-A051-4E83-B199-BA4587C296AB}" type="datetimeFigureOut">
              <a:rPr lang="sl-SI" smtClean="0"/>
              <a:t>12.4.2013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139171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6E68CFBF-A051-4E83-B199-BA4587C296AB}" type="datetimeFigureOut">
              <a:rPr lang="sl-SI" smtClean="0"/>
              <a:t>12.4.2013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216401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6E68CFBF-A051-4E83-B199-BA4587C296AB}" type="datetimeFigureOut">
              <a:rPr lang="sl-SI" smtClean="0"/>
              <a:t>12.4.2013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1213186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6E68CFBF-A051-4E83-B199-BA4587C296AB}" type="datetimeFigureOut">
              <a:rPr lang="sl-SI" smtClean="0"/>
              <a:t>12.4.2013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91209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6E68CFBF-A051-4E83-B199-BA4587C296AB}" type="datetimeFigureOut">
              <a:rPr lang="sl-SI" smtClean="0"/>
              <a:t>12.4.2013</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244770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6E68CFBF-A051-4E83-B199-BA4587C296AB}" type="datetimeFigureOut">
              <a:rPr lang="sl-SI" smtClean="0"/>
              <a:t>12.4.2013</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383986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6E68CFBF-A051-4E83-B199-BA4587C296AB}" type="datetimeFigureOut">
              <a:rPr lang="sl-SI" smtClean="0"/>
              <a:t>12.4.2013</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250206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6E68CFBF-A051-4E83-B199-BA4587C296AB}" type="datetimeFigureOut">
              <a:rPr lang="sl-SI" smtClean="0"/>
              <a:t>12.4.2013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1350884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6E68CFBF-A051-4E83-B199-BA4587C296AB}" type="datetimeFigureOut">
              <a:rPr lang="sl-SI" smtClean="0"/>
              <a:t>12.4.2013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AE79C902-1BC7-4A48-BDAF-F01ECF6F53FD}" type="slidenum">
              <a:rPr lang="sl-SI" smtClean="0"/>
              <a:t>‹#›</a:t>
            </a:fld>
            <a:endParaRPr lang="sl-SI"/>
          </a:p>
        </p:txBody>
      </p:sp>
    </p:spTree>
    <p:extLst>
      <p:ext uri="{BB962C8B-B14F-4D97-AF65-F5344CB8AC3E}">
        <p14:creationId xmlns:p14="http://schemas.microsoft.com/office/powerpoint/2010/main" val="89869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68CFBF-A051-4E83-B199-BA4587C296AB}" type="datetimeFigureOut">
              <a:rPr lang="sl-SI" smtClean="0"/>
              <a:t>12.4.2013</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79C902-1BC7-4A48-BDAF-F01ECF6F53FD}" type="slidenum">
              <a:rPr lang="sl-SI" smtClean="0"/>
              <a:t>‹#›</a:t>
            </a:fld>
            <a:endParaRPr lang="sl-SI"/>
          </a:p>
        </p:txBody>
      </p:sp>
    </p:spTree>
    <p:extLst>
      <p:ext uri="{BB962C8B-B14F-4D97-AF65-F5344CB8AC3E}">
        <p14:creationId xmlns:p14="http://schemas.microsoft.com/office/powerpoint/2010/main" val="1264169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Etiketa, stigma in vloga</a:t>
            </a:r>
            <a:endParaRPr lang="sl-SI" dirty="0"/>
          </a:p>
        </p:txBody>
      </p:sp>
      <p:sp>
        <p:nvSpPr>
          <p:cNvPr id="3" name="Podnaslov 2"/>
          <p:cNvSpPr>
            <a:spLocks noGrp="1"/>
          </p:cNvSpPr>
          <p:nvPr>
            <p:ph type="subTitle" idx="1"/>
          </p:nvPr>
        </p:nvSpPr>
        <p:spPr/>
        <p:txBody>
          <a:bodyPr/>
          <a:lstStyle/>
          <a:p>
            <a:endParaRPr lang="sl-SI"/>
          </a:p>
        </p:txBody>
      </p:sp>
    </p:spTree>
    <p:extLst>
      <p:ext uri="{BB962C8B-B14F-4D97-AF65-F5344CB8AC3E}">
        <p14:creationId xmlns:p14="http://schemas.microsoft.com/office/powerpoint/2010/main" val="3654031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Stigma - interakcijski pojem</a:t>
            </a:r>
            <a:endParaRPr lang="sl-SI" dirty="0"/>
          </a:p>
        </p:txBody>
      </p:sp>
      <p:sp>
        <p:nvSpPr>
          <p:cNvPr id="3" name="Ograda vsebine 2"/>
          <p:cNvSpPr>
            <a:spLocks noGrp="1"/>
          </p:cNvSpPr>
          <p:nvPr>
            <p:ph idx="1"/>
          </p:nvPr>
        </p:nvSpPr>
        <p:spPr/>
        <p:txBody>
          <a:bodyPr>
            <a:normAutofit fontScale="70000" lnSpcReduction="20000"/>
          </a:bodyPr>
          <a:lstStyle/>
          <a:p>
            <a:r>
              <a:rPr lang="sl-SI" dirty="0" smtClean="0"/>
              <a:t>posledica </a:t>
            </a:r>
            <a:r>
              <a:rPr lang="sl-SI" dirty="0" err="1" smtClean="0"/>
              <a:t>stereotipiziranja</a:t>
            </a:r>
            <a:r>
              <a:rPr lang="sl-SI" dirty="0" smtClean="0"/>
              <a:t> družbenih interakcij. </a:t>
            </a:r>
          </a:p>
          <a:p>
            <a:r>
              <a:rPr lang="sl-SI" dirty="0" smtClean="0"/>
              <a:t>Stigmatiziran je človek, ki ne izpolnjuje pričakovanj, ki jih do njega imamo, ko ni tisto, kar zanj predpostavljamo, da je. </a:t>
            </a:r>
          </a:p>
          <a:p>
            <a:r>
              <a:rPr lang="sl-SI" dirty="0" smtClean="0"/>
              <a:t>Stigma je atribut, ki človeka diskreditira. </a:t>
            </a:r>
          </a:p>
          <a:p>
            <a:r>
              <a:rPr lang="sl-SI" dirty="0" smtClean="0"/>
              <a:t>neskladje med </a:t>
            </a:r>
            <a:r>
              <a:rPr lang="sl-SI" i="1" dirty="0" smtClean="0"/>
              <a:t>virtualno</a:t>
            </a:r>
            <a:r>
              <a:rPr lang="sl-SI" dirty="0" smtClean="0"/>
              <a:t> in </a:t>
            </a:r>
            <a:r>
              <a:rPr lang="sl-SI" i="1" dirty="0" smtClean="0"/>
              <a:t>dejansko identiteto</a:t>
            </a:r>
            <a:r>
              <a:rPr lang="sl-SI" dirty="0" smtClean="0"/>
              <a:t>, </a:t>
            </a:r>
          </a:p>
          <a:p>
            <a:r>
              <a:rPr lang="sl-SI" dirty="0" smtClean="0"/>
              <a:t>nasprotje med tistim, za kar na podlagi občih stereotipov sklepamo, da bi </a:t>
            </a:r>
            <a:r>
              <a:rPr lang="sl-SI" i="1" dirty="0" smtClean="0"/>
              <a:t>človek moral biti</a:t>
            </a:r>
            <a:r>
              <a:rPr lang="sl-SI" dirty="0" smtClean="0"/>
              <a:t>, in med tistim, kar </a:t>
            </a:r>
            <a:r>
              <a:rPr lang="sl-SI" i="1" dirty="0" smtClean="0"/>
              <a:t>se izkaže, da dejansko je</a:t>
            </a:r>
            <a:r>
              <a:rPr lang="sl-SI" dirty="0" smtClean="0"/>
              <a:t>.</a:t>
            </a:r>
          </a:p>
          <a:p>
            <a:r>
              <a:rPr lang="sl-SI" dirty="0" smtClean="0"/>
              <a:t>atributi dejanske identitete globoko diskreditirajoči, </a:t>
            </a:r>
          </a:p>
          <a:p>
            <a:r>
              <a:rPr lang="sl-SI" dirty="0" smtClean="0"/>
              <a:t>posameznika </a:t>
            </a:r>
            <a:r>
              <a:rPr lang="sl-SI" dirty="0" err="1" smtClean="0"/>
              <a:t>zvedemo</a:t>
            </a:r>
            <a:r>
              <a:rPr lang="sl-SI" dirty="0" smtClean="0"/>
              <a:t> na to njegovo posebnost, </a:t>
            </a:r>
          </a:p>
          <a:p>
            <a:r>
              <a:rPr lang="sl-SI" dirty="0" smtClean="0"/>
              <a:t>postane poglavitno razlagalno orodje za njegova dejanja in razumevanje njegove identitete. </a:t>
            </a:r>
          </a:p>
          <a:p>
            <a:r>
              <a:rPr lang="sl-SI" dirty="0" smtClean="0"/>
              <a:t>obrat: dejanski, diskreditirajoči znaki postanejo virtualna identiteta, ki določa dejansko.</a:t>
            </a:r>
          </a:p>
          <a:p>
            <a:endParaRPr lang="sl-SI" dirty="0"/>
          </a:p>
        </p:txBody>
      </p:sp>
    </p:spTree>
    <p:extLst>
      <p:ext uri="{BB962C8B-B14F-4D97-AF65-F5344CB8AC3E}">
        <p14:creationId xmlns:p14="http://schemas.microsoft.com/office/powerpoint/2010/main" val="2140086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Delo in stigma</a:t>
            </a:r>
            <a:endParaRPr lang="sl-SI" dirty="0"/>
          </a:p>
        </p:txBody>
      </p:sp>
      <p:sp>
        <p:nvSpPr>
          <p:cNvPr id="3" name="Ograda vsebine 2"/>
          <p:cNvSpPr>
            <a:spLocks noGrp="1"/>
          </p:cNvSpPr>
          <p:nvPr>
            <p:ph idx="1"/>
          </p:nvPr>
        </p:nvSpPr>
        <p:spPr/>
        <p:txBody>
          <a:bodyPr/>
          <a:lstStyle/>
          <a:p>
            <a:r>
              <a:rPr lang="sl-SI" dirty="0" smtClean="0"/>
              <a:t>Stereotip – ne dela</a:t>
            </a:r>
          </a:p>
          <a:p>
            <a:r>
              <a:rPr lang="sl-SI" dirty="0" smtClean="0"/>
              <a:t>Stigma kot vektor odpuščanja in faktor paranoje</a:t>
            </a:r>
          </a:p>
          <a:p>
            <a:r>
              <a:rPr lang="sl-SI" dirty="0" smtClean="0"/>
              <a:t>Finančna korist</a:t>
            </a:r>
          </a:p>
          <a:p>
            <a:r>
              <a:rPr lang="sl-SI" dirty="0" smtClean="0"/>
              <a:t>Grešni kozel (prekrška ni treba dokazovati)</a:t>
            </a:r>
          </a:p>
          <a:p>
            <a:r>
              <a:rPr lang="sl-SI" dirty="0" smtClean="0"/>
              <a:t>Šikaniranje</a:t>
            </a:r>
          </a:p>
          <a:p>
            <a:r>
              <a:rPr lang="sl-SI" dirty="0" smtClean="0"/>
              <a:t>Prekrški proizvajajo stigmo in stigma prekrške. </a:t>
            </a:r>
          </a:p>
          <a:p>
            <a:endParaRPr lang="sl-SI" dirty="0" smtClean="0"/>
          </a:p>
          <a:p>
            <a:endParaRPr lang="sl-SI" dirty="0" smtClean="0"/>
          </a:p>
          <a:p>
            <a:endParaRPr lang="sl-SI" dirty="0" smtClean="0"/>
          </a:p>
          <a:p>
            <a:endParaRPr lang="sl-SI" dirty="0"/>
          </a:p>
        </p:txBody>
      </p:sp>
    </p:spTree>
    <p:extLst>
      <p:ext uri="{BB962C8B-B14F-4D97-AF65-F5344CB8AC3E}">
        <p14:creationId xmlns:p14="http://schemas.microsoft.com/office/powerpoint/2010/main" val="13151584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Varovalni mehanizmi</a:t>
            </a:r>
            <a:endParaRPr lang="sl-SI" dirty="0"/>
          </a:p>
        </p:txBody>
      </p:sp>
      <p:sp>
        <p:nvSpPr>
          <p:cNvPr id="3" name="Ograda vsebine 2"/>
          <p:cNvSpPr>
            <a:spLocks noGrp="1"/>
          </p:cNvSpPr>
          <p:nvPr>
            <p:ph idx="1"/>
          </p:nvPr>
        </p:nvSpPr>
        <p:spPr/>
        <p:txBody>
          <a:bodyPr>
            <a:normAutofit fontScale="92500" lnSpcReduction="10000"/>
          </a:bodyPr>
          <a:lstStyle/>
          <a:p>
            <a:r>
              <a:rPr lang="sl-SI" dirty="0" smtClean="0"/>
              <a:t>Veliko uživalcev dela</a:t>
            </a:r>
          </a:p>
          <a:p>
            <a:r>
              <a:rPr lang="sl-SI" dirty="0" smtClean="0"/>
              <a:t>Samostojnost na delovnem mestu, nezahtevno delo.</a:t>
            </a:r>
          </a:p>
          <a:p>
            <a:r>
              <a:rPr lang="sl-SI" dirty="0" smtClean="0"/>
              <a:t>Nevtralizacija prekrškov ali tolerantnost</a:t>
            </a:r>
          </a:p>
          <a:p>
            <a:r>
              <a:rPr lang="sl-SI" dirty="0" smtClean="0"/>
              <a:t>Prikrivanje stigme – dvotirno življenje (javno in zasebno)</a:t>
            </a:r>
          </a:p>
          <a:p>
            <a:r>
              <a:rPr lang="sl-SI" dirty="0" smtClean="0"/>
              <a:t>Podlaga za preživetje</a:t>
            </a:r>
          </a:p>
          <a:p>
            <a:r>
              <a:rPr lang="sl-SI" dirty="0" smtClean="0"/>
              <a:t>Alternative – premajhen zaslužek, priložnostna dela, ilegalni zaslužki, </a:t>
            </a:r>
            <a:r>
              <a:rPr lang="sl-SI" dirty="0" err="1" smtClean="0"/>
              <a:t>beračanje</a:t>
            </a:r>
            <a:endParaRPr lang="sl-SI" dirty="0"/>
          </a:p>
        </p:txBody>
      </p:sp>
    </p:spTree>
    <p:extLst>
      <p:ext uri="{BB962C8B-B14F-4D97-AF65-F5344CB8AC3E}">
        <p14:creationId xmlns:p14="http://schemas.microsoft.com/office/powerpoint/2010/main" val="1166155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Teritorialno - izgon</a:t>
            </a:r>
            <a:endParaRPr lang="sl-SI" dirty="0"/>
          </a:p>
        </p:txBody>
      </p:sp>
      <p:sp>
        <p:nvSpPr>
          <p:cNvPr id="3" name="Ograda vsebine 2"/>
          <p:cNvSpPr>
            <a:spLocks noGrp="1"/>
          </p:cNvSpPr>
          <p:nvPr>
            <p:ph idx="1"/>
          </p:nvPr>
        </p:nvSpPr>
        <p:spPr/>
        <p:txBody>
          <a:bodyPr/>
          <a:lstStyle/>
          <a:p>
            <a:r>
              <a:rPr lang="sl-SI" dirty="0" smtClean="0"/>
              <a:t>Stanovanje – prostor </a:t>
            </a:r>
            <a:r>
              <a:rPr lang="sl-SI" dirty="0" err="1" smtClean="0"/>
              <a:t>teritorializacije</a:t>
            </a:r>
            <a:endParaRPr lang="sl-SI" dirty="0" smtClean="0"/>
          </a:p>
          <a:p>
            <a:r>
              <a:rPr lang="sl-SI" dirty="0" smtClean="0"/>
              <a:t>Grožnja izgube stanovanja</a:t>
            </a:r>
          </a:p>
          <a:p>
            <a:r>
              <a:rPr lang="sl-SI" dirty="0" err="1" smtClean="0"/>
              <a:t>Reteritorializacija</a:t>
            </a:r>
            <a:r>
              <a:rPr lang="sl-SI" dirty="0" smtClean="0"/>
              <a:t> – krivda, stigma, vloga grešnega kozla</a:t>
            </a:r>
          </a:p>
          <a:p>
            <a:r>
              <a:rPr lang="sl-SI" dirty="0" smtClean="0"/>
              <a:t>Stigma (uživanja) vektor izgube stanovanja</a:t>
            </a:r>
          </a:p>
          <a:p>
            <a:r>
              <a:rPr lang="sl-SI" dirty="0" smtClean="0"/>
              <a:t>Scena kot vmesni prostor</a:t>
            </a:r>
            <a:endParaRPr lang="sl-SI" dirty="0"/>
          </a:p>
        </p:txBody>
      </p:sp>
    </p:spTree>
    <p:extLst>
      <p:ext uri="{BB962C8B-B14F-4D97-AF65-F5344CB8AC3E}">
        <p14:creationId xmlns:p14="http://schemas.microsoft.com/office/powerpoint/2010/main" val="23207729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Družinska drama odkritja</a:t>
            </a:r>
            <a:endParaRPr lang="sl-SI" dirty="0"/>
          </a:p>
        </p:txBody>
      </p:sp>
      <p:sp>
        <p:nvSpPr>
          <p:cNvPr id="3" name="Ograda vsebine 2"/>
          <p:cNvSpPr>
            <a:spLocks noGrp="1"/>
          </p:cNvSpPr>
          <p:nvPr>
            <p:ph idx="1"/>
          </p:nvPr>
        </p:nvSpPr>
        <p:spPr/>
        <p:txBody>
          <a:bodyPr>
            <a:normAutofit fontScale="77500" lnSpcReduction="20000"/>
          </a:bodyPr>
          <a:lstStyle/>
          <a:p>
            <a:r>
              <a:rPr lang="sl-SI" dirty="0" smtClean="0"/>
              <a:t>Prikrivanje </a:t>
            </a:r>
          </a:p>
          <a:p>
            <a:r>
              <a:rPr lang="sl-SI" dirty="0" smtClean="0"/>
              <a:t>Slutnja</a:t>
            </a:r>
          </a:p>
          <a:p>
            <a:r>
              <a:rPr lang="sl-SI" dirty="0" smtClean="0"/>
              <a:t>Sum (paranoja)</a:t>
            </a:r>
          </a:p>
          <a:p>
            <a:r>
              <a:rPr lang="sl-SI" dirty="0" smtClean="0"/>
              <a:t>Odkritje (zaradi suma ali po naključju)</a:t>
            </a:r>
          </a:p>
          <a:p>
            <a:r>
              <a:rPr lang="sl-SI" dirty="0" smtClean="0"/>
              <a:t>Vrh drame (panika kaos) </a:t>
            </a:r>
          </a:p>
          <a:p>
            <a:r>
              <a:rPr lang="sl-SI" dirty="0" smtClean="0"/>
              <a:t>Iskanje krivca (vzroka)</a:t>
            </a:r>
          </a:p>
          <a:p>
            <a:r>
              <a:rPr lang="sl-SI" dirty="0" smtClean="0"/>
              <a:t>Občutek krivde (otroci in starši)</a:t>
            </a:r>
          </a:p>
          <a:p>
            <a:r>
              <a:rPr lang="sl-SI" dirty="0" smtClean="0"/>
              <a:t>Delitev vlog</a:t>
            </a:r>
          </a:p>
          <a:p>
            <a:r>
              <a:rPr lang="sl-SI" i="1" dirty="0" err="1" smtClean="0"/>
              <a:t>Deus</a:t>
            </a:r>
            <a:r>
              <a:rPr lang="sl-SI" i="1" dirty="0" smtClean="0"/>
              <a:t> </a:t>
            </a:r>
            <a:r>
              <a:rPr lang="sl-SI" i="1" dirty="0" err="1"/>
              <a:t>ex</a:t>
            </a:r>
            <a:r>
              <a:rPr lang="sl-SI" i="1" dirty="0"/>
              <a:t> </a:t>
            </a:r>
            <a:r>
              <a:rPr lang="sl-SI" i="1" dirty="0" err="1"/>
              <a:t>machina</a:t>
            </a:r>
            <a:r>
              <a:rPr lang="sl-SI" dirty="0"/>
              <a:t> </a:t>
            </a:r>
            <a:r>
              <a:rPr lang="sl-SI" dirty="0" smtClean="0"/>
              <a:t>(zdravljenje). </a:t>
            </a:r>
          </a:p>
          <a:p>
            <a:r>
              <a:rPr lang="sl-SI" dirty="0" smtClean="0"/>
              <a:t>Vrnitev </a:t>
            </a:r>
            <a:r>
              <a:rPr lang="sl-SI" dirty="0"/>
              <a:t>v zlato dobo </a:t>
            </a:r>
            <a:r>
              <a:rPr lang="sl-SI" dirty="0" smtClean="0"/>
              <a:t>(</a:t>
            </a:r>
            <a:r>
              <a:rPr lang="sl-SI" dirty="0" err="1" smtClean="0"/>
              <a:t>demonizacija</a:t>
            </a:r>
            <a:r>
              <a:rPr lang="sl-SI" dirty="0" smtClean="0"/>
              <a:t>  krogov </a:t>
            </a:r>
            <a:r>
              <a:rPr lang="sl-SI" dirty="0"/>
              <a:t>uživalcev in </a:t>
            </a:r>
            <a:r>
              <a:rPr lang="sl-SI" dirty="0" smtClean="0"/>
              <a:t>vrstnikov). </a:t>
            </a:r>
          </a:p>
          <a:p>
            <a:r>
              <a:rPr lang="sl-SI" dirty="0" smtClean="0"/>
              <a:t>Prenehanje ali odhod (obje lahko začasno)</a:t>
            </a:r>
          </a:p>
          <a:p>
            <a:endParaRPr lang="sl-SI" dirty="0"/>
          </a:p>
        </p:txBody>
      </p:sp>
    </p:spTree>
    <p:extLst>
      <p:ext uri="{BB962C8B-B14F-4D97-AF65-F5344CB8AC3E}">
        <p14:creationId xmlns:p14="http://schemas.microsoft.com/office/powerpoint/2010/main" val="2945340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Tegobe družinske drame</a:t>
            </a:r>
            <a:endParaRPr lang="sl-SI" dirty="0"/>
          </a:p>
        </p:txBody>
      </p:sp>
      <p:sp>
        <p:nvSpPr>
          <p:cNvPr id="3" name="Ograda vsebine 2"/>
          <p:cNvSpPr>
            <a:spLocks noGrp="1"/>
          </p:cNvSpPr>
          <p:nvPr>
            <p:ph idx="1"/>
          </p:nvPr>
        </p:nvSpPr>
        <p:spPr/>
        <p:txBody>
          <a:bodyPr>
            <a:normAutofit fontScale="62500" lnSpcReduction="20000"/>
          </a:bodyPr>
          <a:lstStyle/>
          <a:p>
            <a:r>
              <a:rPr lang="sl-SI" i="1" dirty="0" smtClean="0"/>
              <a:t>Skrivanje </a:t>
            </a:r>
            <a:r>
              <a:rPr lang="sl-SI" i="1" dirty="0"/>
              <a:t>in </a:t>
            </a:r>
            <a:r>
              <a:rPr lang="sl-SI" i="1" dirty="0" smtClean="0"/>
              <a:t>pretvarjanje </a:t>
            </a:r>
            <a:r>
              <a:rPr lang="sl-SI" dirty="0" smtClean="0"/>
              <a:t>–napetosti, </a:t>
            </a:r>
            <a:r>
              <a:rPr lang="sl-SI" dirty="0"/>
              <a:t>ustvari ozračje nezaupanja, izogibanja, </a:t>
            </a:r>
            <a:r>
              <a:rPr lang="sl-SI" dirty="0" err="1"/>
              <a:t>eskiviranja</a:t>
            </a:r>
            <a:r>
              <a:rPr lang="sl-SI" dirty="0"/>
              <a:t> in neprestanih mahinacij. </a:t>
            </a:r>
            <a:r>
              <a:rPr lang="sl-SI" dirty="0" smtClean="0"/>
              <a:t>Podlaga za </a:t>
            </a:r>
            <a:r>
              <a:rPr lang="sl-SI" dirty="0"/>
              <a:t>dramsko katarzo. </a:t>
            </a:r>
          </a:p>
          <a:p>
            <a:r>
              <a:rPr lang="sl-SI" i="1" dirty="0" smtClean="0"/>
              <a:t>Kriminalizacija </a:t>
            </a:r>
            <a:r>
              <a:rPr lang="sl-SI" dirty="0" smtClean="0"/>
              <a:t>–prekršek, </a:t>
            </a:r>
            <a:r>
              <a:rPr lang="sl-SI" dirty="0"/>
              <a:t>avtomatično proizvede storilca in razdeli vloge v </a:t>
            </a:r>
            <a:r>
              <a:rPr lang="sl-SI" dirty="0" smtClean="0"/>
              <a:t>drami. Ozračje</a:t>
            </a:r>
            <a:r>
              <a:rPr lang="sl-SI" dirty="0"/>
              <a:t>, kjer grozi kazen in vlada strah pred katastrofo. </a:t>
            </a:r>
          </a:p>
          <a:p>
            <a:r>
              <a:rPr lang="sl-SI" i="1" dirty="0" smtClean="0"/>
              <a:t>Krivda </a:t>
            </a:r>
            <a:r>
              <a:rPr lang="sl-SI" i="1" dirty="0"/>
              <a:t>in </a:t>
            </a:r>
            <a:r>
              <a:rPr lang="sl-SI" i="1" dirty="0" smtClean="0"/>
              <a:t>sram </a:t>
            </a:r>
            <a:r>
              <a:rPr lang="sl-SI" dirty="0" smtClean="0"/>
              <a:t>–moralni </a:t>
            </a:r>
            <a:r>
              <a:rPr lang="sl-SI" dirty="0"/>
              <a:t>prekršek, </a:t>
            </a:r>
            <a:r>
              <a:rPr lang="sl-SI" dirty="0" smtClean="0"/>
              <a:t>strah </a:t>
            </a:r>
            <a:r>
              <a:rPr lang="sl-SI" dirty="0"/>
              <a:t>in </a:t>
            </a:r>
            <a:r>
              <a:rPr lang="sl-SI" dirty="0" smtClean="0"/>
              <a:t>tesnoba </a:t>
            </a:r>
            <a:r>
              <a:rPr lang="sl-SI" dirty="0"/>
              <a:t>pred </a:t>
            </a:r>
            <a:r>
              <a:rPr lang="sl-SI" dirty="0" smtClean="0"/>
              <a:t>družbeno reakcijo </a:t>
            </a:r>
            <a:r>
              <a:rPr lang="sl-SI" dirty="0"/>
              <a:t>na odkritje, in z njima povezan sram. </a:t>
            </a:r>
            <a:r>
              <a:rPr lang="sl-SI" dirty="0" smtClean="0"/>
              <a:t>Strah </a:t>
            </a:r>
            <a:r>
              <a:rPr lang="sl-SI" dirty="0"/>
              <a:t>pred izgubo kredibilnosti, pogodbene moči in ugleda staršev, </a:t>
            </a:r>
            <a:r>
              <a:rPr lang="sl-SI" dirty="0" smtClean="0"/>
              <a:t>dilema, </a:t>
            </a:r>
            <a:r>
              <a:rPr lang="sl-SI" dirty="0"/>
              <a:t>ali naj dejanje prikrijejo in se tako zaščitijo ali pa naj se z obtoževanjem svojega otroka in drugih operejo možnih obtožb, da so sokrivci in sostorilci. </a:t>
            </a:r>
          </a:p>
          <a:p>
            <a:r>
              <a:rPr lang="sl-SI" i="1" dirty="0" smtClean="0"/>
              <a:t>Manjkajoče stvari </a:t>
            </a:r>
            <a:r>
              <a:rPr lang="sl-SI" dirty="0"/>
              <a:t>– majhne kraje, neodobrena posojila, majhne goljufije </a:t>
            </a:r>
            <a:r>
              <a:rPr lang="sl-SI" dirty="0" smtClean="0"/>
              <a:t>→ nezaupanje </a:t>
            </a:r>
            <a:r>
              <a:rPr lang="sl-SI" dirty="0"/>
              <a:t>med družinskimi </a:t>
            </a:r>
            <a:r>
              <a:rPr lang="sl-SI" dirty="0" smtClean="0"/>
              <a:t>člani → nelagodje in negotovost </a:t>
            </a:r>
            <a:r>
              <a:rPr lang="sl-SI" dirty="0"/>
              <a:t>vsakdanjih ureditev. </a:t>
            </a:r>
          </a:p>
          <a:p>
            <a:r>
              <a:rPr lang="sl-SI" i="1" dirty="0"/>
              <a:t>Dileme med lojalnostjo do otrok in odgovornostjo za njihovo vedenje </a:t>
            </a:r>
            <a:r>
              <a:rPr lang="sl-SI" dirty="0" smtClean="0"/>
              <a:t>– problem </a:t>
            </a:r>
            <a:r>
              <a:rPr lang="sl-SI" dirty="0"/>
              <a:t>starševske </a:t>
            </a:r>
            <a:r>
              <a:rPr lang="sl-SI" dirty="0" smtClean="0"/>
              <a:t>vloge: zaveza moralnemu </a:t>
            </a:r>
            <a:r>
              <a:rPr lang="sl-SI" dirty="0"/>
              <a:t>družbenemu </a:t>
            </a:r>
            <a:r>
              <a:rPr lang="sl-SI" dirty="0" smtClean="0"/>
              <a:t>redu (starši zastopniki) in lojalnosti </a:t>
            </a:r>
            <a:r>
              <a:rPr lang="sl-SI" dirty="0"/>
              <a:t>do </a:t>
            </a:r>
            <a:r>
              <a:rPr lang="sl-SI" dirty="0" smtClean="0"/>
              <a:t>otrok. Kar </a:t>
            </a:r>
            <a:r>
              <a:rPr lang="sl-SI" dirty="0"/>
              <a:t>koli bodo naredili, bodo izgubili, izdajstvo je neizogibno. </a:t>
            </a:r>
          </a:p>
          <a:p>
            <a:endParaRPr lang="sl-SI" dirty="0"/>
          </a:p>
        </p:txBody>
      </p:sp>
    </p:spTree>
    <p:extLst>
      <p:ext uri="{BB962C8B-B14F-4D97-AF65-F5344CB8AC3E}">
        <p14:creationId xmlns:p14="http://schemas.microsoft.com/office/powerpoint/2010/main" val="38597171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Kariera</a:t>
            </a:r>
            <a:endParaRPr lang="sl-SI" dirty="0"/>
          </a:p>
        </p:txBody>
      </p:sp>
      <p:sp>
        <p:nvSpPr>
          <p:cNvPr id="3" name="Ograda vsebine 2"/>
          <p:cNvSpPr>
            <a:spLocks noGrp="1"/>
          </p:cNvSpPr>
          <p:nvPr>
            <p:ph idx="1"/>
          </p:nvPr>
        </p:nvSpPr>
        <p:spPr/>
        <p:txBody>
          <a:bodyPr>
            <a:normAutofit fontScale="70000" lnSpcReduction="20000"/>
          </a:bodyPr>
          <a:lstStyle/>
          <a:p>
            <a:r>
              <a:rPr lang="sl-SI" i="1" dirty="0" err="1" smtClean="0"/>
              <a:t>carrus</a:t>
            </a:r>
            <a:r>
              <a:rPr lang="sl-SI" dirty="0" smtClean="0"/>
              <a:t> </a:t>
            </a:r>
            <a:r>
              <a:rPr lang="sl-SI" dirty="0"/>
              <a:t>(voz s štirimi kolesi; </a:t>
            </a:r>
            <a:r>
              <a:rPr lang="sl-SI" i="1" dirty="0" err="1"/>
              <a:t>via</a:t>
            </a:r>
            <a:r>
              <a:rPr lang="sl-SI" i="1" dirty="0"/>
              <a:t> </a:t>
            </a:r>
            <a:r>
              <a:rPr lang="sl-SI" i="1" dirty="0" err="1"/>
              <a:t>carraria</a:t>
            </a:r>
            <a:r>
              <a:rPr lang="sl-SI" dirty="0"/>
              <a:t> pomeni kolovoz, </a:t>
            </a:r>
            <a:r>
              <a:rPr lang="sl-SI" i="1" dirty="0" err="1"/>
              <a:t>carrière</a:t>
            </a:r>
            <a:r>
              <a:rPr lang="sl-SI" dirty="0"/>
              <a:t>  (fr.) tudi dirkališče) </a:t>
            </a:r>
            <a:endParaRPr lang="sl-SI" dirty="0" smtClean="0"/>
          </a:p>
          <a:p>
            <a:r>
              <a:rPr lang="sl-SI" dirty="0" smtClean="0"/>
              <a:t>navadno </a:t>
            </a:r>
            <a:r>
              <a:rPr lang="sl-SI" dirty="0"/>
              <a:t>pomeni poklicno pot, razvoj, uspeh in napredek v življenju, življenjsko </a:t>
            </a:r>
            <a:r>
              <a:rPr lang="sl-SI" dirty="0" smtClean="0"/>
              <a:t>pot (poklicno napredovanje, uspešnost). </a:t>
            </a:r>
          </a:p>
          <a:p>
            <a:r>
              <a:rPr lang="sl-SI" dirty="0" smtClean="0"/>
              <a:t>vzorci </a:t>
            </a:r>
            <a:r>
              <a:rPr lang="sl-SI" dirty="0"/>
              <a:t>poteka življenjskih dogodkov pripadnikov raznih obrobnih in odklonskih skupin; </a:t>
            </a:r>
            <a:endParaRPr lang="sl-SI" dirty="0" smtClean="0"/>
          </a:p>
          <a:p>
            <a:r>
              <a:rPr lang="sl-SI" dirty="0" smtClean="0"/>
              <a:t>pot </a:t>
            </a:r>
            <a:r>
              <a:rPr lang="sl-SI" dirty="0"/>
              <a:t>in faze “napredovanja” v vlogi </a:t>
            </a:r>
            <a:r>
              <a:rPr lang="sl-SI" dirty="0" err="1" smtClean="0"/>
              <a:t>devianta</a:t>
            </a:r>
            <a:r>
              <a:rPr lang="sl-SI" dirty="0" smtClean="0"/>
              <a:t> (Goffman moralna kariera </a:t>
            </a:r>
            <a:r>
              <a:rPr lang="sl-SI" dirty="0"/>
              <a:t>duševnega </a:t>
            </a:r>
            <a:r>
              <a:rPr lang="sl-SI" dirty="0" smtClean="0"/>
              <a:t>bolnika, 1961)</a:t>
            </a:r>
          </a:p>
          <a:p>
            <a:pPr marL="0" indent="0">
              <a:buNone/>
            </a:pPr>
            <a:r>
              <a:rPr lang="sl-SI" dirty="0" err="1" smtClean="0"/>
              <a:t>Dvoplastnost</a:t>
            </a:r>
            <a:r>
              <a:rPr lang="sl-SI" dirty="0" smtClean="0"/>
              <a:t> pojma</a:t>
            </a:r>
          </a:p>
          <a:p>
            <a:r>
              <a:rPr lang="sl-SI" i="1" dirty="0" smtClean="0"/>
              <a:t>dogodki </a:t>
            </a:r>
            <a:r>
              <a:rPr lang="sl-SI" i="1" dirty="0"/>
              <a:t>in </a:t>
            </a:r>
            <a:r>
              <a:rPr lang="sl-SI" i="1" dirty="0" smtClean="0"/>
              <a:t>položaji</a:t>
            </a:r>
            <a:r>
              <a:rPr lang="sl-SI" dirty="0" smtClean="0"/>
              <a:t> </a:t>
            </a:r>
            <a:r>
              <a:rPr lang="sl-SI" dirty="0"/>
              <a:t>(uradni in formalni status, institucionalne ureditve, življenjski slog, predpisane vloge, stereotipe itn.) </a:t>
            </a:r>
            <a:endParaRPr lang="sl-SI" dirty="0" smtClean="0"/>
          </a:p>
          <a:p>
            <a:r>
              <a:rPr lang="sl-SI" i="1" dirty="0" err="1" smtClean="0"/>
              <a:t>doživljena</a:t>
            </a:r>
            <a:r>
              <a:rPr lang="sl-SI" i="1" dirty="0" smtClean="0"/>
              <a:t> identiteta</a:t>
            </a:r>
            <a:r>
              <a:rPr lang="sl-SI" dirty="0" smtClean="0"/>
              <a:t> </a:t>
            </a:r>
            <a:r>
              <a:rPr lang="sl-SI" dirty="0"/>
              <a:t>(</a:t>
            </a:r>
            <a:r>
              <a:rPr lang="sl-SI" dirty="0" smtClean="0"/>
              <a:t>samopodoba, odločitve, </a:t>
            </a:r>
            <a:r>
              <a:rPr lang="sl-SI" dirty="0"/>
              <a:t>samospoštovanje, doživljanje vloge itn.).  </a:t>
            </a:r>
            <a:endParaRPr lang="sl-SI" b="1" dirty="0"/>
          </a:p>
          <a:p>
            <a:endParaRPr lang="sl-SI" dirty="0"/>
          </a:p>
        </p:txBody>
      </p:sp>
    </p:spTree>
    <p:extLst>
      <p:ext uri="{BB962C8B-B14F-4D97-AF65-F5344CB8AC3E}">
        <p14:creationId xmlns:p14="http://schemas.microsoft.com/office/powerpoint/2010/main" val="21247540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uživanje drog psihosocialen proces</a:t>
            </a:r>
          </a:p>
        </p:txBody>
      </p:sp>
      <p:sp>
        <p:nvSpPr>
          <p:cNvPr id="3" name="Ograda vsebine 2"/>
          <p:cNvSpPr>
            <a:spLocks noGrp="1"/>
          </p:cNvSpPr>
          <p:nvPr>
            <p:ph idx="1"/>
          </p:nvPr>
        </p:nvSpPr>
        <p:spPr/>
        <p:txBody>
          <a:bodyPr>
            <a:normAutofit fontScale="92500" lnSpcReduction="10000"/>
          </a:bodyPr>
          <a:lstStyle/>
          <a:p>
            <a:r>
              <a:rPr lang="sl-SI" dirty="0"/>
              <a:t>naučiti </a:t>
            </a:r>
            <a:r>
              <a:rPr lang="sl-SI" dirty="0" smtClean="0"/>
              <a:t>se uživati droge</a:t>
            </a:r>
          </a:p>
          <a:p>
            <a:r>
              <a:rPr lang="sl-SI" dirty="0" smtClean="0"/>
              <a:t>vključitev </a:t>
            </a:r>
            <a:r>
              <a:rPr lang="sl-SI" dirty="0"/>
              <a:t>v skupino uživalcev droge in njeno </a:t>
            </a:r>
            <a:r>
              <a:rPr lang="sl-SI" dirty="0" smtClean="0"/>
              <a:t>kulturo: </a:t>
            </a:r>
          </a:p>
          <a:p>
            <a:pPr lvl="1"/>
            <a:r>
              <a:rPr lang="sl-SI" dirty="0" smtClean="0"/>
              <a:t>od </a:t>
            </a:r>
            <a:r>
              <a:rPr lang="sl-SI" dirty="0"/>
              <a:t>izkušenih uživalcev tako dobiva nasvete, interpretacije posameznih dogodkov, občutij, izkušenj in </a:t>
            </a:r>
            <a:endParaRPr lang="sl-SI" dirty="0" smtClean="0"/>
          </a:p>
          <a:p>
            <a:pPr lvl="1"/>
            <a:r>
              <a:rPr lang="sl-SI" dirty="0" smtClean="0"/>
              <a:t>pomoč </a:t>
            </a:r>
            <a:r>
              <a:rPr lang="sl-SI" dirty="0"/>
              <a:t>pri uživanju, oponaša izkušenejše uživalce in jih jemlje za vzor. </a:t>
            </a:r>
            <a:endParaRPr lang="sl-SI" dirty="0" smtClean="0"/>
          </a:p>
          <a:p>
            <a:pPr lvl="1"/>
            <a:r>
              <a:rPr lang="sl-SI" dirty="0" smtClean="0"/>
              <a:t>Uči </a:t>
            </a:r>
            <a:r>
              <a:rPr lang="sl-SI" dirty="0"/>
              <a:t>se po eni strani s tem, da je vključen v skupino, po drugi pa tudi s tem, da je izpostavljen javnim, pogosto negativnim podobam.</a:t>
            </a:r>
          </a:p>
          <a:p>
            <a:endParaRPr lang="sl-SI" dirty="0"/>
          </a:p>
        </p:txBody>
      </p:sp>
    </p:spTree>
    <p:extLst>
      <p:ext uri="{BB962C8B-B14F-4D97-AF65-F5344CB8AC3E}">
        <p14:creationId xmlns:p14="http://schemas.microsoft.com/office/powerpoint/2010/main" val="10739836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Kaj se mora uživalec naučiti</a:t>
            </a:r>
            <a:endParaRPr lang="sl-SI" dirty="0"/>
          </a:p>
        </p:txBody>
      </p:sp>
      <p:sp>
        <p:nvSpPr>
          <p:cNvPr id="3" name="Ograda vsebine 2"/>
          <p:cNvSpPr>
            <a:spLocks noGrp="1"/>
          </p:cNvSpPr>
          <p:nvPr>
            <p:ph idx="1"/>
          </p:nvPr>
        </p:nvSpPr>
        <p:spPr/>
        <p:txBody>
          <a:bodyPr>
            <a:normAutofit fontScale="77500" lnSpcReduction="20000"/>
          </a:bodyPr>
          <a:lstStyle/>
          <a:p>
            <a:r>
              <a:rPr lang="sl-SI" i="1" dirty="0" smtClean="0"/>
              <a:t>tehnike</a:t>
            </a:r>
            <a:r>
              <a:rPr lang="sl-SI" dirty="0"/>
              <a:t>: pripravljanje droge, tehnike injiciranja in kajenja, tehnike pridobivanja droge; </a:t>
            </a:r>
            <a:endParaRPr lang="sl-SI" dirty="0" smtClean="0"/>
          </a:p>
          <a:p>
            <a:r>
              <a:rPr lang="sl-SI" i="1" dirty="0" smtClean="0"/>
              <a:t>organizacija </a:t>
            </a:r>
            <a:r>
              <a:rPr lang="sl-SI" i="1" dirty="0"/>
              <a:t>zaznavanja</a:t>
            </a:r>
            <a:r>
              <a:rPr lang="sl-SI" dirty="0"/>
              <a:t>: opažanje in negovanje učinkov drog, reinterpretacija občutkov, ki jih drugače čutimo kot neprijetne (slabost. omotica, vrtoglavica, izguba orientacije, halucinacije) v prijetne; prepoznavanje </a:t>
            </a:r>
            <a:r>
              <a:rPr lang="sl-SI" dirty="0" err="1"/>
              <a:t>odtegnitvenih</a:t>
            </a:r>
            <a:r>
              <a:rPr lang="sl-SI" dirty="0"/>
              <a:t> simptomov, učenje želje po drogah; </a:t>
            </a:r>
            <a:endParaRPr lang="sl-SI" dirty="0" smtClean="0"/>
          </a:p>
          <a:p>
            <a:r>
              <a:rPr lang="sl-SI" i="1" dirty="0" smtClean="0"/>
              <a:t>obrt</a:t>
            </a:r>
            <a:r>
              <a:rPr lang="sl-SI" dirty="0" smtClean="0"/>
              <a:t>: </a:t>
            </a:r>
            <a:r>
              <a:rPr lang="sl-SI" dirty="0"/>
              <a:t>varno uživanje, ravnanje z </a:t>
            </a:r>
            <a:r>
              <a:rPr lang="sl-SI" dirty="0" err="1"/>
              <a:t>dilerji</a:t>
            </a:r>
            <a:r>
              <a:rPr lang="sl-SI" dirty="0"/>
              <a:t>, policijo, prestajanje sušnih dni, uravnavanje stikov z drugimi uživalci; učenje </a:t>
            </a:r>
            <a:r>
              <a:rPr lang="sl-SI" i="1" dirty="0"/>
              <a:t>vloge</a:t>
            </a:r>
            <a:r>
              <a:rPr lang="sl-SI" dirty="0"/>
              <a:t>: skrivanje  in odkrivanje stigme, ugotavljanje, kakšne so sekundarne pridobitve in ugodnosti stigme, učenje pogajanj s policijo, socialnimi delavkami/delavci, zdravnicami/zdravniki in drugimi uradnimi in neuradnimi pomembnimi osebami.</a:t>
            </a:r>
          </a:p>
          <a:p>
            <a:endParaRPr lang="sl-SI" dirty="0"/>
          </a:p>
        </p:txBody>
      </p:sp>
    </p:spTree>
    <p:extLst>
      <p:ext uri="{BB962C8B-B14F-4D97-AF65-F5344CB8AC3E}">
        <p14:creationId xmlns:p14="http://schemas.microsoft.com/office/powerpoint/2010/main" val="2047193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Kariera uživalca</a:t>
            </a:r>
            <a:endParaRPr lang="sl-SI"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677159438"/>
              </p:ext>
            </p:extLst>
          </p:nvPr>
        </p:nvGraphicFramePr>
        <p:xfrm>
          <a:off x="1068760" y="2132856"/>
          <a:ext cx="8075240" cy="4205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6221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Termini</a:t>
            </a:r>
            <a:endParaRPr lang="sl-SI" dirty="0"/>
          </a:p>
        </p:txBody>
      </p:sp>
      <p:sp>
        <p:nvSpPr>
          <p:cNvPr id="3" name="Ograda vsebine 2"/>
          <p:cNvSpPr>
            <a:spLocks noGrp="1"/>
          </p:cNvSpPr>
          <p:nvPr>
            <p:ph idx="1"/>
          </p:nvPr>
        </p:nvSpPr>
        <p:spPr/>
        <p:txBody>
          <a:bodyPr/>
          <a:lstStyle/>
          <a:p>
            <a:r>
              <a:rPr lang="sl-SI" dirty="0" smtClean="0"/>
              <a:t>Etiketa</a:t>
            </a:r>
          </a:p>
          <a:p>
            <a:r>
              <a:rPr lang="sl-SI" dirty="0"/>
              <a:t>Stereotip</a:t>
            </a:r>
          </a:p>
          <a:p>
            <a:r>
              <a:rPr lang="sl-SI" dirty="0" smtClean="0"/>
              <a:t>Predsodek</a:t>
            </a:r>
          </a:p>
          <a:p>
            <a:r>
              <a:rPr lang="sl-SI" dirty="0" smtClean="0"/>
              <a:t>Stigma</a:t>
            </a:r>
          </a:p>
          <a:p>
            <a:r>
              <a:rPr lang="sl-SI" dirty="0" smtClean="0"/>
              <a:t>Kariera </a:t>
            </a:r>
          </a:p>
          <a:p>
            <a:r>
              <a:rPr lang="sl-SI" dirty="0"/>
              <a:t>Vloga</a:t>
            </a:r>
          </a:p>
          <a:p>
            <a:r>
              <a:rPr lang="sl-SI" dirty="0" smtClean="0"/>
              <a:t>Položaj </a:t>
            </a:r>
            <a:r>
              <a:rPr lang="sl-SI" dirty="0"/>
              <a:t>(status)</a:t>
            </a:r>
          </a:p>
          <a:p>
            <a:endParaRPr lang="sl-SI" dirty="0"/>
          </a:p>
        </p:txBody>
      </p:sp>
    </p:spTree>
    <p:extLst>
      <p:ext uri="{BB962C8B-B14F-4D97-AF65-F5344CB8AC3E}">
        <p14:creationId xmlns:p14="http://schemas.microsoft.com/office/powerpoint/2010/main" val="31748754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Razlogi za začetek uživanja heroina</a:t>
            </a:r>
            <a:endParaRPr lang="sl-SI" dirty="0"/>
          </a:p>
        </p:txBody>
      </p:sp>
      <p:sp>
        <p:nvSpPr>
          <p:cNvPr id="3" name="Ograda vsebine 2"/>
          <p:cNvSpPr>
            <a:spLocks noGrp="1"/>
          </p:cNvSpPr>
          <p:nvPr>
            <p:ph idx="1"/>
          </p:nvPr>
        </p:nvSpPr>
        <p:spPr/>
        <p:txBody>
          <a:bodyPr>
            <a:normAutofit fontScale="77500" lnSpcReduction="20000"/>
          </a:bodyPr>
          <a:lstStyle/>
          <a:p>
            <a:r>
              <a:rPr lang="sl-SI" dirty="0" smtClean="0"/>
              <a:t>Radovednost</a:t>
            </a:r>
          </a:p>
          <a:p>
            <a:r>
              <a:rPr lang="sl-SI" dirty="0" smtClean="0"/>
              <a:t>Dolgčas</a:t>
            </a:r>
          </a:p>
          <a:p>
            <a:r>
              <a:rPr lang="sl-SI" dirty="0" smtClean="0"/>
              <a:t>“</a:t>
            </a:r>
            <a:r>
              <a:rPr lang="sl-SI" dirty="0"/>
              <a:t>imeti se lepo</a:t>
            </a:r>
            <a:r>
              <a:rPr lang="sl-SI" dirty="0" smtClean="0"/>
              <a:t>”, </a:t>
            </a:r>
          </a:p>
          <a:p>
            <a:r>
              <a:rPr lang="sl-SI" dirty="0"/>
              <a:t>U</a:t>
            </a:r>
            <a:r>
              <a:rPr lang="sl-SI" dirty="0" smtClean="0"/>
              <a:t>veljavitev </a:t>
            </a:r>
            <a:r>
              <a:rPr lang="sl-SI" dirty="0"/>
              <a:t>v vrstniški družbi, </a:t>
            </a:r>
            <a:endParaRPr lang="sl-SI" dirty="0" smtClean="0"/>
          </a:p>
          <a:p>
            <a:r>
              <a:rPr lang="sl-SI" dirty="0" smtClean="0"/>
              <a:t>Zgledi </a:t>
            </a:r>
            <a:r>
              <a:rPr lang="sl-SI" dirty="0"/>
              <a:t>med vrstniki in </a:t>
            </a:r>
            <a:r>
              <a:rPr lang="sl-SI" dirty="0" smtClean="0"/>
              <a:t>partnerji;</a:t>
            </a:r>
          </a:p>
          <a:p>
            <a:r>
              <a:rPr lang="sl-SI" dirty="0" smtClean="0"/>
              <a:t>Idoli, </a:t>
            </a:r>
          </a:p>
          <a:p>
            <a:r>
              <a:rPr lang="sl-SI" dirty="0" smtClean="0"/>
              <a:t>izziv </a:t>
            </a:r>
            <a:r>
              <a:rPr lang="sl-SI" dirty="0"/>
              <a:t>neznanega, </a:t>
            </a:r>
            <a:endParaRPr lang="sl-SI" dirty="0" smtClean="0"/>
          </a:p>
          <a:p>
            <a:r>
              <a:rPr lang="sl-SI" dirty="0" smtClean="0"/>
              <a:t>spoznavanje </a:t>
            </a:r>
            <a:r>
              <a:rPr lang="sl-SI" dirty="0"/>
              <a:t>novih ljudi, </a:t>
            </a:r>
            <a:endParaRPr lang="sl-SI" dirty="0" smtClean="0"/>
          </a:p>
          <a:p>
            <a:r>
              <a:rPr lang="sl-SI" dirty="0" smtClean="0"/>
              <a:t>večanje </a:t>
            </a:r>
            <a:r>
              <a:rPr lang="sl-SI" dirty="0"/>
              <a:t>ustvarjalnosti, </a:t>
            </a:r>
            <a:endParaRPr lang="sl-SI" dirty="0" smtClean="0"/>
          </a:p>
          <a:p>
            <a:r>
              <a:rPr lang="sl-SI" dirty="0" smtClean="0"/>
              <a:t>osebni problemi </a:t>
            </a:r>
            <a:r>
              <a:rPr lang="sl-SI" dirty="0"/>
              <a:t>in </a:t>
            </a:r>
            <a:endParaRPr lang="sl-SI" dirty="0" smtClean="0"/>
          </a:p>
          <a:p>
            <a:r>
              <a:rPr lang="sl-SI" dirty="0" smtClean="0"/>
              <a:t>priložnost </a:t>
            </a:r>
            <a:r>
              <a:rPr lang="sl-SI" dirty="0"/>
              <a:t>za zaslužek. </a:t>
            </a:r>
          </a:p>
          <a:p>
            <a:endParaRPr lang="sl-SI" dirty="0"/>
          </a:p>
        </p:txBody>
      </p:sp>
    </p:spTree>
    <p:extLst>
      <p:ext uri="{BB962C8B-B14F-4D97-AF65-F5344CB8AC3E}">
        <p14:creationId xmlns:p14="http://schemas.microsoft.com/office/powerpoint/2010/main" val="40955276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lstStyle/>
          <a:p>
            <a:r>
              <a:rPr lang="sl-SI" dirty="0" smtClean="0"/>
              <a:t>Omogočanje doživetij neposredno</a:t>
            </a:r>
          </a:p>
          <a:p>
            <a:r>
              <a:rPr lang="sl-SI" dirty="0" smtClean="0"/>
              <a:t>Simbolični pomen</a:t>
            </a:r>
          </a:p>
          <a:p>
            <a:r>
              <a:rPr lang="sl-SI" dirty="0" smtClean="0"/>
              <a:t>Radovednost – heroin kot vznemirljiv predmet</a:t>
            </a:r>
          </a:p>
          <a:p>
            <a:r>
              <a:rPr lang="sl-SI" dirty="0" smtClean="0"/>
              <a:t>Motivacija </a:t>
            </a:r>
            <a:r>
              <a:rPr lang="sl-SI" smtClean="0"/>
              <a:t>in situacija</a:t>
            </a:r>
          </a:p>
          <a:p>
            <a:endParaRPr lang="sl-SI" dirty="0"/>
          </a:p>
        </p:txBody>
      </p:sp>
    </p:spTree>
    <p:extLst>
      <p:ext uri="{BB962C8B-B14F-4D97-AF65-F5344CB8AC3E}">
        <p14:creationId xmlns:p14="http://schemas.microsoft.com/office/powerpoint/2010/main" val="6689863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0" y="355600"/>
            <a:ext cx="9144000" cy="586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indent="457200" algn="ctr">
              <a:tabLst>
                <a:tab pos="457200" algn="r"/>
                <a:tab pos="2879725" algn="ctr"/>
                <a:tab pos="5761038" algn="r"/>
              </a:tabLst>
            </a:pPr>
            <a:r>
              <a:rPr lang="sl-SI" sz="1400" dirty="0">
                <a:cs typeface="Times New Roman" charset="0"/>
              </a:rPr>
              <a:t>»</a:t>
            </a:r>
            <a:r>
              <a:rPr lang="sl-SI" sz="1400" i="1" dirty="0" err="1">
                <a:cs typeface="Times New Roman" charset="0"/>
              </a:rPr>
              <a:t>kiss</a:t>
            </a:r>
            <a:r>
              <a:rPr lang="sl-SI" sz="1400" i="1" dirty="0">
                <a:cs typeface="Times New Roman" charset="0"/>
              </a:rPr>
              <a:t> </a:t>
            </a:r>
            <a:r>
              <a:rPr lang="sl-SI" sz="1400" i="1" dirty="0" err="1">
                <a:cs typeface="Times New Roman" charset="0"/>
              </a:rPr>
              <a:t>of</a:t>
            </a:r>
            <a:r>
              <a:rPr lang="sl-SI" sz="1400" i="1" dirty="0">
                <a:cs typeface="Times New Roman" charset="0"/>
              </a:rPr>
              <a:t> </a:t>
            </a:r>
            <a:r>
              <a:rPr lang="sl-SI" sz="1400" i="1" dirty="0" err="1">
                <a:cs typeface="Times New Roman" charset="0"/>
              </a:rPr>
              <a:t>the</a:t>
            </a:r>
            <a:r>
              <a:rPr lang="sl-SI" sz="1400" i="1" dirty="0">
                <a:cs typeface="Times New Roman" charset="0"/>
              </a:rPr>
              <a:t> god«</a:t>
            </a:r>
            <a:endParaRPr lang="sl-SI" sz="1400" dirty="0">
              <a:cs typeface="Times New Roman" charset="0"/>
            </a:endParaRPr>
          </a:p>
          <a:p>
            <a:pPr indent="457200" algn="ctr" eaLnBrk="0" hangingPunct="0">
              <a:tabLst>
                <a:tab pos="457200" algn="r"/>
                <a:tab pos="2879725" algn="ctr"/>
                <a:tab pos="5761038" algn="r"/>
              </a:tabLst>
            </a:pPr>
            <a:r>
              <a:rPr lang="sl-SI" sz="1400" dirty="0">
                <a:cs typeface="Times New Roman" charset="0"/>
              </a:rPr>
              <a:t>nostalgija</a:t>
            </a:r>
          </a:p>
          <a:p>
            <a:pPr indent="457200" algn="ctr" eaLnBrk="0" hangingPunct="0">
              <a:tabLst>
                <a:tab pos="457200" algn="r"/>
                <a:tab pos="2879725" algn="ctr"/>
                <a:tab pos="5761038" algn="r"/>
              </a:tabLst>
            </a:pPr>
            <a:r>
              <a:rPr lang="sl-SI" sz="1400" dirty="0">
                <a:cs typeface="Times New Roman" charset="0"/>
              </a:rPr>
              <a:t>dogodek</a:t>
            </a:r>
          </a:p>
          <a:p>
            <a:pPr indent="457200" algn="ctr" eaLnBrk="0" hangingPunct="0">
              <a:tabLst>
                <a:tab pos="457200" algn="r"/>
                <a:tab pos="2879725" algn="ctr"/>
                <a:tab pos="5761038" algn="r"/>
              </a:tabLst>
            </a:pPr>
            <a:r>
              <a:rPr lang="sl-SI" sz="1400" dirty="0">
                <a:cs typeface="Times New Roman" charset="0"/>
              </a:rPr>
              <a:t>vrhunec</a:t>
            </a:r>
          </a:p>
          <a:p>
            <a:pPr indent="457200" algn="ctr" eaLnBrk="0" hangingPunct="0">
              <a:tabLst>
                <a:tab pos="457200" algn="r"/>
                <a:tab pos="2879725" algn="ctr"/>
                <a:tab pos="5761038" algn="r"/>
              </a:tabLst>
            </a:pPr>
            <a:r>
              <a:rPr lang="sl-SI" sz="1400" dirty="0">
                <a:cs typeface="Times New Roman" charset="0"/>
              </a:rPr>
              <a:t>sinteza</a:t>
            </a:r>
          </a:p>
          <a:p>
            <a:pPr indent="457200" algn="ctr" eaLnBrk="0" hangingPunct="0">
              <a:tabLst>
                <a:tab pos="457200" algn="r"/>
                <a:tab pos="2879725" algn="ctr"/>
                <a:tab pos="5761038" algn="r"/>
              </a:tabLst>
            </a:pPr>
            <a:r>
              <a:rPr lang="sl-SI" sz="1400" dirty="0" err="1">
                <a:cs typeface="Times New Roman" charset="0"/>
              </a:rPr>
              <a:t>fleš</a:t>
            </a:r>
            <a:endParaRPr lang="sl-SI" sz="1400" dirty="0">
              <a:cs typeface="Times New Roman" charset="0"/>
            </a:endParaRP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sl-SI" sz="1400" dirty="0">
                <a:cs typeface="Times New Roman" charset="0"/>
              </a:rPr>
              <a:t> </a:t>
            </a:r>
          </a:p>
          <a:p>
            <a:pPr indent="457200" eaLnBrk="0" hangingPunct="0">
              <a:tabLst>
                <a:tab pos="457200" algn="r"/>
                <a:tab pos="2879725" algn="ctr"/>
                <a:tab pos="5761038" algn="r"/>
              </a:tabLst>
            </a:pPr>
            <a:r>
              <a:rPr lang="en-GB" dirty="0"/>
              <a:t/>
            </a:r>
            <a:br>
              <a:rPr lang="en-GB" dirty="0"/>
            </a:br>
            <a:endParaRPr lang="en-US" sz="1400" dirty="0">
              <a:cs typeface="Times New Roman" charset="0"/>
            </a:endParaRPr>
          </a:p>
          <a:p>
            <a:pPr indent="457200" eaLnBrk="0" hangingPunct="0">
              <a:tabLst>
                <a:tab pos="457200" algn="r"/>
                <a:tab pos="2879725" algn="ctr"/>
                <a:tab pos="5761038" algn="r"/>
              </a:tabLst>
            </a:pPr>
            <a:r>
              <a:rPr lang="sl-SI" sz="1400" dirty="0" err="1">
                <a:cs typeface="Times New Roman" charset="0"/>
              </a:rPr>
              <a:t>kinkanje	</a:t>
            </a:r>
            <a:r>
              <a:rPr lang="sl-SI" sz="1400" dirty="0" err="1"/>
              <a:t>	</a:t>
            </a:r>
            <a:r>
              <a:rPr lang="sl-SI" sz="1400" dirty="0" err="1">
                <a:cs typeface="Times New Roman" charset="0"/>
              </a:rPr>
              <a:t>		evforija</a:t>
            </a:r>
            <a:endParaRPr lang="en-US" sz="1400" dirty="0">
              <a:cs typeface="Times New Roman" charset="0"/>
            </a:endParaRPr>
          </a:p>
          <a:p>
            <a:pPr indent="457200" eaLnBrk="0" hangingPunct="0">
              <a:tabLst>
                <a:tab pos="457200" algn="r"/>
                <a:tab pos="2879725" algn="ctr"/>
                <a:tab pos="5761038" algn="r"/>
              </a:tabLst>
            </a:pPr>
            <a:r>
              <a:rPr lang="sl-SI" sz="1400" dirty="0" err="1">
                <a:cs typeface="Times New Roman" charset="0"/>
              </a:rPr>
              <a:t>telesno	</a:t>
            </a:r>
            <a:r>
              <a:rPr lang="sl-SI" sz="1400" dirty="0" err="1"/>
              <a:t>	</a:t>
            </a:r>
            <a:r>
              <a:rPr lang="sl-SI" sz="1400" dirty="0" err="1">
                <a:cs typeface="Times New Roman" charset="0"/>
              </a:rPr>
              <a:t>		družabno</a:t>
            </a:r>
            <a:endParaRPr lang="sl-SI" sz="1400" dirty="0">
              <a:cs typeface="Times New Roman" charset="0"/>
            </a:endParaRPr>
          </a:p>
          <a:p>
            <a:pPr indent="457200" eaLnBrk="0" hangingPunct="0">
              <a:tabLst>
                <a:tab pos="457200" algn="r"/>
                <a:tab pos="2879725" algn="ctr"/>
                <a:tab pos="5761038" algn="r"/>
              </a:tabLst>
            </a:pPr>
            <a:r>
              <a:rPr lang="sl-SI" sz="1400" dirty="0" err="1">
                <a:cs typeface="Times New Roman" charset="0"/>
              </a:rPr>
              <a:t>spusti	</a:t>
            </a:r>
            <a:r>
              <a:rPr lang="sl-SI" sz="1400" dirty="0" err="1"/>
              <a:t>	</a:t>
            </a:r>
            <a:r>
              <a:rPr lang="sl-SI" sz="1400" dirty="0" err="1">
                <a:cs typeface="Times New Roman" charset="0"/>
              </a:rPr>
              <a:t>		dvigne</a:t>
            </a:r>
            <a:endParaRPr lang="sl-SI" sz="1400" dirty="0">
              <a:cs typeface="Times New Roman" charset="0"/>
            </a:endParaRPr>
          </a:p>
          <a:p>
            <a:pPr indent="457200" eaLnBrk="0" hangingPunct="0">
              <a:tabLst>
                <a:tab pos="457200" algn="r"/>
                <a:tab pos="2879725" algn="ctr"/>
                <a:tab pos="5761038" algn="r"/>
              </a:tabLst>
            </a:pPr>
            <a:r>
              <a:rPr lang="sl-SI" sz="1400" dirty="0">
                <a:cs typeface="Times New Roman" charset="0"/>
              </a:rPr>
              <a:t>obrnjen k sebi</a:t>
            </a:r>
            <a:r>
              <a:rPr lang="sl-SI" sz="1400" dirty="0"/>
              <a:t> 		</a:t>
            </a:r>
            <a:r>
              <a:rPr lang="sl-SI" sz="1400" dirty="0" err="1">
                <a:cs typeface="Times New Roman" charset="0"/>
              </a:rPr>
              <a:t>zadovoljstvo</a:t>
            </a:r>
            <a:r>
              <a:rPr lang="sl-SI" sz="1400" dirty="0" err="1"/>
              <a:t>	</a:t>
            </a:r>
            <a:r>
              <a:rPr lang="sl-SI" sz="1400" dirty="0" err="1">
                <a:cs typeface="Times New Roman" charset="0"/>
              </a:rPr>
              <a:t>	obrnjen</a:t>
            </a:r>
            <a:r>
              <a:rPr lang="sl-SI" sz="1400" dirty="0">
                <a:cs typeface="Times New Roman" charset="0"/>
              </a:rPr>
              <a:t> k drugim</a:t>
            </a:r>
          </a:p>
          <a:p>
            <a:pPr indent="457200" eaLnBrk="0" hangingPunct="0">
              <a:tabLst>
                <a:tab pos="457200" algn="r"/>
                <a:tab pos="2879725" algn="ctr"/>
                <a:tab pos="5761038" algn="r"/>
              </a:tabLst>
            </a:pPr>
            <a:r>
              <a:rPr lang="sl-SI" sz="1400" dirty="0">
                <a:cs typeface="Times New Roman" charset="0"/>
              </a:rPr>
              <a:t>interakcijska </a:t>
            </a:r>
            <a:r>
              <a:rPr lang="sl-SI" sz="1400" dirty="0" err="1">
                <a:cs typeface="Times New Roman" charset="0"/>
              </a:rPr>
              <a:t>zavora	</a:t>
            </a:r>
            <a:r>
              <a:rPr lang="sl-SI" sz="1400" dirty="0" err="1"/>
              <a:t>	</a:t>
            </a:r>
            <a:r>
              <a:rPr lang="sl-SI" sz="1400" dirty="0" err="1">
                <a:cs typeface="Times New Roman" charset="0"/>
              </a:rPr>
              <a:t>brezskrbnost		interakcijsko</a:t>
            </a:r>
            <a:r>
              <a:rPr lang="sl-SI" sz="1400" dirty="0">
                <a:cs typeface="Times New Roman" charset="0"/>
              </a:rPr>
              <a:t> mazilo </a:t>
            </a:r>
            <a:endParaRPr lang="sl-SI" sz="1300" dirty="0">
              <a:cs typeface="Times New Roman" charset="0"/>
            </a:endParaRPr>
          </a:p>
          <a:p>
            <a:pPr indent="457200" eaLnBrk="0" hangingPunct="0">
              <a:tabLst>
                <a:tab pos="457200" algn="r"/>
                <a:tab pos="2879725" algn="ctr"/>
                <a:tab pos="5761038" algn="r"/>
              </a:tabLst>
            </a:pPr>
            <a:r>
              <a:rPr lang="sl-SI" sz="1400" dirty="0"/>
              <a:t>		</a:t>
            </a:r>
            <a:r>
              <a:rPr lang="sl-SI" sz="1400" dirty="0">
                <a:cs typeface="Times New Roman" charset="0"/>
              </a:rPr>
              <a:t>harmonija</a:t>
            </a:r>
            <a:endParaRPr lang="sl-SI" sz="1300" dirty="0">
              <a:cs typeface="Times New Roman" charset="0"/>
            </a:endParaRPr>
          </a:p>
          <a:p>
            <a:pPr indent="457200" algn="ctr" eaLnBrk="0" hangingPunct="0">
              <a:tabLst>
                <a:tab pos="457200" algn="r"/>
                <a:tab pos="2879725" algn="ctr"/>
                <a:tab pos="5761038" algn="r"/>
              </a:tabLst>
            </a:pPr>
            <a:r>
              <a:rPr lang="sl-SI" sz="1400" dirty="0"/>
              <a:t>	</a:t>
            </a:r>
            <a:r>
              <a:rPr lang="sl-SI" sz="1400" dirty="0">
                <a:cs typeface="Times New Roman" charset="0"/>
              </a:rPr>
              <a:t>stanje</a:t>
            </a:r>
            <a:r>
              <a:rPr lang="sl-SI" sz="1400" i="1" dirty="0">
                <a:cs typeface="Times New Roman" charset="0"/>
              </a:rPr>
              <a:t>»zavit v vato«</a:t>
            </a:r>
            <a:endParaRPr lang="sl-SI" sz="1400" dirty="0">
              <a:cs typeface="Times New Roman" charset="0"/>
            </a:endParaRPr>
          </a:p>
          <a:p>
            <a:pPr indent="457200" eaLnBrk="0" hangingPunct="0">
              <a:tabLst>
                <a:tab pos="457200" algn="r"/>
                <a:tab pos="2879725" algn="ctr"/>
                <a:tab pos="5761038" algn="r"/>
              </a:tabLst>
            </a:pPr>
            <a:r>
              <a:rPr lang="sl-SI" sz="1400" dirty="0">
                <a:cs typeface="Times New Roman" charset="0"/>
              </a:rPr>
              <a:t> </a:t>
            </a:r>
            <a:r>
              <a:rPr lang="sl-SI" sz="1400" dirty="0"/>
              <a:t>	</a:t>
            </a:r>
            <a:endParaRPr lang="en-US" sz="1400" dirty="0"/>
          </a:p>
          <a:p>
            <a:pPr indent="457200" eaLnBrk="0" hangingPunct="0">
              <a:tabLst>
                <a:tab pos="457200" algn="r"/>
                <a:tab pos="2879725" algn="ctr"/>
                <a:tab pos="5761038" algn="r"/>
              </a:tabLst>
            </a:pPr>
            <a:endParaRPr lang="en-US" sz="2800" dirty="0"/>
          </a:p>
        </p:txBody>
      </p:sp>
      <p:sp>
        <p:nvSpPr>
          <p:cNvPr id="4098" name="AutoShape 2"/>
          <p:cNvSpPr>
            <a:spLocks noChangeArrowheads="1"/>
          </p:cNvSpPr>
          <p:nvPr/>
        </p:nvSpPr>
        <p:spPr bwMode="auto">
          <a:xfrm>
            <a:off x="3200400" y="2133600"/>
            <a:ext cx="2857500" cy="2057400"/>
          </a:xfrm>
          <a:prstGeom prst="triangle">
            <a:avLst>
              <a:gd name="adj" fmla="val 49954"/>
            </a:avLst>
          </a:prstGeom>
          <a:solidFill>
            <a:srgbClr val="FFFFFF"/>
          </a:solidFill>
          <a:ln w="9525">
            <a:solidFill>
              <a:srgbClr val="000000"/>
            </a:solidFill>
            <a:miter lim="800000"/>
            <a:headEnd/>
            <a:tailEnd/>
          </a:ln>
        </p:spPr>
        <p:txBody>
          <a:bodyPr/>
          <a:lstStyle/>
          <a:p>
            <a:endParaRPr lang="sl-SI"/>
          </a:p>
        </p:txBody>
      </p:sp>
      <p:sp>
        <p:nvSpPr>
          <p:cNvPr id="4100" name="Rectangle 4"/>
          <p:cNvSpPr>
            <a:spLocks noChangeArrowheads="1"/>
          </p:cNvSpPr>
          <p:nvPr/>
        </p:nvSpPr>
        <p:spPr bwMode="auto">
          <a:xfrm>
            <a:off x="0" y="1908175"/>
            <a:ext cx="91440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sz="1200">
                <a:cs typeface="Times New Roman" charset="0"/>
              </a:rPr>
              <a:t> </a:t>
            </a:r>
          </a:p>
          <a:p>
            <a:pPr eaLnBrk="0" hangingPunct="0"/>
            <a:endParaRPr lang="sl-SI" sz="2400"/>
          </a:p>
        </p:txBody>
      </p:sp>
    </p:spTree>
    <p:extLst>
      <p:ext uri="{BB962C8B-B14F-4D97-AF65-F5344CB8AC3E}">
        <p14:creationId xmlns:p14="http://schemas.microsoft.com/office/powerpoint/2010/main" val="33262170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0" y="990600"/>
            <a:ext cx="9144000" cy="5146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30000"/>
              </a:spcBef>
            </a:pPr>
            <a:r>
              <a:rPr lang="sl-SI" sz="3600">
                <a:cs typeface="Times New Roman" charset="0"/>
              </a:rPr>
              <a:t>sublimna doživetja neskončnosti, ki jih ne omogoča toliko heroin kot farmakološka snov, </a:t>
            </a:r>
            <a:endParaRPr lang="sl-SI" sz="3600"/>
          </a:p>
          <a:p>
            <a:pPr>
              <a:spcBef>
                <a:spcPct val="30000"/>
              </a:spcBef>
            </a:pPr>
            <a:r>
              <a:rPr lang="sl-SI" sz="3600">
                <a:cs typeface="Times New Roman" charset="0"/>
              </a:rPr>
              <a:t>omogočata jih stopnjevanje uživanja in zasvojenost sama, </a:t>
            </a:r>
            <a:endParaRPr lang="sl-SI" sz="3600"/>
          </a:p>
          <a:p>
            <a:pPr>
              <a:spcBef>
                <a:spcPct val="30000"/>
              </a:spcBef>
            </a:pPr>
            <a:r>
              <a:rPr lang="sl-SI" sz="3600">
                <a:cs typeface="Times New Roman" charset="0"/>
              </a:rPr>
              <a:t>ki ustvarja spiralo ponavljanja, tesnobe, zadovoljstva in eskalacije strasti do heroina. </a:t>
            </a:r>
            <a:endParaRPr lang="sl-SI" sz="3600"/>
          </a:p>
          <a:p>
            <a:pPr>
              <a:spcBef>
                <a:spcPct val="30000"/>
              </a:spcBef>
            </a:pPr>
            <a:endParaRPr lang="sl-SI" sz="3600"/>
          </a:p>
          <a:p>
            <a:pPr>
              <a:spcBef>
                <a:spcPct val="30000"/>
              </a:spcBef>
            </a:pPr>
            <a:r>
              <a:rPr lang="sl-SI" sz="3600">
                <a:cs typeface="Times New Roman" charset="0"/>
              </a:rPr>
              <a:t>Zasvojiva je bolj strast kakor sam heroin. </a:t>
            </a:r>
          </a:p>
        </p:txBody>
      </p:sp>
    </p:spTree>
    <p:extLst>
      <p:ext uri="{BB962C8B-B14F-4D97-AF65-F5344CB8AC3E}">
        <p14:creationId xmlns:p14="http://schemas.microsoft.com/office/powerpoint/2010/main" val="21655030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sl-SI">
                <a:cs typeface="Times New Roman" charset="0"/>
              </a:rPr>
              <a:t>Kriza</a:t>
            </a:r>
            <a:endParaRPr lang="en-GB">
              <a:cs typeface="Times New Roman" charset="0"/>
            </a:endParaRPr>
          </a:p>
        </p:txBody>
      </p:sp>
      <p:sp>
        <p:nvSpPr>
          <p:cNvPr id="38915" name="Rectangle 3"/>
          <p:cNvSpPr>
            <a:spLocks noGrp="1" noChangeArrowheads="1"/>
          </p:cNvSpPr>
          <p:nvPr>
            <p:ph type="body" idx="1"/>
          </p:nvPr>
        </p:nvSpPr>
        <p:spPr/>
        <p:txBody>
          <a:bodyPr>
            <a:normAutofit lnSpcReduction="10000"/>
          </a:bodyPr>
          <a:lstStyle/>
          <a:p>
            <a:pPr>
              <a:lnSpc>
                <a:spcPct val="90000"/>
              </a:lnSpc>
            </a:pPr>
            <a:r>
              <a:rPr lang="sl-SI" sz="2800">
                <a:cs typeface="Times New Roman" charset="0"/>
              </a:rPr>
              <a:t>je dramatični vrh zasvojenega vsakdanjika </a:t>
            </a:r>
            <a:endParaRPr lang="sl-SI" sz="2800"/>
          </a:p>
          <a:p>
            <a:pPr>
              <a:lnSpc>
                <a:spcPct val="90000"/>
              </a:lnSpc>
            </a:pPr>
            <a:r>
              <a:rPr lang="sl-SI" sz="2800">
                <a:cs typeface="Times New Roman" charset="0"/>
              </a:rPr>
              <a:t> bistveni del zasvojenosti. </a:t>
            </a:r>
            <a:endParaRPr lang="sl-SI" sz="2800"/>
          </a:p>
          <a:p>
            <a:pPr>
              <a:lnSpc>
                <a:spcPct val="90000"/>
              </a:lnSpc>
            </a:pPr>
            <a:r>
              <a:rPr lang="sl-SI" sz="2800">
                <a:cs typeface="Times New Roman" charset="0"/>
              </a:rPr>
              <a:t> izgovor, </a:t>
            </a:r>
            <a:endParaRPr lang="sl-SI" sz="2800"/>
          </a:p>
          <a:p>
            <a:pPr>
              <a:lnSpc>
                <a:spcPct val="90000"/>
              </a:lnSpc>
            </a:pPr>
            <a:r>
              <a:rPr lang="sl-SI" sz="2800">
                <a:cs typeface="Times New Roman" charset="0"/>
              </a:rPr>
              <a:t>povod, </a:t>
            </a:r>
            <a:endParaRPr lang="sl-SI" sz="2800"/>
          </a:p>
          <a:p>
            <a:pPr>
              <a:lnSpc>
                <a:spcPct val="90000"/>
              </a:lnSpc>
            </a:pPr>
            <a:r>
              <a:rPr lang="sl-SI" sz="2800">
                <a:cs typeface="Times New Roman" charset="0"/>
              </a:rPr>
              <a:t>opravičilo, </a:t>
            </a:r>
            <a:endParaRPr lang="sl-SI" sz="2800"/>
          </a:p>
          <a:p>
            <a:pPr>
              <a:lnSpc>
                <a:spcPct val="90000"/>
              </a:lnSpc>
            </a:pPr>
            <a:r>
              <a:rPr lang="sl-SI" sz="2800">
                <a:cs typeface="Times New Roman" charset="0"/>
              </a:rPr>
              <a:t>razlog </a:t>
            </a:r>
            <a:endParaRPr lang="sl-SI" sz="2800"/>
          </a:p>
          <a:p>
            <a:pPr>
              <a:lnSpc>
                <a:spcPct val="90000"/>
              </a:lnSpc>
            </a:pPr>
            <a:r>
              <a:rPr lang="sl-SI" sz="2800">
                <a:cs typeface="Times New Roman" charset="0"/>
              </a:rPr>
              <a:t> motiv </a:t>
            </a:r>
            <a:endParaRPr lang="sl-SI" sz="2800"/>
          </a:p>
          <a:p>
            <a:pPr>
              <a:lnSpc>
                <a:spcPct val="90000"/>
              </a:lnSpc>
              <a:buFontTx/>
              <a:buNone/>
            </a:pPr>
            <a:r>
              <a:rPr lang="sl-SI" sz="2800">
                <a:cs typeface="Times New Roman" charset="0"/>
              </a:rPr>
              <a:t>za veliko tveganih dejanj (za souporabo pribora, krajo, prostitucijo, tvegane nakupe, zapuščanje delovnega mesta itn.).  </a:t>
            </a:r>
            <a:endParaRPr lang="en-GB" sz="2800"/>
          </a:p>
          <a:p>
            <a:pPr>
              <a:lnSpc>
                <a:spcPct val="90000"/>
              </a:lnSpc>
            </a:pPr>
            <a:endParaRPr lang="en-GB" sz="2800"/>
          </a:p>
        </p:txBody>
      </p:sp>
    </p:spTree>
    <p:extLst>
      <p:ext uri="{BB962C8B-B14F-4D97-AF65-F5344CB8AC3E}">
        <p14:creationId xmlns:p14="http://schemas.microsoft.com/office/powerpoint/2010/main" val="3545300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sl-SI"/>
              <a:t>Spuščanje</a:t>
            </a:r>
            <a:endParaRPr lang="en-GB"/>
          </a:p>
        </p:txBody>
      </p:sp>
      <p:sp>
        <p:nvSpPr>
          <p:cNvPr id="40963" name="Rectangle 3"/>
          <p:cNvSpPr>
            <a:spLocks noGrp="1" noChangeArrowheads="1"/>
          </p:cNvSpPr>
          <p:nvPr>
            <p:ph type="body" idx="1"/>
          </p:nvPr>
        </p:nvSpPr>
        <p:spPr/>
        <p:txBody>
          <a:bodyPr/>
          <a:lstStyle/>
          <a:p>
            <a:pPr>
              <a:lnSpc>
                <a:spcPct val="90000"/>
              </a:lnSpc>
            </a:pPr>
            <a:r>
              <a:rPr lang="sl-SI" sz="2800"/>
              <a:t>Recidiv</a:t>
            </a:r>
          </a:p>
          <a:p>
            <a:pPr>
              <a:lnSpc>
                <a:spcPct val="90000"/>
              </a:lnSpc>
            </a:pPr>
            <a:endParaRPr lang="sl-SI" sz="2800"/>
          </a:p>
          <a:p>
            <a:pPr>
              <a:lnSpc>
                <a:spcPct val="90000"/>
              </a:lnSpc>
            </a:pPr>
            <a:r>
              <a:rPr lang="sl-SI" sz="2800">
                <a:cs typeface="Times New Roman" charset="0"/>
              </a:rPr>
              <a:t>Grožnja v »recidivu«, </a:t>
            </a:r>
            <a:endParaRPr lang="sl-SI" sz="2800"/>
          </a:p>
          <a:p>
            <a:pPr>
              <a:lnSpc>
                <a:spcPct val="90000"/>
              </a:lnSpc>
            </a:pPr>
            <a:r>
              <a:rPr lang="sl-SI" sz="2800"/>
              <a:t>V tem, da </a:t>
            </a:r>
            <a:r>
              <a:rPr lang="sl-SI" sz="2800">
                <a:cs typeface="Times New Roman" charset="0"/>
              </a:rPr>
              <a:t>bo  interpretirano kot neuspeh in občutk</a:t>
            </a:r>
            <a:r>
              <a:rPr lang="sl-SI" sz="2800"/>
              <a:t>ih</a:t>
            </a:r>
            <a:r>
              <a:rPr lang="sl-SI" sz="2800">
                <a:cs typeface="Times New Roman" charset="0"/>
              </a:rPr>
              <a:t> krivde in ponovne izdaje, </a:t>
            </a:r>
            <a:endParaRPr lang="sl-SI" sz="2800"/>
          </a:p>
          <a:p>
            <a:pPr>
              <a:lnSpc>
                <a:spcPct val="90000"/>
              </a:lnSpc>
            </a:pPr>
            <a:r>
              <a:rPr lang="sl-SI" sz="2800"/>
              <a:t>Ne bo mogel</a:t>
            </a:r>
            <a:r>
              <a:rPr lang="sl-SI" sz="2800">
                <a:cs typeface="Times New Roman" charset="0"/>
              </a:rPr>
              <a:t> produktivno uporabi</a:t>
            </a:r>
            <a:r>
              <a:rPr lang="sl-SI" sz="2800"/>
              <a:t>ti</a:t>
            </a:r>
            <a:r>
              <a:rPr lang="sl-SI" sz="2800">
                <a:cs typeface="Times New Roman" charset="0"/>
              </a:rPr>
              <a:t> pozitivne </a:t>
            </a:r>
            <a:r>
              <a:rPr lang="sl-SI" sz="2800"/>
              <a:t>izkušnje</a:t>
            </a:r>
          </a:p>
          <a:p>
            <a:pPr>
              <a:lnSpc>
                <a:spcPct val="90000"/>
              </a:lnSpc>
            </a:pPr>
            <a:r>
              <a:rPr lang="sl-SI" sz="2800">
                <a:cs typeface="Times New Roman" charset="0"/>
              </a:rPr>
              <a:t>možnosti prevzemanja novih vlog, smiselnih angažmajev in  vključevanju v druge družbene kroge in toke.</a:t>
            </a:r>
          </a:p>
          <a:p>
            <a:pPr>
              <a:lnSpc>
                <a:spcPct val="90000"/>
              </a:lnSpc>
            </a:pPr>
            <a:endParaRPr lang="en-GB" sz="2800"/>
          </a:p>
        </p:txBody>
      </p:sp>
    </p:spTree>
    <p:extLst>
      <p:ext uri="{BB962C8B-B14F-4D97-AF65-F5344CB8AC3E}">
        <p14:creationId xmlns:p14="http://schemas.microsoft.com/office/powerpoint/2010/main" val="40640299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Vloga</a:t>
            </a:r>
            <a:endParaRPr lang="sl-SI" dirty="0"/>
          </a:p>
        </p:txBody>
      </p:sp>
      <p:sp>
        <p:nvSpPr>
          <p:cNvPr id="3" name="Ograda vsebine 2"/>
          <p:cNvSpPr>
            <a:spLocks noGrp="1"/>
          </p:cNvSpPr>
          <p:nvPr>
            <p:ph idx="1"/>
          </p:nvPr>
        </p:nvSpPr>
        <p:spPr/>
        <p:txBody>
          <a:bodyPr/>
          <a:lstStyle/>
          <a:p>
            <a:r>
              <a:rPr lang="sl-SI" dirty="0" smtClean="0"/>
              <a:t>Pričakovana dejanja in značilnosti</a:t>
            </a:r>
          </a:p>
          <a:p>
            <a:r>
              <a:rPr lang="sl-SI" dirty="0" smtClean="0"/>
              <a:t>Funkcionalna </a:t>
            </a:r>
          </a:p>
          <a:p>
            <a:r>
              <a:rPr lang="sl-SI" dirty="0" smtClean="0"/>
              <a:t>Dramska</a:t>
            </a:r>
          </a:p>
          <a:p>
            <a:r>
              <a:rPr lang="sl-SI" dirty="0" smtClean="0"/>
              <a:t>Dominantne in pomožne značilnosti</a:t>
            </a:r>
          </a:p>
          <a:p>
            <a:r>
              <a:rPr lang="sl-SI" dirty="0" smtClean="0"/>
              <a:t>Dominantne in pomožne vloge</a:t>
            </a:r>
          </a:p>
          <a:p>
            <a:r>
              <a:rPr lang="sl-SI" dirty="0" smtClean="0"/>
              <a:t>Več vlog hkrati </a:t>
            </a:r>
          </a:p>
          <a:p>
            <a:r>
              <a:rPr lang="sl-SI" dirty="0" smtClean="0"/>
              <a:t>Odsotnost drugih vlog</a:t>
            </a:r>
          </a:p>
          <a:p>
            <a:endParaRPr lang="sl-SI" dirty="0"/>
          </a:p>
        </p:txBody>
      </p:sp>
    </p:spTree>
    <p:extLst>
      <p:ext uri="{BB962C8B-B14F-4D97-AF65-F5344CB8AC3E}">
        <p14:creationId xmlns:p14="http://schemas.microsoft.com/office/powerpoint/2010/main" val="4087001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17" name="Group 49"/>
          <p:cNvGrpSpPr>
            <a:grpSpLocks/>
          </p:cNvGrpSpPr>
          <p:nvPr/>
        </p:nvGrpSpPr>
        <p:grpSpPr bwMode="auto">
          <a:xfrm>
            <a:off x="353780" y="439098"/>
            <a:ext cx="8394684" cy="6014238"/>
            <a:chOff x="-3" y="-3"/>
            <a:chExt cx="3806" cy="2826"/>
          </a:xfrm>
        </p:grpSpPr>
        <p:grpSp>
          <p:nvGrpSpPr>
            <p:cNvPr id="7215" name="Group 47"/>
            <p:cNvGrpSpPr>
              <a:grpSpLocks/>
            </p:cNvGrpSpPr>
            <p:nvPr/>
          </p:nvGrpSpPr>
          <p:grpSpPr bwMode="auto">
            <a:xfrm>
              <a:off x="0" y="0"/>
              <a:ext cx="3800" cy="2820"/>
              <a:chOff x="0" y="0"/>
              <a:chExt cx="3800" cy="2820"/>
            </a:xfrm>
          </p:grpSpPr>
          <p:grpSp>
            <p:nvGrpSpPr>
              <p:cNvPr id="7186" name="Group 18"/>
              <p:cNvGrpSpPr>
                <a:grpSpLocks/>
              </p:cNvGrpSpPr>
              <p:nvPr/>
            </p:nvGrpSpPr>
            <p:grpSpPr bwMode="auto">
              <a:xfrm>
                <a:off x="0" y="0"/>
                <a:ext cx="1100" cy="633"/>
                <a:chOff x="0" y="0"/>
                <a:chExt cx="1100" cy="633"/>
              </a:xfrm>
            </p:grpSpPr>
            <p:sp>
              <p:nvSpPr>
                <p:cNvPr id="7170" name="Rectangle 2"/>
                <p:cNvSpPr>
                  <a:spLocks noChangeArrowheads="1"/>
                </p:cNvSpPr>
                <p:nvPr/>
              </p:nvSpPr>
              <p:spPr bwMode="auto">
                <a:xfrm>
                  <a:off x="43" y="0"/>
                  <a:ext cx="101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b="1">
                      <a:cs typeface="Times New Roman" charset="0"/>
                    </a:rPr>
                    <a:t>Tip uživanja </a:t>
                  </a:r>
                </a:p>
                <a:p>
                  <a:pPr eaLnBrk="0" hangingPunct="0"/>
                  <a:r>
                    <a:rPr lang="sl-SI" b="1">
                      <a:cs typeface="Times New Roman" charset="0"/>
                    </a:rPr>
                    <a:t>Tip posledic</a:t>
                  </a:r>
                </a:p>
                <a:p>
                  <a:pPr eaLnBrk="0" hangingPunct="0"/>
                  <a:endParaRPr lang="sl-SI" sz="3200" b="1"/>
                </a:p>
              </p:txBody>
            </p:sp>
            <p:sp>
              <p:nvSpPr>
                <p:cNvPr id="7185" name="Rectangle 17"/>
                <p:cNvSpPr>
                  <a:spLocks noChangeArrowheads="1"/>
                </p:cNvSpPr>
                <p:nvPr/>
              </p:nvSpPr>
              <p:spPr bwMode="auto">
                <a:xfrm>
                  <a:off x="0" y="0"/>
                  <a:ext cx="110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88" name="Group 20"/>
              <p:cNvGrpSpPr>
                <a:grpSpLocks/>
              </p:cNvGrpSpPr>
              <p:nvPr/>
            </p:nvGrpSpPr>
            <p:grpSpPr bwMode="auto">
              <a:xfrm>
                <a:off x="1100" y="0"/>
                <a:ext cx="1350" cy="633"/>
                <a:chOff x="1100" y="0"/>
                <a:chExt cx="1350" cy="633"/>
              </a:xfrm>
            </p:grpSpPr>
            <p:sp>
              <p:nvSpPr>
                <p:cNvPr id="7171" name="Rectangle 3"/>
                <p:cNvSpPr>
                  <a:spLocks noChangeArrowheads="1"/>
                </p:cNvSpPr>
                <p:nvPr/>
              </p:nvSpPr>
              <p:spPr bwMode="auto">
                <a:xfrm>
                  <a:off x="1143" y="0"/>
                  <a:ext cx="126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b="1">
                      <a:cs typeface="Times New Roman" charset="0"/>
                    </a:rPr>
                    <a:t>Neproblematično uživanje</a:t>
                  </a:r>
                </a:p>
                <a:p>
                  <a:pPr eaLnBrk="0" hangingPunct="0"/>
                  <a:r>
                    <a:rPr lang="sl-SI" b="1">
                      <a:cs typeface="Times New Roman" charset="0"/>
                    </a:rPr>
                    <a:t>(kontrolirano, eksperimentalno, občasno)</a:t>
                  </a:r>
                </a:p>
                <a:p>
                  <a:pPr eaLnBrk="0" hangingPunct="0"/>
                  <a:endParaRPr lang="sl-SI" sz="3200" b="1"/>
                </a:p>
              </p:txBody>
            </p:sp>
            <p:sp>
              <p:nvSpPr>
                <p:cNvPr id="7187" name="Rectangle 19"/>
                <p:cNvSpPr>
                  <a:spLocks noChangeArrowheads="1"/>
                </p:cNvSpPr>
                <p:nvPr/>
              </p:nvSpPr>
              <p:spPr bwMode="auto">
                <a:xfrm>
                  <a:off x="1100" y="0"/>
                  <a:ext cx="135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90" name="Group 22"/>
              <p:cNvGrpSpPr>
                <a:grpSpLocks/>
              </p:cNvGrpSpPr>
              <p:nvPr/>
            </p:nvGrpSpPr>
            <p:grpSpPr bwMode="auto">
              <a:xfrm>
                <a:off x="2450" y="0"/>
                <a:ext cx="1350" cy="633"/>
                <a:chOff x="2450" y="0"/>
                <a:chExt cx="1350" cy="633"/>
              </a:xfrm>
            </p:grpSpPr>
            <p:sp>
              <p:nvSpPr>
                <p:cNvPr id="7172" name="Rectangle 4"/>
                <p:cNvSpPr>
                  <a:spLocks noChangeArrowheads="1"/>
                </p:cNvSpPr>
                <p:nvPr/>
              </p:nvSpPr>
              <p:spPr bwMode="auto">
                <a:xfrm>
                  <a:off x="2493" y="0"/>
                  <a:ext cx="126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b="1">
                      <a:cs typeface="Times New Roman" charset="0"/>
                    </a:rPr>
                    <a:t>Problematično uživanje (džanki</a:t>
                  </a:r>
                  <a:r>
                    <a:rPr lang="sl-SI">
                      <a:cs typeface="Times New Roman" charset="0"/>
                    </a:rPr>
                    <a:t>)</a:t>
                  </a:r>
                </a:p>
                <a:p>
                  <a:pPr eaLnBrk="0" hangingPunct="0"/>
                  <a:endParaRPr lang="sl-SI" sz="3200"/>
                </a:p>
              </p:txBody>
            </p:sp>
            <p:sp>
              <p:nvSpPr>
                <p:cNvPr id="7189" name="Rectangle 21"/>
                <p:cNvSpPr>
                  <a:spLocks noChangeArrowheads="1"/>
                </p:cNvSpPr>
                <p:nvPr/>
              </p:nvSpPr>
              <p:spPr bwMode="auto">
                <a:xfrm>
                  <a:off x="2450" y="0"/>
                  <a:ext cx="135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92" name="Group 24"/>
              <p:cNvGrpSpPr>
                <a:grpSpLocks/>
              </p:cNvGrpSpPr>
              <p:nvPr/>
            </p:nvGrpSpPr>
            <p:grpSpPr bwMode="auto">
              <a:xfrm>
                <a:off x="0" y="633"/>
                <a:ext cx="1100" cy="518"/>
                <a:chOff x="0" y="633"/>
                <a:chExt cx="1100" cy="518"/>
              </a:xfrm>
            </p:grpSpPr>
            <p:sp>
              <p:nvSpPr>
                <p:cNvPr id="7173" name="Rectangle 5"/>
                <p:cNvSpPr>
                  <a:spLocks noChangeArrowheads="1"/>
                </p:cNvSpPr>
                <p:nvPr/>
              </p:nvSpPr>
              <p:spPr bwMode="auto">
                <a:xfrm>
                  <a:off x="43" y="633"/>
                  <a:ext cx="101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Zaposlitev</a:t>
                  </a:r>
                </a:p>
                <a:p>
                  <a:pPr eaLnBrk="0" hangingPunct="0"/>
                  <a:endParaRPr lang="sl-SI" sz="3200"/>
                </a:p>
              </p:txBody>
            </p:sp>
            <p:sp>
              <p:nvSpPr>
                <p:cNvPr id="7191" name="Rectangle 23"/>
                <p:cNvSpPr>
                  <a:spLocks noChangeArrowheads="1"/>
                </p:cNvSpPr>
                <p:nvPr/>
              </p:nvSpPr>
              <p:spPr bwMode="auto">
                <a:xfrm>
                  <a:off x="0" y="633"/>
                  <a:ext cx="110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94" name="Group 26"/>
              <p:cNvGrpSpPr>
                <a:grpSpLocks/>
              </p:cNvGrpSpPr>
              <p:nvPr/>
            </p:nvGrpSpPr>
            <p:grpSpPr bwMode="auto">
              <a:xfrm>
                <a:off x="1100" y="633"/>
                <a:ext cx="1350" cy="518"/>
                <a:chOff x="1100" y="633"/>
                <a:chExt cx="1350" cy="518"/>
              </a:xfrm>
            </p:grpSpPr>
            <p:sp>
              <p:nvSpPr>
                <p:cNvPr id="7174" name="Rectangle 6"/>
                <p:cNvSpPr>
                  <a:spLocks noChangeArrowheads="1"/>
                </p:cNvSpPr>
                <p:nvPr/>
              </p:nvSpPr>
              <p:spPr bwMode="auto">
                <a:xfrm>
                  <a:off x="1143" y="633"/>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Grožnja/ priložnost</a:t>
                  </a:r>
                </a:p>
                <a:p>
                  <a:pPr eaLnBrk="0" hangingPunct="0"/>
                  <a:endParaRPr lang="sl-SI" sz="3200"/>
                </a:p>
              </p:txBody>
            </p:sp>
            <p:sp>
              <p:nvSpPr>
                <p:cNvPr id="7193" name="Rectangle 25"/>
                <p:cNvSpPr>
                  <a:spLocks noChangeArrowheads="1"/>
                </p:cNvSpPr>
                <p:nvPr/>
              </p:nvSpPr>
              <p:spPr bwMode="auto">
                <a:xfrm>
                  <a:off x="1100" y="633"/>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96" name="Group 28"/>
              <p:cNvGrpSpPr>
                <a:grpSpLocks/>
              </p:cNvGrpSpPr>
              <p:nvPr/>
            </p:nvGrpSpPr>
            <p:grpSpPr bwMode="auto">
              <a:xfrm>
                <a:off x="2450" y="633"/>
                <a:ext cx="1350" cy="518"/>
                <a:chOff x="2450" y="633"/>
                <a:chExt cx="1350" cy="518"/>
              </a:xfrm>
            </p:grpSpPr>
            <p:sp>
              <p:nvSpPr>
                <p:cNvPr id="7175" name="Rectangle 7"/>
                <p:cNvSpPr>
                  <a:spLocks noChangeArrowheads="1"/>
                </p:cNvSpPr>
                <p:nvPr/>
              </p:nvSpPr>
              <p:spPr bwMode="auto">
                <a:xfrm>
                  <a:off x="2493" y="633"/>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Težko vzdrževati ali dobiti Nelegalni viri dohodkov</a:t>
                  </a:r>
                </a:p>
                <a:p>
                  <a:pPr eaLnBrk="0" hangingPunct="0"/>
                  <a:endParaRPr lang="sl-SI" sz="3200"/>
                </a:p>
              </p:txBody>
            </p:sp>
            <p:sp>
              <p:nvSpPr>
                <p:cNvPr id="7195" name="Rectangle 27"/>
                <p:cNvSpPr>
                  <a:spLocks noChangeArrowheads="1"/>
                </p:cNvSpPr>
                <p:nvPr/>
              </p:nvSpPr>
              <p:spPr bwMode="auto">
                <a:xfrm>
                  <a:off x="2450" y="633"/>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198" name="Group 30"/>
              <p:cNvGrpSpPr>
                <a:grpSpLocks/>
              </p:cNvGrpSpPr>
              <p:nvPr/>
            </p:nvGrpSpPr>
            <p:grpSpPr bwMode="auto">
              <a:xfrm>
                <a:off x="0" y="1151"/>
                <a:ext cx="1100" cy="518"/>
                <a:chOff x="0" y="1151"/>
                <a:chExt cx="1100" cy="518"/>
              </a:xfrm>
            </p:grpSpPr>
            <p:sp>
              <p:nvSpPr>
                <p:cNvPr id="7176" name="Rectangle 8"/>
                <p:cNvSpPr>
                  <a:spLocks noChangeArrowheads="1"/>
                </p:cNvSpPr>
                <p:nvPr/>
              </p:nvSpPr>
              <p:spPr bwMode="auto">
                <a:xfrm>
                  <a:off x="43" y="1151"/>
                  <a:ext cx="101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Stanovanje</a:t>
                  </a:r>
                </a:p>
                <a:p>
                  <a:pPr eaLnBrk="0" hangingPunct="0"/>
                  <a:endParaRPr lang="sl-SI" sz="3200"/>
                </a:p>
              </p:txBody>
            </p:sp>
            <p:sp>
              <p:nvSpPr>
                <p:cNvPr id="7197" name="Rectangle 29"/>
                <p:cNvSpPr>
                  <a:spLocks noChangeArrowheads="1"/>
                </p:cNvSpPr>
                <p:nvPr/>
              </p:nvSpPr>
              <p:spPr bwMode="auto">
                <a:xfrm>
                  <a:off x="0" y="1151"/>
                  <a:ext cx="110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00" name="Group 32"/>
              <p:cNvGrpSpPr>
                <a:grpSpLocks/>
              </p:cNvGrpSpPr>
              <p:nvPr/>
            </p:nvGrpSpPr>
            <p:grpSpPr bwMode="auto">
              <a:xfrm>
                <a:off x="1100" y="1151"/>
                <a:ext cx="1350" cy="518"/>
                <a:chOff x="1100" y="1151"/>
                <a:chExt cx="1350" cy="518"/>
              </a:xfrm>
            </p:grpSpPr>
            <p:sp>
              <p:nvSpPr>
                <p:cNvPr id="7177" name="Rectangle 9"/>
                <p:cNvSpPr>
                  <a:spLocks noChangeArrowheads="1"/>
                </p:cNvSpPr>
                <p:nvPr/>
              </p:nvSpPr>
              <p:spPr bwMode="auto">
                <a:xfrm>
                  <a:off x="1143" y="1151"/>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Grožnja</a:t>
                  </a:r>
                </a:p>
                <a:p>
                  <a:pPr eaLnBrk="0" hangingPunct="0"/>
                  <a:endParaRPr lang="sl-SI" sz="3200"/>
                </a:p>
              </p:txBody>
            </p:sp>
            <p:sp>
              <p:nvSpPr>
                <p:cNvPr id="7199" name="Rectangle 31"/>
                <p:cNvSpPr>
                  <a:spLocks noChangeArrowheads="1"/>
                </p:cNvSpPr>
                <p:nvPr/>
              </p:nvSpPr>
              <p:spPr bwMode="auto">
                <a:xfrm>
                  <a:off x="1100" y="1151"/>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02" name="Group 34"/>
              <p:cNvGrpSpPr>
                <a:grpSpLocks/>
              </p:cNvGrpSpPr>
              <p:nvPr/>
            </p:nvGrpSpPr>
            <p:grpSpPr bwMode="auto">
              <a:xfrm>
                <a:off x="2450" y="1151"/>
                <a:ext cx="1350" cy="518"/>
                <a:chOff x="2450" y="1151"/>
                <a:chExt cx="1350" cy="518"/>
              </a:xfrm>
            </p:grpSpPr>
            <p:sp>
              <p:nvSpPr>
                <p:cNvPr id="7178" name="Rectangle 10"/>
                <p:cNvSpPr>
                  <a:spLocks noChangeArrowheads="1"/>
                </p:cNvSpPr>
                <p:nvPr/>
              </p:nvSpPr>
              <p:spPr bwMode="auto">
                <a:xfrm>
                  <a:off x="2493" y="1151"/>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Polnomadsko ali celo skoraj brezdomsko bivanje</a:t>
                  </a:r>
                </a:p>
                <a:p>
                  <a:pPr eaLnBrk="0" hangingPunct="0"/>
                  <a:endParaRPr lang="sl-SI" sz="3200"/>
                </a:p>
              </p:txBody>
            </p:sp>
            <p:sp>
              <p:nvSpPr>
                <p:cNvPr id="7201" name="Rectangle 33"/>
                <p:cNvSpPr>
                  <a:spLocks noChangeArrowheads="1"/>
                </p:cNvSpPr>
                <p:nvPr/>
              </p:nvSpPr>
              <p:spPr bwMode="auto">
                <a:xfrm>
                  <a:off x="2450" y="1151"/>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04" name="Group 36"/>
              <p:cNvGrpSpPr>
                <a:grpSpLocks/>
              </p:cNvGrpSpPr>
              <p:nvPr/>
            </p:nvGrpSpPr>
            <p:grpSpPr bwMode="auto">
              <a:xfrm>
                <a:off x="0" y="1669"/>
                <a:ext cx="1100" cy="633"/>
                <a:chOff x="0" y="1669"/>
                <a:chExt cx="1100" cy="633"/>
              </a:xfrm>
            </p:grpSpPr>
            <p:sp>
              <p:nvSpPr>
                <p:cNvPr id="7179" name="Rectangle 11"/>
                <p:cNvSpPr>
                  <a:spLocks noChangeArrowheads="1"/>
                </p:cNvSpPr>
                <p:nvPr/>
              </p:nvSpPr>
              <p:spPr bwMode="auto">
                <a:xfrm>
                  <a:off x="43" y="1669"/>
                  <a:ext cx="101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Stiki s sorodniki</a:t>
                  </a:r>
                </a:p>
                <a:p>
                  <a:pPr eaLnBrk="0" hangingPunct="0"/>
                  <a:endParaRPr lang="sl-SI" sz="3200"/>
                </a:p>
              </p:txBody>
            </p:sp>
            <p:sp>
              <p:nvSpPr>
                <p:cNvPr id="7203" name="Rectangle 35"/>
                <p:cNvSpPr>
                  <a:spLocks noChangeArrowheads="1"/>
                </p:cNvSpPr>
                <p:nvPr/>
              </p:nvSpPr>
              <p:spPr bwMode="auto">
                <a:xfrm>
                  <a:off x="0" y="1669"/>
                  <a:ext cx="110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06" name="Group 38"/>
              <p:cNvGrpSpPr>
                <a:grpSpLocks/>
              </p:cNvGrpSpPr>
              <p:nvPr/>
            </p:nvGrpSpPr>
            <p:grpSpPr bwMode="auto">
              <a:xfrm>
                <a:off x="1100" y="1669"/>
                <a:ext cx="1350" cy="633"/>
                <a:chOff x="1100" y="1669"/>
                <a:chExt cx="1350" cy="633"/>
              </a:xfrm>
            </p:grpSpPr>
            <p:sp>
              <p:nvSpPr>
                <p:cNvPr id="7180" name="Rectangle 12"/>
                <p:cNvSpPr>
                  <a:spLocks noChangeArrowheads="1"/>
                </p:cNvSpPr>
                <p:nvPr/>
              </p:nvSpPr>
              <p:spPr bwMode="auto">
                <a:xfrm>
                  <a:off x="1143" y="1669"/>
                  <a:ext cx="126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Obremenjeni s prikrivanjem uživanja</a:t>
                  </a:r>
                </a:p>
                <a:p>
                  <a:pPr eaLnBrk="0" hangingPunct="0"/>
                  <a:r>
                    <a:rPr lang="sl-SI">
                      <a:cs typeface="Times New Roman" charset="0"/>
                    </a:rPr>
                    <a:t>Sredstvo emancipacije</a:t>
                  </a:r>
                </a:p>
                <a:p>
                  <a:pPr eaLnBrk="0" hangingPunct="0"/>
                  <a:endParaRPr lang="sl-SI" sz="3200"/>
                </a:p>
              </p:txBody>
            </p:sp>
            <p:sp>
              <p:nvSpPr>
                <p:cNvPr id="7205" name="Rectangle 37"/>
                <p:cNvSpPr>
                  <a:spLocks noChangeArrowheads="1"/>
                </p:cNvSpPr>
                <p:nvPr/>
              </p:nvSpPr>
              <p:spPr bwMode="auto">
                <a:xfrm>
                  <a:off x="1100" y="1669"/>
                  <a:ext cx="135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08" name="Group 40"/>
              <p:cNvGrpSpPr>
                <a:grpSpLocks/>
              </p:cNvGrpSpPr>
              <p:nvPr/>
            </p:nvGrpSpPr>
            <p:grpSpPr bwMode="auto">
              <a:xfrm>
                <a:off x="2450" y="1669"/>
                <a:ext cx="1350" cy="633"/>
                <a:chOff x="2450" y="1669"/>
                <a:chExt cx="1350" cy="633"/>
              </a:xfrm>
            </p:grpSpPr>
            <p:sp>
              <p:nvSpPr>
                <p:cNvPr id="7181" name="Rectangle 13"/>
                <p:cNvSpPr>
                  <a:spLocks noChangeArrowheads="1"/>
                </p:cNvSpPr>
                <p:nvPr/>
              </p:nvSpPr>
              <p:spPr bwMode="auto">
                <a:xfrm>
                  <a:off x="2493" y="1669"/>
                  <a:ext cx="126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Drama odkritja</a:t>
                  </a:r>
                </a:p>
                <a:p>
                  <a:pPr eaLnBrk="0" hangingPunct="0"/>
                  <a:r>
                    <a:rPr lang="sl-SI">
                      <a:cs typeface="Times New Roman" charset="0"/>
                    </a:rPr>
                    <a:t>Prekinjene vezi</a:t>
                  </a:r>
                </a:p>
                <a:p>
                  <a:pPr eaLnBrk="0" hangingPunct="0"/>
                  <a:endParaRPr lang="sl-SI" sz="3200"/>
                </a:p>
              </p:txBody>
            </p:sp>
            <p:sp>
              <p:nvSpPr>
                <p:cNvPr id="7207" name="Rectangle 39"/>
                <p:cNvSpPr>
                  <a:spLocks noChangeArrowheads="1"/>
                </p:cNvSpPr>
                <p:nvPr/>
              </p:nvSpPr>
              <p:spPr bwMode="auto">
                <a:xfrm>
                  <a:off x="2450" y="1669"/>
                  <a:ext cx="1350"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10" name="Group 42"/>
              <p:cNvGrpSpPr>
                <a:grpSpLocks/>
              </p:cNvGrpSpPr>
              <p:nvPr/>
            </p:nvGrpSpPr>
            <p:grpSpPr bwMode="auto">
              <a:xfrm>
                <a:off x="0" y="2302"/>
                <a:ext cx="1100" cy="518"/>
                <a:chOff x="0" y="2302"/>
                <a:chExt cx="1100" cy="518"/>
              </a:xfrm>
            </p:grpSpPr>
            <p:sp>
              <p:nvSpPr>
                <p:cNvPr id="7182" name="Rectangle 14"/>
                <p:cNvSpPr>
                  <a:spLocks noChangeArrowheads="1"/>
                </p:cNvSpPr>
                <p:nvPr/>
              </p:nvSpPr>
              <p:spPr bwMode="auto">
                <a:xfrm>
                  <a:off x="43" y="2302"/>
                  <a:ext cx="101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Stiki z vrstniki</a:t>
                  </a:r>
                </a:p>
                <a:p>
                  <a:pPr eaLnBrk="0" hangingPunct="0"/>
                  <a:endParaRPr lang="sl-SI" sz="3200"/>
                </a:p>
              </p:txBody>
            </p:sp>
            <p:sp>
              <p:nvSpPr>
                <p:cNvPr id="7209" name="Rectangle 41"/>
                <p:cNvSpPr>
                  <a:spLocks noChangeArrowheads="1"/>
                </p:cNvSpPr>
                <p:nvPr/>
              </p:nvSpPr>
              <p:spPr bwMode="auto">
                <a:xfrm>
                  <a:off x="0" y="2302"/>
                  <a:ext cx="110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12" name="Group 44"/>
              <p:cNvGrpSpPr>
                <a:grpSpLocks/>
              </p:cNvGrpSpPr>
              <p:nvPr/>
            </p:nvGrpSpPr>
            <p:grpSpPr bwMode="auto">
              <a:xfrm>
                <a:off x="1100" y="2302"/>
                <a:ext cx="1350" cy="518"/>
                <a:chOff x="1100" y="2302"/>
                <a:chExt cx="1350" cy="518"/>
              </a:xfrm>
            </p:grpSpPr>
            <p:sp>
              <p:nvSpPr>
                <p:cNvPr id="7183" name="Rectangle 15"/>
                <p:cNvSpPr>
                  <a:spLocks noChangeArrowheads="1"/>
                </p:cNvSpPr>
                <p:nvPr/>
              </p:nvSpPr>
              <p:spPr bwMode="auto">
                <a:xfrm>
                  <a:off x="1143" y="2302"/>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Povečana družabnost</a:t>
                  </a:r>
                </a:p>
                <a:p>
                  <a:pPr eaLnBrk="0" hangingPunct="0"/>
                  <a:endParaRPr lang="sl-SI" sz="3200"/>
                </a:p>
              </p:txBody>
            </p:sp>
            <p:sp>
              <p:nvSpPr>
                <p:cNvPr id="7211" name="Rectangle 43"/>
                <p:cNvSpPr>
                  <a:spLocks noChangeArrowheads="1"/>
                </p:cNvSpPr>
                <p:nvPr/>
              </p:nvSpPr>
              <p:spPr bwMode="auto">
                <a:xfrm>
                  <a:off x="1100" y="2302"/>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nvGrpSpPr>
              <p:cNvPr id="7214" name="Group 46"/>
              <p:cNvGrpSpPr>
                <a:grpSpLocks/>
              </p:cNvGrpSpPr>
              <p:nvPr/>
            </p:nvGrpSpPr>
            <p:grpSpPr bwMode="auto">
              <a:xfrm>
                <a:off x="2450" y="2302"/>
                <a:ext cx="1350" cy="518"/>
                <a:chOff x="2450" y="2302"/>
                <a:chExt cx="1350" cy="518"/>
              </a:xfrm>
            </p:grpSpPr>
            <p:sp>
              <p:nvSpPr>
                <p:cNvPr id="7184" name="Rectangle 16"/>
                <p:cNvSpPr>
                  <a:spLocks noChangeArrowheads="1"/>
                </p:cNvSpPr>
                <p:nvPr/>
              </p:nvSpPr>
              <p:spPr bwMode="auto">
                <a:xfrm>
                  <a:off x="2493" y="2302"/>
                  <a:ext cx="1264"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sl-SI">
                      <a:cs typeface="Times New Roman" charset="0"/>
                    </a:rPr>
                    <a:t>Oženje stikov na uživalce Osamljenost in izolacija</a:t>
                  </a:r>
                </a:p>
                <a:p>
                  <a:pPr eaLnBrk="0" hangingPunct="0"/>
                  <a:endParaRPr lang="sl-SI" sz="3200"/>
                </a:p>
              </p:txBody>
            </p:sp>
            <p:sp>
              <p:nvSpPr>
                <p:cNvPr id="7213" name="Rectangle 45"/>
                <p:cNvSpPr>
                  <a:spLocks noChangeArrowheads="1"/>
                </p:cNvSpPr>
                <p:nvPr/>
              </p:nvSpPr>
              <p:spPr bwMode="auto">
                <a:xfrm>
                  <a:off x="2450" y="2302"/>
                  <a:ext cx="1350"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grpSp>
        <p:sp>
          <p:nvSpPr>
            <p:cNvPr id="7216" name="Rectangle 48"/>
            <p:cNvSpPr>
              <a:spLocks noChangeArrowheads="1"/>
            </p:cNvSpPr>
            <p:nvPr/>
          </p:nvSpPr>
          <p:spPr bwMode="auto">
            <a:xfrm>
              <a:off x="-3" y="-3"/>
              <a:ext cx="3806" cy="2826"/>
            </a:xfrm>
            <a:prstGeom prst="rect">
              <a:avLst/>
            </a:prstGeom>
            <a:noFill/>
            <a:ln w="11112">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a:p>
          </p:txBody>
        </p:sp>
      </p:grpSp>
    </p:spTree>
    <p:extLst>
      <p:ext uri="{BB962C8B-B14F-4D97-AF65-F5344CB8AC3E}">
        <p14:creationId xmlns:p14="http://schemas.microsoft.com/office/powerpoint/2010/main" val="485064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dirty="0" smtClean="0"/>
              <a:t>Etiketiranje</a:t>
            </a:r>
            <a:endParaRPr lang="sl-SI" dirty="0"/>
          </a:p>
        </p:txBody>
      </p:sp>
      <p:sp>
        <p:nvSpPr>
          <p:cNvPr id="3" name="Ograda vsebine 2"/>
          <p:cNvSpPr>
            <a:spLocks noGrp="1"/>
          </p:cNvSpPr>
          <p:nvPr>
            <p:ph idx="1"/>
          </p:nvPr>
        </p:nvSpPr>
        <p:spPr/>
        <p:txBody>
          <a:bodyPr/>
          <a:lstStyle/>
          <a:p>
            <a:r>
              <a:rPr lang="sl-SI" dirty="0" smtClean="0"/>
              <a:t>Primarna in sekundarna </a:t>
            </a:r>
            <a:r>
              <a:rPr lang="sl-SI" dirty="0" err="1" smtClean="0"/>
              <a:t>odklonskost</a:t>
            </a:r>
            <a:endParaRPr lang="sl-SI" dirty="0" smtClean="0"/>
          </a:p>
          <a:p>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2537933420"/>
              </p:ext>
            </p:extLst>
          </p:nvPr>
        </p:nvGraphicFramePr>
        <p:xfrm>
          <a:off x="1043608" y="2708920"/>
          <a:ext cx="5721999" cy="3735347"/>
        </p:xfrm>
        <a:graphic>
          <a:graphicData uri="http://schemas.openxmlformats.org/drawingml/2006/table">
            <a:tbl>
              <a:tblPr firstRow="1" firstCol="1" bandRow="1">
                <a:tableStyleId>{5C22544A-7EE6-4342-B048-85BDC9FD1C3A}</a:tableStyleId>
              </a:tblPr>
              <a:tblGrid>
                <a:gridCol w="1907333"/>
                <a:gridCol w="1907333"/>
                <a:gridCol w="1907333"/>
              </a:tblGrid>
              <a:tr h="1062650">
                <a:tc>
                  <a:txBody>
                    <a:bodyPr/>
                    <a:lstStyle/>
                    <a:p>
                      <a:pPr>
                        <a:lnSpc>
                          <a:spcPct val="115000"/>
                        </a:lnSpc>
                        <a:spcAft>
                          <a:spcPts val="1000"/>
                        </a:spcAft>
                      </a:pPr>
                      <a:r>
                        <a:rPr lang="sl-SI" sz="2400" kern="50" dirty="0">
                          <a:effectLst/>
                        </a:rPr>
                        <a:t>Dejanje</a:t>
                      </a:r>
                      <a:r>
                        <a:rPr lang="sl-SI" sz="2400" kern="50" dirty="0" smtClean="0">
                          <a:effectLst/>
                        </a:rPr>
                        <a:t>/</a:t>
                      </a:r>
                    </a:p>
                    <a:p>
                      <a:pPr>
                        <a:lnSpc>
                          <a:spcPct val="115000"/>
                        </a:lnSpc>
                        <a:spcAft>
                          <a:spcPts val="1000"/>
                        </a:spcAft>
                      </a:pPr>
                      <a:r>
                        <a:rPr lang="sl-SI" sz="2400" kern="50" dirty="0" smtClean="0">
                          <a:effectLst/>
                        </a:rPr>
                        <a:t>Nalepka</a:t>
                      </a:r>
                      <a:endParaRPr lang="sl-SI" sz="2400" kern="50" dirty="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a:effectLst/>
                        </a:rPr>
                        <a:t>Odklon</a:t>
                      </a:r>
                      <a:endParaRPr lang="sl-SI" sz="2400" kern="5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a:effectLst/>
                        </a:rPr>
                        <a:t>Normalno</a:t>
                      </a:r>
                      <a:endParaRPr lang="sl-SI" sz="2400" kern="50">
                        <a:effectLst/>
                        <a:latin typeface="Calibri"/>
                        <a:ea typeface="Times New Roman"/>
                        <a:cs typeface="Arial"/>
                      </a:endParaRPr>
                    </a:p>
                  </a:txBody>
                  <a:tcPr marL="68580" marR="68580" marT="0" marB="0"/>
                </a:tc>
              </a:tr>
              <a:tr h="1610047">
                <a:tc>
                  <a:txBody>
                    <a:bodyPr/>
                    <a:lstStyle/>
                    <a:p>
                      <a:pPr>
                        <a:lnSpc>
                          <a:spcPct val="115000"/>
                        </a:lnSpc>
                        <a:spcAft>
                          <a:spcPts val="1000"/>
                        </a:spcAft>
                      </a:pPr>
                      <a:r>
                        <a:rPr lang="sl-SI" sz="2400" kern="50">
                          <a:effectLst/>
                        </a:rPr>
                        <a:t>Odklon</a:t>
                      </a:r>
                      <a:endParaRPr lang="sl-SI" sz="2400" kern="5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a:effectLst/>
                        </a:rPr>
                        <a:t>Odklonskost</a:t>
                      </a:r>
                      <a:endParaRPr lang="sl-SI" sz="2400" kern="5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a:effectLst/>
                        </a:rPr>
                        <a:t>Skrita odklonskost</a:t>
                      </a:r>
                      <a:endParaRPr lang="sl-SI" sz="2400" kern="50">
                        <a:effectLst/>
                        <a:latin typeface="Calibri"/>
                        <a:ea typeface="Times New Roman"/>
                        <a:cs typeface="Arial"/>
                      </a:endParaRPr>
                    </a:p>
                  </a:txBody>
                  <a:tcPr marL="68580" marR="68580" marT="0" marB="0"/>
                </a:tc>
              </a:tr>
              <a:tr h="1062650">
                <a:tc>
                  <a:txBody>
                    <a:bodyPr/>
                    <a:lstStyle/>
                    <a:p>
                      <a:pPr>
                        <a:lnSpc>
                          <a:spcPct val="115000"/>
                        </a:lnSpc>
                        <a:spcAft>
                          <a:spcPts val="1000"/>
                        </a:spcAft>
                      </a:pPr>
                      <a:r>
                        <a:rPr lang="sl-SI" sz="2400" kern="50">
                          <a:effectLst/>
                        </a:rPr>
                        <a:t>Normalno</a:t>
                      </a:r>
                      <a:endParaRPr lang="sl-SI" sz="2400" kern="5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a:effectLst/>
                        </a:rPr>
                        <a:t>Krivična nalepka</a:t>
                      </a:r>
                      <a:endParaRPr lang="sl-SI" sz="2400" kern="50">
                        <a:effectLst/>
                        <a:latin typeface="Calibri"/>
                        <a:ea typeface="Times New Roman"/>
                        <a:cs typeface="Arial"/>
                      </a:endParaRPr>
                    </a:p>
                  </a:txBody>
                  <a:tcPr marL="68580" marR="68580" marT="0" marB="0"/>
                </a:tc>
                <a:tc>
                  <a:txBody>
                    <a:bodyPr/>
                    <a:lstStyle/>
                    <a:p>
                      <a:pPr>
                        <a:lnSpc>
                          <a:spcPct val="115000"/>
                        </a:lnSpc>
                        <a:spcAft>
                          <a:spcPts val="1000"/>
                        </a:spcAft>
                      </a:pPr>
                      <a:r>
                        <a:rPr lang="sl-SI" sz="2400" kern="50" dirty="0">
                          <a:effectLst/>
                        </a:rPr>
                        <a:t>Konformizem</a:t>
                      </a:r>
                      <a:endParaRPr lang="sl-SI" sz="2400" kern="50" dirty="0">
                        <a:effectLst/>
                        <a:latin typeface="Calibri"/>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282557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sl-SI" sz="3600" dirty="0" smtClean="0"/>
              <a:t>Interakcijski potek spremembe primarne </a:t>
            </a:r>
            <a:r>
              <a:rPr lang="sl-SI" sz="3600" dirty="0" err="1" smtClean="0"/>
              <a:t>odkloskosti</a:t>
            </a:r>
            <a:r>
              <a:rPr lang="sl-SI" sz="3600" dirty="0" smtClean="0"/>
              <a:t> v sekundarno (</a:t>
            </a:r>
            <a:r>
              <a:rPr lang="sl-SI" sz="3600" dirty="0" err="1" smtClean="0"/>
              <a:t>Lemert</a:t>
            </a:r>
            <a:r>
              <a:rPr lang="sl-SI" sz="3600" dirty="0" smtClean="0"/>
              <a:t>)</a:t>
            </a:r>
            <a:endParaRPr lang="sl-SI" sz="3600" dirty="0"/>
          </a:p>
        </p:txBody>
      </p:sp>
      <p:sp>
        <p:nvSpPr>
          <p:cNvPr id="3" name="Ograda vsebine 2"/>
          <p:cNvSpPr>
            <a:spLocks noGrp="1"/>
          </p:cNvSpPr>
          <p:nvPr>
            <p:ph idx="1"/>
          </p:nvPr>
        </p:nvSpPr>
        <p:spPr/>
        <p:txBody>
          <a:bodyPr>
            <a:normAutofit fontScale="77500" lnSpcReduction="20000"/>
          </a:bodyPr>
          <a:lstStyle/>
          <a:p>
            <a:pPr marL="514350" indent="-514350">
              <a:buFont typeface="+mj-lt"/>
              <a:buAutoNum type="arabicPeriod"/>
            </a:pPr>
            <a:r>
              <a:rPr lang="sl-SI" dirty="0" smtClean="0"/>
              <a:t>Primarni odklon</a:t>
            </a:r>
          </a:p>
          <a:p>
            <a:pPr marL="514350" indent="-514350">
              <a:buFont typeface="+mj-lt"/>
              <a:buAutoNum type="arabicPeriod"/>
            </a:pPr>
            <a:r>
              <a:rPr lang="sl-SI" dirty="0" smtClean="0"/>
              <a:t>Družbeno kaznovanje</a:t>
            </a:r>
          </a:p>
          <a:p>
            <a:pPr marL="514350" indent="-514350">
              <a:buFont typeface="+mj-lt"/>
              <a:buAutoNum type="arabicPeriod"/>
            </a:pPr>
            <a:r>
              <a:rPr lang="sl-SI" dirty="0" smtClean="0"/>
              <a:t>Nadaljnje </a:t>
            </a:r>
            <a:r>
              <a:rPr lang="sl-SI" dirty="0" err="1" smtClean="0"/>
              <a:t>odklonskost</a:t>
            </a:r>
            <a:endParaRPr lang="sl-SI" dirty="0" smtClean="0"/>
          </a:p>
          <a:p>
            <a:pPr marL="514350" indent="-514350">
              <a:buFont typeface="+mj-lt"/>
              <a:buAutoNum type="arabicPeriod"/>
            </a:pPr>
            <a:r>
              <a:rPr lang="sl-SI" dirty="0" smtClean="0"/>
              <a:t>Močnejše kazni in zavračanje</a:t>
            </a:r>
          </a:p>
          <a:p>
            <a:pPr marL="514350" indent="-514350">
              <a:buFont typeface="+mj-lt"/>
              <a:buAutoNum type="arabicPeriod"/>
            </a:pPr>
            <a:r>
              <a:rPr lang="sl-SI" dirty="0" smtClean="0"/>
              <a:t>Nadaljnja </a:t>
            </a:r>
            <a:r>
              <a:rPr lang="sl-SI" dirty="0" err="1" smtClean="0"/>
              <a:t>odklonskost</a:t>
            </a:r>
            <a:r>
              <a:rPr lang="sl-SI" dirty="0" smtClean="0"/>
              <a:t> s sovražnostjo in zamero do tistih, ki kaznujejo</a:t>
            </a:r>
          </a:p>
          <a:p>
            <a:pPr marL="514350" indent="-514350">
              <a:buFont typeface="+mj-lt"/>
              <a:buAutoNum type="arabicPeriod"/>
            </a:pPr>
            <a:r>
              <a:rPr lang="sl-SI" dirty="0" smtClean="0"/>
              <a:t>Kriza </a:t>
            </a:r>
            <a:r>
              <a:rPr lang="sl-SI" dirty="0" err="1" smtClean="0"/>
              <a:t>tolerancijskega</a:t>
            </a:r>
            <a:r>
              <a:rPr lang="sl-SI" dirty="0" smtClean="0"/>
              <a:t> kvocienta, ki se izrazi v formalni akciji skupnosti, ki stigmatizira </a:t>
            </a:r>
            <a:r>
              <a:rPr lang="sl-SI" dirty="0" err="1" smtClean="0"/>
              <a:t>devianta</a:t>
            </a:r>
            <a:endParaRPr lang="sl-SI" dirty="0" smtClean="0"/>
          </a:p>
          <a:p>
            <a:pPr marL="514350" indent="-514350">
              <a:buFont typeface="+mj-lt"/>
              <a:buAutoNum type="arabicPeriod"/>
            </a:pPr>
            <a:r>
              <a:rPr lang="sl-SI" dirty="0" smtClean="0"/>
              <a:t>Okrepitev odklonskega vedenja kot odgovor na stigmatizacijo in kazni</a:t>
            </a:r>
          </a:p>
          <a:p>
            <a:pPr marL="514350" indent="-514350">
              <a:buFont typeface="+mj-lt"/>
              <a:buAutoNum type="arabicPeriod"/>
            </a:pPr>
            <a:r>
              <a:rPr lang="sl-SI" dirty="0" err="1" smtClean="0"/>
              <a:t>Dokočno</a:t>
            </a:r>
            <a:r>
              <a:rPr lang="sl-SI" dirty="0" smtClean="0"/>
              <a:t> sprejemanje odklonskega družbenega položaja in trud prilagoditi se na podlagi ustrezne družbene vloge.</a:t>
            </a:r>
            <a:endParaRPr lang="sl-SI" dirty="0"/>
          </a:p>
        </p:txBody>
      </p:sp>
    </p:spTree>
    <p:extLst>
      <p:ext uri="{BB962C8B-B14F-4D97-AF65-F5344CB8AC3E}">
        <p14:creationId xmlns:p14="http://schemas.microsoft.com/office/powerpoint/2010/main" val="2149875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Tipologija uživalcev</a:t>
            </a:r>
            <a:endParaRPr lang="sl-SI"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311822683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123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Tipologija uživalcev glede na definicijo situacije</a:t>
            </a:r>
            <a:endParaRPr lang="sl-SI"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4265210861"/>
              </p:ext>
            </p:extLst>
          </p:nvPr>
        </p:nvGraphicFramePr>
        <p:xfrm>
          <a:off x="755575" y="1556793"/>
          <a:ext cx="7783383" cy="4937760"/>
        </p:xfrm>
        <a:graphic>
          <a:graphicData uri="http://schemas.openxmlformats.org/drawingml/2006/table">
            <a:tbl>
              <a:tblPr>
                <a:tableStyleId>{5C22544A-7EE6-4342-B048-85BDC9FD1C3A}</a:tableStyleId>
              </a:tblPr>
              <a:tblGrid>
                <a:gridCol w="2594461"/>
                <a:gridCol w="2594461"/>
                <a:gridCol w="2594461"/>
              </a:tblGrid>
              <a:tr h="1512167">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dirty="0">
                          <a:effectLst/>
                        </a:rPr>
                        <a:t>mamilo kot               </a:t>
                      </a:r>
                    </a:p>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dirty="0">
                          <a:effectLst/>
                        </a:rPr>
                        <a:t> </a:t>
                      </a:r>
                    </a:p>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endParaRPr lang="sl-SI" sz="2400" dirty="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heteronomno / instrumentalno</a:t>
                      </a:r>
                      <a:endParaRPr lang="sl-SI" sz="240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avtonomno / ekspresivno</a:t>
                      </a:r>
                      <a:endParaRPr lang="sl-SI" sz="2400">
                        <a:effectLst/>
                        <a:latin typeface="Times New Roman"/>
                        <a:ea typeface="Times New Roman"/>
                        <a:cs typeface="Arial"/>
                      </a:endParaRPr>
                    </a:p>
                  </a:txBody>
                  <a:tcPr marL="44450" marR="44450" marT="0" marB="0"/>
                </a:tc>
              </a:tr>
              <a:tr h="710933">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vernakularna dobrina</a:t>
                      </a:r>
                    </a:p>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 </a:t>
                      </a:r>
                      <a:endParaRPr lang="sl-SI" sz="240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tradicionalno           </a:t>
                      </a:r>
                      <a:endParaRPr lang="sl-SI" sz="240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nekonformistično</a:t>
                      </a:r>
                      <a:endParaRPr lang="sl-SI" sz="2400">
                        <a:effectLst/>
                        <a:latin typeface="Times New Roman"/>
                        <a:ea typeface="Times New Roman"/>
                        <a:cs typeface="Arial"/>
                      </a:endParaRPr>
                    </a:p>
                  </a:txBody>
                  <a:tcPr marL="44450" marR="44450" marT="0" marB="0"/>
                </a:tc>
              </a:tr>
              <a:tr h="1086435">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blago               </a:t>
                      </a:r>
                    </a:p>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 </a:t>
                      </a:r>
                    </a:p>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     </a:t>
                      </a:r>
                      <a:endParaRPr lang="sl-SI" sz="240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a:effectLst/>
                        </a:rPr>
                        <a:t>terapevtsko              </a:t>
                      </a:r>
                      <a:endParaRPr lang="sl-SI" sz="2400">
                        <a:effectLst/>
                        <a:latin typeface="Times New Roman"/>
                        <a:ea typeface="Times New Roman"/>
                        <a:cs typeface="Arial"/>
                      </a:endParaRPr>
                    </a:p>
                  </a:txBody>
                  <a:tcPr marL="44450" marR="44450" marT="0" marB="0"/>
                </a:tc>
                <a:tc>
                  <a:txBody>
                    <a:bodyPr/>
                    <a:lstStyle/>
                    <a:p>
                      <a:pPr>
                        <a:lnSpc>
                          <a:spcPct val="150000"/>
                        </a:lnSpc>
                        <a:spcAft>
                          <a:spcPts val="0"/>
                        </a:spcAft>
                        <a:tabLst>
                          <a:tab pos="406400" algn="l"/>
                          <a:tab pos="812800" algn="l"/>
                          <a:tab pos="1219200" algn="l"/>
                          <a:tab pos="1625600" algn="l"/>
                          <a:tab pos="2032000" algn="l"/>
                          <a:tab pos="2438400" algn="l"/>
                          <a:tab pos="2844800" algn="l"/>
                          <a:tab pos="3251200" algn="l"/>
                          <a:tab pos="3657600" algn="l"/>
                          <a:tab pos="4064000" algn="l"/>
                          <a:tab pos="4470400" algn="l"/>
                          <a:tab pos="4876800" algn="l"/>
                          <a:tab pos="5283200" algn="l"/>
                        </a:tabLst>
                      </a:pPr>
                      <a:r>
                        <a:rPr lang="sl-SI" sz="2400" dirty="0">
                          <a:effectLst/>
                        </a:rPr>
                        <a:t>rekreativno</a:t>
                      </a:r>
                      <a:endParaRPr lang="sl-SI" sz="2400" dirty="0">
                        <a:effectLst/>
                        <a:latin typeface="Times New Roman"/>
                        <a:ea typeface="Times New Roman"/>
                        <a:cs typeface="Arial"/>
                      </a:endParaRPr>
                    </a:p>
                  </a:txBody>
                  <a:tcPr marL="44450" marR="44450" marT="0" marB="0"/>
                </a:tc>
              </a:tr>
            </a:tbl>
          </a:graphicData>
        </a:graphic>
      </p:graphicFrame>
    </p:spTree>
    <p:extLst>
      <p:ext uri="{BB962C8B-B14F-4D97-AF65-F5344CB8AC3E}">
        <p14:creationId xmlns:p14="http://schemas.microsoft.com/office/powerpoint/2010/main" val="1681000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b="1" i="1" dirty="0" smtClean="0"/>
              <a:t>Virtualno in dejansko</a:t>
            </a:r>
            <a:endParaRPr lang="sl-SI" dirty="0"/>
          </a:p>
        </p:txBody>
      </p:sp>
      <p:sp>
        <p:nvSpPr>
          <p:cNvPr id="3" name="Ograda vsebine 2"/>
          <p:cNvSpPr>
            <a:spLocks noGrp="1"/>
          </p:cNvSpPr>
          <p:nvPr>
            <p:ph idx="1"/>
          </p:nvPr>
        </p:nvSpPr>
        <p:spPr/>
        <p:txBody>
          <a:bodyPr>
            <a:noAutofit/>
          </a:bodyPr>
          <a:lstStyle/>
          <a:p>
            <a:r>
              <a:rPr lang="sl-SI" sz="2000" i="1" dirty="0" smtClean="0"/>
              <a:t>Virtualna identiteta </a:t>
            </a:r>
            <a:r>
              <a:rPr lang="sl-SI" sz="2000" dirty="0" smtClean="0"/>
              <a:t>– (iz </a:t>
            </a:r>
            <a:r>
              <a:rPr lang="sl-SI" sz="2000" i="1" dirty="0" smtClean="0"/>
              <a:t>lat. </a:t>
            </a:r>
            <a:r>
              <a:rPr lang="sl-SI" sz="2000" i="1" dirty="0" err="1" smtClean="0"/>
              <a:t>Virtus</a:t>
            </a:r>
            <a:r>
              <a:rPr lang="sl-SI" sz="2000" dirty="0" smtClean="0"/>
              <a:t>: vrlina, vrlost, moralna odličnost, pravičnost; kot tujka se uporablja tudi za navidezno (računalništvo) in pomeni tudi: </a:t>
            </a:r>
            <a:r>
              <a:rPr lang="sl-SI" sz="2000" i="1" dirty="0" smtClean="0"/>
              <a:t>take moči, učinka, čeprav ne dejansko ali izrazito tak.</a:t>
            </a:r>
            <a:r>
              <a:rPr lang="sl-SI" sz="2000" dirty="0" smtClean="0"/>
              <a:t>) je, kar naj bi človek glede na položaj - v družbi, v vlogi, v interakciji – bil. </a:t>
            </a:r>
          </a:p>
          <a:p>
            <a:r>
              <a:rPr lang="sl-SI" sz="2000" i="1" dirty="0" smtClean="0"/>
              <a:t>Dejanska identiteta</a:t>
            </a:r>
            <a:r>
              <a:rPr lang="sl-SI" sz="2000" dirty="0" smtClean="0"/>
              <a:t>, je pa tisto, kar človek je dejansko v tistem hipu in mestu. Med obema po navadi obstaja neka skladnost, pa tudi napetost in nasprotje. Ljudje svojih vlog in položajev ne izpolnjujemo ves čas, se od njih distanciramo, se izgubimo.. včasih le za hip. V vsakdanjih izmenjavah te spodrsljaje, se zanje opravičujemo, sogovorniki nam jih po pravilu spregledajo. Težave nastanejo, če vlog in položajev, ki naj bi jih zasedali, dalj časa ne zasedamo ali jih pomanjkljivo izpolnjujemo ali/in če smo zaradi tega posebej družbeno označeni in morda celo izobčeni. </a:t>
            </a:r>
          </a:p>
          <a:p>
            <a:endParaRPr lang="sl-SI" sz="2000" dirty="0"/>
          </a:p>
        </p:txBody>
      </p:sp>
    </p:spTree>
    <p:extLst>
      <p:ext uri="{BB962C8B-B14F-4D97-AF65-F5344CB8AC3E}">
        <p14:creationId xmlns:p14="http://schemas.microsoft.com/office/powerpoint/2010/main" val="2667475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grada vsebine 2"/>
          <p:cNvSpPr>
            <a:spLocks noGrp="1"/>
          </p:cNvSpPr>
          <p:nvPr>
            <p:ph idx="1"/>
          </p:nvPr>
        </p:nvSpPr>
        <p:spPr/>
        <p:txBody>
          <a:bodyPr>
            <a:normAutofit fontScale="85000" lnSpcReduction="20000"/>
          </a:bodyPr>
          <a:lstStyle/>
          <a:p>
            <a:r>
              <a:rPr lang="sl-SI" dirty="0" smtClean="0"/>
              <a:t>Zev med obema identitetama, je osnova procesa stigmatizacije. Dejanska identiteta diskreditira v očeh drugih virtualno in oseba, bodisi v neformalnih interakcijah bodisi formalno izgubi položaj, ki naj bi ga imela. To so lahko posamezne dejavnosti (funkcionalna nesposobnost), določene vloge (npr. delovno mesto, starševske vloge, interakcijske vloge) ali pa celo splošna pogodbena sposobnost osebe (izguba opravilne sposobnosti, državljanstva).</a:t>
            </a:r>
          </a:p>
          <a:p>
            <a:r>
              <a:rPr lang="sl-SI" dirty="0" smtClean="0"/>
              <a:t>Virtualno stvarnost odnosov med ljudmi tvorijo pravila, scenariji, pričakovanja, sheme, </a:t>
            </a:r>
          </a:p>
          <a:p>
            <a:r>
              <a:rPr lang="sl-SI" dirty="0" smtClean="0"/>
              <a:t>dejansko pa dogodki, dejanja, značilnosti.</a:t>
            </a:r>
          </a:p>
          <a:p>
            <a:endParaRPr lang="sl-SI" dirty="0"/>
          </a:p>
        </p:txBody>
      </p:sp>
    </p:spTree>
    <p:extLst>
      <p:ext uri="{BB962C8B-B14F-4D97-AF65-F5344CB8AC3E}">
        <p14:creationId xmlns:p14="http://schemas.microsoft.com/office/powerpoint/2010/main" val="38449515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Stigma</a:t>
            </a:r>
            <a:endParaRPr lang="sl-SI" dirty="0"/>
          </a:p>
        </p:txBody>
      </p:sp>
      <p:sp>
        <p:nvSpPr>
          <p:cNvPr id="3" name="Ograda vsebine 2"/>
          <p:cNvSpPr>
            <a:spLocks noGrp="1"/>
          </p:cNvSpPr>
          <p:nvPr>
            <p:ph idx="1"/>
          </p:nvPr>
        </p:nvSpPr>
        <p:spPr/>
        <p:txBody>
          <a:bodyPr>
            <a:normAutofit fontScale="92500" lnSpcReduction="20000"/>
          </a:bodyPr>
          <a:lstStyle/>
          <a:p>
            <a:r>
              <a:rPr lang="sl-SI" dirty="0" smtClean="0"/>
              <a:t>pečat </a:t>
            </a:r>
            <a:r>
              <a:rPr lang="sl-SI" dirty="0"/>
              <a:t>ali </a:t>
            </a:r>
            <a:r>
              <a:rPr lang="sl-SI" dirty="0" smtClean="0"/>
              <a:t>znak (grščina), </a:t>
            </a:r>
            <a:r>
              <a:rPr lang="sl-SI" dirty="0"/>
              <a:t>s katerim so tako ali drugače zaznamovali  sužnja, zločinca ali izdajalca, da bi ga prepoznali in se mu izognili na javnih prostorih. </a:t>
            </a:r>
            <a:endParaRPr lang="sl-SI" dirty="0" smtClean="0"/>
          </a:p>
          <a:p>
            <a:r>
              <a:rPr lang="sl-SI" dirty="0" smtClean="0"/>
              <a:t>V </a:t>
            </a:r>
            <a:r>
              <a:rPr lang="sl-SI" dirty="0"/>
              <a:t>krščanstvu </a:t>
            </a:r>
            <a:r>
              <a:rPr lang="sl-SI" dirty="0" smtClean="0"/>
              <a:t>božje </a:t>
            </a:r>
            <a:r>
              <a:rPr lang="sl-SI" dirty="0"/>
              <a:t>rane na telesu, čudež, </a:t>
            </a:r>
            <a:endParaRPr lang="sl-SI" dirty="0" smtClean="0"/>
          </a:p>
          <a:p>
            <a:r>
              <a:rPr lang="sl-SI" dirty="0" smtClean="0"/>
              <a:t>v </a:t>
            </a:r>
            <a:r>
              <a:rPr lang="sl-SI" dirty="0"/>
              <a:t>medicini pa telesna znamenja bolezenskih motenj. </a:t>
            </a:r>
            <a:endParaRPr lang="sl-SI" dirty="0" smtClean="0"/>
          </a:p>
          <a:p>
            <a:r>
              <a:rPr lang="sl-SI" dirty="0" smtClean="0"/>
              <a:t>V </a:t>
            </a:r>
            <a:r>
              <a:rPr lang="sl-SI" dirty="0"/>
              <a:t>sodobnem vsakdanjem jeziku stigma še vedno pomeni zaznamovanost, vendar ne nujno vidne zaznamovanosti, temveč bolj deluje kot atribut nezaželenosti, zavrženosti.</a:t>
            </a:r>
            <a:r>
              <a:rPr lang="sl-SI" baseline="30000" dirty="0"/>
              <a:t> </a:t>
            </a:r>
            <a:endParaRPr lang="sl-SI" dirty="0"/>
          </a:p>
          <a:p>
            <a:endParaRPr lang="sl-SI" dirty="0"/>
          </a:p>
        </p:txBody>
      </p:sp>
    </p:spTree>
    <p:extLst>
      <p:ext uri="{BB962C8B-B14F-4D97-AF65-F5344CB8AC3E}">
        <p14:creationId xmlns:p14="http://schemas.microsoft.com/office/powerpoint/2010/main" val="3766067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784</TotalTime>
  <Words>2047</Words>
  <Application>Microsoft Office PowerPoint</Application>
  <PresentationFormat>Diaprojekcija na zaslonu (4:3)</PresentationFormat>
  <Paragraphs>235</Paragraphs>
  <Slides>27</Slides>
  <Notes>5</Notes>
  <HiddenSlides>0</HiddenSlides>
  <MMClips>0</MMClips>
  <ScaleCrop>false</ScaleCrop>
  <HeadingPairs>
    <vt:vector size="4" baseType="variant">
      <vt:variant>
        <vt:lpstr>Tema</vt:lpstr>
      </vt:variant>
      <vt:variant>
        <vt:i4>1</vt:i4>
      </vt:variant>
      <vt:variant>
        <vt:lpstr>Naslovi diapozitivov</vt:lpstr>
      </vt:variant>
      <vt:variant>
        <vt:i4>27</vt:i4>
      </vt:variant>
    </vt:vector>
  </HeadingPairs>
  <TitlesOfParts>
    <vt:vector size="28" baseType="lpstr">
      <vt:lpstr>Officeova tema</vt:lpstr>
      <vt:lpstr>Etiketa, stigma in vloga</vt:lpstr>
      <vt:lpstr>Termini</vt:lpstr>
      <vt:lpstr>Etiketiranje</vt:lpstr>
      <vt:lpstr>Interakcijski potek spremembe primarne odkloskosti v sekundarno (Lemert)</vt:lpstr>
      <vt:lpstr>Tipologija uživalcev</vt:lpstr>
      <vt:lpstr>Tipologija uživalcev glede na definicijo situacije</vt:lpstr>
      <vt:lpstr>Virtualno in dejansko</vt:lpstr>
      <vt:lpstr>PowerPointova predstavitev</vt:lpstr>
      <vt:lpstr>Stigma</vt:lpstr>
      <vt:lpstr>Stigma - interakcijski pojem</vt:lpstr>
      <vt:lpstr>Delo in stigma</vt:lpstr>
      <vt:lpstr>Varovalni mehanizmi</vt:lpstr>
      <vt:lpstr>Teritorialno - izgon</vt:lpstr>
      <vt:lpstr>Družinska drama odkritja</vt:lpstr>
      <vt:lpstr>Tegobe družinske drame</vt:lpstr>
      <vt:lpstr>Kariera</vt:lpstr>
      <vt:lpstr>uživanje drog psihosocialen proces</vt:lpstr>
      <vt:lpstr>Kaj se mora uživalec naučiti</vt:lpstr>
      <vt:lpstr>Kariera uživalca</vt:lpstr>
      <vt:lpstr>Razlogi za začetek uživanja heroina</vt:lpstr>
      <vt:lpstr>PowerPointova predstavitev</vt:lpstr>
      <vt:lpstr>PowerPointova predstavitev</vt:lpstr>
      <vt:lpstr>PowerPointova predstavitev</vt:lpstr>
      <vt:lpstr>Kriza</vt:lpstr>
      <vt:lpstr>Spuščanje</vt:lpstr>
      <vt:lpstr>Vloga</vt:lpstr>
      <vt:lpstr>PowerPointova predstavitev</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 </dc:creator>
  <cp:lastModifiedBy> </cp:lastModifiedBy>
  <cp:revision>23</cp:revision>
  <dcterms:created xsi:type="dcterms:W3CDTF">2013-04-01T18:37:00Z</dcterms:created>
  <dcterms:modified xsi:type="dcterms:W3CDTF">2013-04-12T13:02:21Z</dcterms:modified>
</cp:coreProperties>
</file>