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colors4.xml" ContentType="application/vnd.openxmlformats-officedocument.drawingml.diagramColors+xml"/>
  <Override PartName="/ppt/diagrams/drawing5.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slides/slide8.xml" ContentType="application/vnd.openxmlformats-officedocument.presentationml.slide+xml"/>
  <Override PartName="/ppt/slides/slide49.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67"/>
  </p:notesMasterIdLst>
  <p:sldIdLst>
    <p:sldId id="256" r:id="rId2"/>
    <p:sldId id="257" r:id="rId3"/>
    <p:sldId id="258" r:id="rId4"/>
    <p:sldId id="259" r:id="rId5"/>
    <p:sldId id="260" r:id="rId6"/>
    <p:sldId id="261" r:id="rId7"/>
    <p:sldId id="262" r:id="rId8"/>
    <p:sldId id="263" r:id="rId9"/>
    <p:sldId id="264" r:id="rId10"/>
    <p:sldId id="265" r:id="rId11"/>
    <p:sldId id="267" r:id="rId12"/>
    <p:sldId id="266" r:id="rId13"/>
    <p:sldId id="268" r:id="rId14"/>
    <p:sldId id="269" r:id="rId15"/>
    <p:sldId id="270" r:id="rId16"/>
    <p:sldId id="271" r:id="rId17"/>
    <p:sldId id="272" r:id="rId18"/>
    <p:sldId id="273" r:id="rId19"/>
    <p:sldId id="274" r:id="rId20"/>
    <p:sldId id="275" r:id="rId21"/>
    <p:sldId id="276" r:id="rId22"/>
    <p:sldId id="278" r:id="rId23"/>
    <p:sldId id="277" r:id="rId24"/>
    <p:sldId id="279" r:id="rId25"/>
    <p:sldId id="280" r:id="rId26"/>
    <p:sldId id="281" r:id="rId27"/>
    <p:sldId id="282" r:id="rId28"/>
    <p:sldId id="283" r:id="rId29"/>
    <p:sldId id="284" r:id="rId30"/>
    <p:sldId id="285" r:id="rId31"/>
    <p:sldId id="287" r:id="rId32"/>
    <p:sldId id="286" r:id="rId33"/>
    <p:sldId id="288" r:id="rId34"/>
    <p:sldId id="289" r:id="rId35"/>
    <p:sldId id="290" r:id="rId36"/>
    <p:sldId id="291" r:id="rId37"/>
    <p:sldId id="292" r:id="rId38"/>
    <p:sldId id="293" r:id="rId39"/>
    <p:sldId id="311" r:id="rId40"/>
    <p:sldId id="294" r:id="rId41"/>
    <p:sldId id="297" r:id="rId42"/>
    <p:sldId id="296" r:id="rId43"/>
    <p:sldId id="295" r:id="rId44"/>
    <p:sldId id="299" r:id="rId45"/>
    <p:sldId id="298" r:id="rId46"/>
    <p:sldId id="300" r:id="rId47"/>
    <p:sldId id="301" r:id="rId48"/>
    <p:sldId id="302" r:id="rId49"/>
    <p:sldId id="304" r:id="rId50"/>
    <p:sldId id="303" r:id="rId51"/>
    <p:sldId id="305" r:id="rId52"/>
    <p:sldId id="306" r:id="rId53"/>
    <p:sldId id="307" r:id="rId54"/>
    <p:sldId id="308" r:id="rId55"/>
    <p:sldId id="309" r:id="rId56"/>
    <p:sldId id="310" r:id="rId57"/>
    <p:sldId id="312" r:id="rId58"/>
    <p:sldId id="313" r:id="rId59"/>
    <p:sldId id="314" r:id="rId60"/>
    <p:sldId id="315" r:id="rId61"/>
    <p:sldId id="316" r:id="rId62"/>
    <p:sldId id="317" r:id="rId63"/>
    <p:sldId id="318" r:id="rId64"/>
    <p:sldId id="320" r:id="rId65"/>
    <p:sldId id="319" r:id="rId66"/>
  </p:sldIdLst>
  <p:sldSz cx="9144000" cy="6858000" type="screen4x3"/>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6" autoAdjust="0"/>
    <p:restoredTop sz="94746"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216"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AF7F1BD-34AF-4636-AF1B-DBB422AFC42D}" type="doc">
      <dgm:prSet loTypeId="urn:microsoft.com/office/officeart/2005/8/layout/equation1" loCatId="relationship" qsTypeId="urn:microsoft.com/office/officeart/2005/8/quickstyle/simple1" qsCatId="simple" csTypeId="urn:microsoft.com/office/officeart/2005/8/colors/accent1_2" csCatId="accent1" phldr="1"/>
      <dgm:spPr/>
    </dgm:pt>
    <dgm:pt modelId="{EAE45484-867F-4708-A000-7FB1EF8AE306}">
      <dgm:prSet phldrT="[besedilo]"/>
      <dgm:spPr/>
      <dgm:t>
        <a:bodyPr/>
        <a:lstStyle/>
        <a:p>
          <a:r>
            <a:rPr lang="sl-SI" dirty="0" smtClean="0"/>
            <a:t>Etnična / kulturna občutljivost</a:t>
          </a:r>
          <a:endParaRPr lang="sl-SI" dirty="0"/>
        </a:p>
      </dgm:t>
    </dgm:pt>
    <dgm:pt modelId="{FDFB847D-5600-4BE9-8E57-56038A4B1FD3}" type="parTrans" cxnId="{D9AFC582-AB5D-46B9-8878-8476C02C6509}">
      <dgm:prSet/>
      <dgm:spPr/>
      <dgm:t>
        <a:bodyPr/>
        <a:lstStyle/>
        <a:p>
          <a:endParaRPr lang="sl-SI"/>
        </a:p>
      </dgm:t>
    </dgm:pt>
    <dgm:pt modelId="{69976D3A-4CCB-4CF2-B6AF-40A35A18C8C1}" type="sibTrans" cxnId="{D9AFC582-AB5D-46B9-8878-8476C02C6509}">
      <dgm:prSet/>
      <dgm:spPr/>
      <dgm:t>
        <a:bodyPr/>
        <a:lstStyle/>
        <a:p>
          <a:endParaRPr lang="sl-SI"/>
        </a:p>
      </dgm:t>
    </dgm:pt>
    <dgm:pt modelId="{9B495AA1-7D8E-4FE2-B07F-B0D2C7D34632}">
      <dgm:prSet phldrT="[besedilo]"/>
      <dgm:spPr/>
      <dgm:t>
        <a:bodyPr/>
        <a:lstStyle/>
        <a:p>
          <a:r>
            <a:rPr lang="sl-SI" dirty="0" err="1" smtClean="0"/>
            <a:t>Anti</a:t>
          </a:r>
          <a:r>
            <a:rPr lang="sl-SI" dirty="0" smtClean="0"/>
            <a:t>-rasistična načela </a:t>
          </a:r>
          <a:endParaRPr lang="sl-SI" dirty="0"/>
        </a:p>
      </dgm:t>
    </dgm:pt>
    <dgm:pt modelId="{C8523B16-F540-40B9-948F-12E86891A6FB}" type="parTrans" cxnId="{8A17BFF3-45D9-4A56-A114-89B67DA2C42A}">
      <dgm:prSet/>
      <dgm:spPr/>
      <dgm:t>
        <a:bodyPr/>
        <a:lstStyle/>
        <a:p>
          <a:endParaRPr lang="sl-SI"/>
        </a:p>
      </dgm:t>
    </dgm:pt>
    <dgm:pt modelId="{4CC20551-34CF-4746-93F8-773E60D48B4C}" type="sibTrans" cxnId="{8A17BFF3-45D9-4A56-A114-89B67DA2C42A}">
      <dgm:prSet/>
      <dgm:spPr/>
      <dgm:t>
        <a:bodyPr/>
        <a:lstStyle/>
        <a:p>
          <a:endParaRPr lang="sl-SI"/>
        </a:p>
      </dgm:t>
    </dgm:pt>
    <dgm:pt modelId="{5E31509D-6CEF-45CF-A840-FD51FA912D69}">
      <dgm:prSet phldrT="[besedilo]"/>
      <dgm:spPr/>
      <dgm:t>
        <a:bodyPr/>
        <a:lstStyle/>
        <a:p>
          <a:r>
            <a:rPr lang="sl-SI" dirty="0" smtClean="0"/>
            <a:t>Kulturno kompetentno SD </a:t>
          </a:r>
          <a:endParaRPr lang="sl-SI" dirty="0"/>
        </a:p>
      </dgm:t>
    </dgm:pt>
    <dgm:pt modelId="{D9F5874C-8791-4F63-9937-4C17BD51FAC6}" type="parTrans" cxnId="{141ACF26-7417-43EC-B2DD-6111302D8B42}">
      <dgm:prSet/>
      <dgm:spPr/>
      <dgm:t>
        <a:bodyPr/>
        <a:lstStyle/>
        <a:p>
          <a:endParaRPr lang="sl-SI"/>
        </a:p>
      </dgm:t>
    </dgm:pt>
    <dgm:pt modelId="{A3252324-38E2-4A6B-98A7-953E394C8B54}" type="sibTrans" cxnId="{141ACF26-7417-43EC-B2DD-6111302D8B42}">
      <dgm:prSet/>
      <dgm:spPr/>
      <dgm:t>
        <a:bodyPr/>
        <a:lstStyle/>
        <a:p>
          <a:endParaRPr lang="sl-SI"/>
        </a:p>
      </dgm:t>
    </dgm:pt>
    <dgm:pt modelId="{4E591227-E11F-424E-A774-4D7BBF09A82E}" type="pres">
      <dgm:prSet presAssocID="{0AF7F1BD-34AF-4636-AF1B-DBB422AFC42D}" presName="linearFlow" presStyleCnt="0">
        <dgm:presLayoutVars>
          <dgm:dir/>
          <dgm:resizeHandles val="exact"/>
        </dgm:presLayoutVars>
      </dgm:prSet>
      <dgm:spPr/>
    </dgm:pt>
    <dgm:pt modelId="{781E2205-5D78-4260-97D1-16A445472DFF}" type="pres">
      <dgm:prSet presAssocID="{EAE45484-867F-4708-A000-7FB1EF8AE306}" presName="node" presStyleLbl="node1" presStyleIdx="0" presStyleCnt="3">
        <dgm:presLayoutVars>
          <dgm:bulletEnabled val="1"/>
        </dgm:presLayoutVars>
      </dgm:prSet>
      <dgm:spPr/>
      <dgm:t>
        <a:bodyPr/>
        <a:lstStyle/>
        <a:p>
          <a:endParaRPr lang="sl-SI"/>
        </a:p>
      </dgm:t>
    </dgm:pt>
    <dgm:pt modelId="{89D7D6DD-4C01-402E-9109-BF61FB1AEAD6}" type="pres">
      <dgm:prSet presAssocID="{69976D3A-4CCB-4CF2-B6AF-40A35A18C8C1}" presName="spacerL" presStyleCnt="0"/>
      <dgm:spPr/>
    </dgm:pt>
    <dgm:pt modelId="{CBEBEB4A-8424-44E4-8839-45C71E0C41E2}" type="pres">
      <dgm:prSet presAssocID="{69976D3A-4CCB-4CF2-B6AF-40A35A18C8C1}" presName="sibTrans" presStyleLbl="sibTrans2D1" presStyleIdx="0" presStyleCnt="2"/>
      <dgm:spPr/>
      <dgm:t>
        <a:bodyPr/>
        <a:lstStyle/>
        <a:p>
          <a:endParaRPr lang="sl-SI"/>
        </a:p>
      </dgm:t>
    </dgm:pt>
    <dgm:pt modelId="{FAC6A988-8031-49C6-A44C-50E6620F856F}" type="pres">
      <dgm:prSet presAssocID="{69976D3A-4CCB-4CF2-B6AF-40A35A18C8C1}" presName="spacerR" presStyleCnt="0"/>
      <dgm:spPr/>
    </dgm:pt>
    <dgm:pt modelId="{1BBA82D6-28FB-44E3-B1EB-6A6717B18E36}" type="pres">
      <dgm:prSet presAssocID="{9B495AA1-7D8E-4FE2-B07F-B0D2C7D34632}" presName="node" presStyleLbl="node1" presStyleIdx="1" presStyleCnt="3">
        <dgm:presLayoutVars>
          <dgm:bulletEnabled val="1"/>
        </dgm:presLayoutVars>
      </dgm:prSet>
      <dgm:spPr/>
      <dgm:t>
        <a:bodyPr/>
        <a:lstStyle/>
        <a:p>
          <a:endParaRPr lang="sl-SI"/>
        </a:p>
      </dgm:t>
    </dgm:pt>
    <dgm:pt modelId="{96A63DD6-CC25-4BFC-809C-BEBD05DC97D8}" type="pres">
      <dgm:prSet presAssocID="{4CC20551-34CF-4746-93F8-773E60D48B4C}" presName="spacerL" presStyleCnt="0"/>
      <dgm:spPr/>
    </dgm:pt>
    <dgm:pt modelId="{493F58EF-4781-4889-97CF-395B2D994089}" type="pres">
      <dgm:prSet presAssocID="{4CC20551-34CF-4746-93F8-773E60D48B4C}" presName="sibTrans" presStyleLbl="sibTrans2D1" presStyleIdx="1" presStyleCnt="2"/>
      <dgm:spPr/>
      <dgm:t>
        <a:bodyPr/>
        <a:lstStyle/>
        <a:p>
          <a:endParaRPr lang="sl-SI"/>
        </a:p>
      </dgm:t>
    </dgm:pt>
    <dgm:pt modelId="{B184D3EE-4C8E-49FF-A7DD-0FC573FC5250}" type="pres">
      <dgm:prSet presAssocID="{4CC20551-34CF-4746-93F8-773E60D48B4C}" presName="spacerR" presStyleCnt="0"/>
      <dgm:spPr/>
    </dgm:pt>
    <dgm:pt modelId="{10176291-6842-4337-A3F3-65820934B2C2}" type="pres">
      <dgm:prSet presAssocID="{5E31509D-6CEF-45CF-A840-FD51FA912D69}" presName="node" presStyleLbl="node1" presStyleIdx="2" presStyleCnt="3">
        <dgm:presLayoutVars>
          <dgm:bulletEnabled val="1"/>
        </dgm:presLayoutVars>
      </dgm:prSet>
      <dgm:spPr/>
      <dgm:t>
        <a:bodyPr/>
        <a:lstStyle/>
        <a:p>
          <a:endParaRPr lang="sl-SI"/>
        </a:p>
      </dgm:t>
    </dgm:pt>
  </dgm:ptLst>
  <dgm:cxnLst>
    <dgm:cxn modelId="{649250EA-C7DF-4D36-8C81-FC738A0356DD}" type="presOf" srcId="{69976D3A-4CCB-4CF2-B6AF-40A35A18C8C1}" destId="{CBEBEB4A-8424-44E4-8839-45C71E0C41E2}" srcOrd="0" destOrd="0" presId="urn:microsoft.com/office/officeart/2005/8/layout/equation1"/>
    <dgm:cxn modelId="{D94FCB8D-0D57-415D-8600-75CAF86FB774}" type="presOf" srcId="{0AF7F1BD-34AF-4636-AF1B-DBB422AFC42D}" destId="{4E591227-E11F-424E-A774-4D7BBF09A82E}" srcOrd="0" destOrd="0" presId="urn:microsoft.com/office/officeart/2005/8/layout/equation1"/>
    <dgm:cxn modelId="{141ACF26-7417-43EC-B2DD-6111302D8B42}" srcId="{0AF7F1BD-34AF-4636-AF1B-DBB422AFC42D}" destId="{5E31509D-6CEF-45CF-A840-FD51FA912D69}" srcOrd="2" destOrd="0" parTransId="{D9F5874C-8791-4F63-9937-4C17BD51FAC6}" sibTransId="{A3252324-38E2-4A6B-98A7-953E394C8B54}"/>
    <dgm:cxn modelId="{0ED7A19B-53A5-4294-AA21-B455D37B4652}" type="presOf" srcId="{9B495AA1-7D8E-4FE2-B07F-B0D2C7D34632}" destId="{1BBA82D6-28FB-44E3-B1EB-6A6717B18E36}" srcOrd="0" destOrd="0" presId="urn:microsoft.com/office/officeart/2005/8/layout/equation1"/>
    <dgm:cxn modelId="{8731093A-81A3-46DE-9854-32A69200FA6F}" type="presOf" srcId="{5E31509D-6CEF-45CF-A840-FD51FA912D69}" destId="{10176291-6842-4337-A3F3-65820934B2C2}" srcOrd="0" destOrd="0" presId="urn:microsoft.com/office/officeart/2005/8/layout/equation1"/>
    <dgm:cxn modelId="{8A17BFF3-45D9-4A56-A114-89B67DA2C42A}" srcId="{0AF7F1BD-34AF-4636-AF1B-DBB422AFC42D}" destId="{9B495AA1-7D8E-4FE2-B07F-B0D2C7D34632}" srcOrd="1" destOrd="0" parTransId="{C8523B16-F540-40B9-948F-12E86891A6FB}" sibTransId="{4CC20551-34CF-4746-93F8-773E60D48B4C}"/>
    <dgm:cxn modelId="{D9AFC582-AB5D-46B9-8878-8476C02C6509}" srcId="{0AF7F1BD-34AF-4636-AF1B-DBB422AFC42D}" destId="{EAE45484-867F-4708-A000-7FB1EF8AE306}" srcOrd="0" destOrd="0" parTransId="{FDFB847D-5600-4BE9-8E57-56038A4B1FD3}" sibTransId="{69976D3A-4CCB-4CF2-B6AF-40A35A18C8C1}"/>
    <dgm:cxn modelId="{494DA33C-9374-44A9-9469-6790EE012201}" type="presOf" srcId="{4CC20551-34CF-4746-93F8-773E60D48B4C}" destId="{493F58EF-4781-4889-97CF-395B2D994089}" srcOrd="0" destOrd="0" presId="urn:microsoft.com/office/officeart/2005/8/layout/equation1"/>
    <dgm:cxn modelId="{0F1C758A-01EF-4141-B14C-432E2AA3AA31}" type="presOf" srcId="{EAE45484-867F-4708-A000-7FB1EF8AE306}" destId="{781E2205-5D78-4260-97D1-16A445472DFF}" srcOrd="0" destOrd="0" presId="urn:microsoft.com/office/officeart/2005/8/layout/equation1"/>
    <dgm:cxn modelId="{18EABF47-327E-4AAC-B267-8FCCF4AD2F09}" type="presParOf" srcId="{4E591227-E11F-424E-A774-4D7BBF09A82E}" destId="{781E2205-5D78-4260-97D1-16A445472DFF}" srcOrd="0" destOrd="0" presId="urn:microsoft.com/office/officeart/2005/8/layout/equation1"/>
    <dgm:cxn modelId="{FC7539CD-96D4-4098-9BC4-E2B6A6ABDF60}" type="presParOf" srcId="{4E591227-E11F-424E-A774-4D7BBF09A82E}" destId="{89D7D6DD-4C01-402E-9109-BF61FB1AEAD6}" srcOrd="1" destOrd="0" presId="urn:microsoft.com/office/officeart/2005/8/layout/equation1"/>
    <dgm:cxn modelId="{348F94D7-7E52-4713-A20F-9826D4B6DAE7}" type="presParOf" srcId="{4E591227-E11F-424E-A774-4D7BBF09A82E}" destId="{CBEBEB4A-8424-44E4-8839-45C71E0C41E2}" srcOrd="2" destOrd="0" presId="urn:microsoft.com/office/officeart/2005/8/layout/equation1"/>
    <dgm:cxn modelId="{E07A91D7-6E90-423D-9890-F6D76E862D85}" type="presParOf" srcId="{4E591227-E11F-424E-A774-4D7BBF09A82E}" destId="{FAC6A988-8031-49C6-A44C-50E6620F856F}" srcOrd="3" destOrd="0" presId="urn:microsoft.com/office/officeart/2005/8/layout/equation1"/>
    <dgm:cxn modelId="{EADDD3CE-DD97-4089-9FE3-0390235BAFA4}" type="presParOf" srcId="{4E591227-E11F-424E-A774-4D7BBF09A82E}" destId="{1BBA82D6-28FB-44E3-B1EB-6A6717B18E36}" srcOrd="4" destOrd="0" presId="urn:microsoft.com/office/officeart/2005/8/layout/equation1"/>
    <dgm:cxn modelId="{FD7AA6B4-ACDE-46B4-BF39-33A7C7A55544}" type="presParOf" srcId="{4E591227-E11F-424E-A774-4D7BBF09A82E}" destId="{96A63DD6-CC25-4BFC-809C-BEBD05DC97D8}" srcOrd="5" destOrd="0" presId="urn:microsoft.com/office/officeart/2005/8/layout/equation1"/>
    <dgm:cxn modelId="{26DDE1AD-2C38-44D8-9427-6B5906C2E57B}" type="presParOf" srcId="{4E591227-E11F-424E-A774-4D7BBF09A82E}" destId="{493F58EF-4781-4889-97CF-395B2D994089}" srcOrd="6" destOrd="0" presId="urn:microsoft.com/office/officeart/2005/8/layout/equation1"/>
    <dgm:cxn modelId="{E7ED4E3D-0FD0-473E-A9CA-76602B361E06}" type="presParOf" srcId="{4E591227-E11F-424E-A774-4D7BBF09A82E}" destId="{B184D3EE-4C8E-49FF-A7DD-0FC573FC5250}" srcOrd="7" destOrd="0" presId="urn:microsoft.com/office/officeart/2005/8/layout/equation1"/>
    <dgm:cxn modelId="{2D961B91-3350-484A-9590-3EF1FDE15A9D}" type="presParOf" srcId="{4E591227-E11F-424E-A774-4D7BBF09A82E}" destId="{10176291-6842-4337-A3F3-65820934B2C2}" srcOrd="8" destOrd="0" presId="urn:microsoft.com/office/officeart/2005/8/layout/equation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CB4EB8D-C973-46B3-974C-98B9B9159948}" type="doc">
      <dgm:prSet loTypeId="urn:microsoft.com/office/officeart/2005/8/layout/arrow2" loCatId="process" qsTypeId="urn:microsoft.com/office/officeart/2005/8/quickstyle/simple1" qsCatId="simple" csTypeId="urn:microsoft.com/office/officeart/2005/8/colors/accent1_2" csCatId="accent1" phldr="1"/>
      <dgm:spPr/>
      <dgm:t>
        <a:bodyPr/>
        <a:lstStyle/>
        <a:p>
          <a:endParaRPr lang="sl-SI"/>
        </a:p>
      </dgm:t>
    </dgm:pt>
    <dgm:pt modelId="{29B82C82-041A-43FF-B591-050F84C5C95A}">
      <dgm:prSet phldrT="[besedilo]"/>
      <dgm:spPr/>
      <dgm:t>
        <a:bodyPr/>
        <a:lstStyle/>
        <a:p>
          <a:r>
            <a:rPr lang="sl-SI" dirty="0" smtClean="0"/>
            <a:t>superiornost</a:t>
          </a:r>
          <a:endParaRPr lang="sl-SI" dirty="0"/>
        </a:p>
      </dgm:t>
    </dgm:pt>
    <dgm:pt modelId="{7369D00D-9A30-45E1-AC00-4A82768C5097}" type="parTrans" cxnId="{37F07752-DB97-4404-AD41-43E6E07840F0}">
      <dgm:prSet/>
      <dgm:spPr/>
      <dgm:t>
        <a:bodyPr/>
        <a:lstStyle/>
        <a:p>
          <a:endParaRPr lang="sl-SI"/>
        </a:p>
      </dgm:t>
    </dgm:pt>
    <dgm:pt modelId="{913ED448-4F3C-4041-8303-1B543B7B51BC}" type="sibTrans" cxnId="{37F07752-DB97-4404-AD41-43E6E07840F0}">
      <dgm:prSet/>
      <dgm:spPr/>
      <dgm:t>
        <a:bodyPr/>
        <a:lstStyle/>
        <a:p>
          <a:endParaRPr lang="sl-SI"/>
        </a:p>
      </dgm:t>
    </dgm:pt>
    <dgm:pt modelId="{B115FA4F-564E-4C8B-8790-A22AB688C150}">
      <dgm:prSet phldrT="[besedilo]"/>
      <dgm:spPr/>
      <dgm:t>
        <a:bodyPr/>
        <a:lstStyle/>
        <a:p>
          <a:r>
            <a:rPr lang="sl-SI" dirty="0" smtClean="0"/>
            <a:t>nezadostnost</a:t>
          </a:r>
          <a:endParaRPr lang="sl-SI" dirty="0"/>
        </a:p>
      </dgm:t>
    </dgm:pt>
    <dgm:pt modelId="{82801936-1ECE-471D-A48C-AD11066B0376}" type="parTrans" cxnId="{DCC99731-4A63-4391-9F0B-D88ED61A47D4}">
      <dgm:prSet/>
      <dgm:spPr/>
      <dgm:t>
        <a:bodyPr/>
        <a:lstStyle/>
        <a:p>
          <a:endParaRPr lang="sl-SI"/>
        </a:p>
      </dgm:t>
    </dgm:pt>
    <dgm:pt modelId="{1CC3E951-C773-4478-BABB-0C2FAF7E53CF}" type="sibTrans" cxnId="{DCC99731-4A63-4391-9F0B-D88ED61A47D4}">
      <dgm:prSet/>
      <dgm:spPr/>
      <dgm:t>
        <a:bodyPr/>
        <a:lstStyle/>
        <a:p>
          <a:endParaRPr lang="sl-SI"/>
        </a:p>
      </dgm:t>
    </dgm:pt>
    <dgm:pt modelId="{12AABDB8-7746-45A4-855D-8E0C7CE5312D}">
      <dgm:prSet phldrT="[besedilo]"/>
      <dgm:spPr/>
      <dgm:t>
        <a:bodyPr/>
        <a:lstStyle/>
        <a:p>
          <a:r>
            <a:rPr lang="sl-SI" dirty="0" smtClean="0"/>
            <a:t>univerzalizem</a:t>
          </a:r>
          <a:endParaRPr lang="sl-SI" dirty="0"/>
        </a:p>
      </dgm:t>
    </dgm:pt>
    <dgm:pt modelId="{FB73B3A1-1980-4066-9DD8-F9EC6AD0AC14}" type="parTrans" cxnId="{3F714C9F-9917-4D3A-92FC-DA6384558BD2}">
      <dgm:prSet/>
      <dgm:spPr/>
      <dgm:t>
        <a:bodyPr/>
        <a:lstStyle/>
        <a:p>
          <a:endParaRPr lang="sl-SI"/>
        </a:p>
      </dgm:t>
    </dgm:pt>
    <dgm:pt modelId="{60919DB9-506D-4ACD-BAD2-4FB2F5A9DA83}" type="sibTrans" cxnId="{3F714C9F-9917-4D3A-92FC-DA6384558BD2}">
      <dgm:prSet/>
      <dgm:spPr/>
      <dgm:t>
        <a:bodyPr/>
        <a:lstStyle/>
        <a:p>
          <a:endParaRPr lang="sl-SI"/>
        </a:p>
      </dgm:t>
    </dgm:pt>
    <dgm:pt modelId="{5E6E8DCB-8AE0-4740-91E8-E731EF219C0D}">
      <dgm:prSet phldrT="[besedilo]"/>
      <dgm:spPr/>
      <dgm:t>
        <a:bodyPr/>
        <a:lstStyle/>
        <a:p>
          <a:r>
            <a:rPr lang="sl-SI" dirty="0" smtClean="0"/>
            <a:t>občutljivost</a:t>
          </a:r>
          <a:endParaRPr lang="sl-SI" dirty="0"/>
        </a:p>
      </dgm:t>
    </dgm:pt>
    <dgm:pt modelId="{165662FB-F259-462E-B035-0D24557A1A49}" type="parTrans" cxnId="{F51C2753-A7B1-49F9-88E6-DA063187B4E9}">
      <dgm:prSet/>
      <dgm:spPr/>
      <dgm:t>
        <a:bodyPr/>
        <a:lstStyle/>
        <a:p>
          <a:endParaRPr lang="sl-SI"/>
        </a:p>
      </dgm:t>
    </dgm:pt>
    <dgm:pt modelId="{EE12D3F2-EC87-4D7E-90BC-737E7D87C43D}" type="sibTrans" cxnId="{F51C2753-A7B1-49F9-88E6-DA063187B4E9}">
      <dgm:prSet/>
      <dgm:spPr/>
      <dgm:t>
        <a:bodyPr/>
        <a:lstStyle/>
        <a:p>
          <a:endParaRPr lang="sl-SI"/>
        </a:p>
      </dgm:t>
    </dgm:pt>
    <dgm:pt modelId="{B1ECA949-6F1A-4B67-B6BC-63BC77151FBA}">
      <dgm:prSet phldrT="[besedilo]"/>
      <dgm:spPr/>
      <dgm:t>
        <a:bodyPr/>
        <a:lstStyle/>
        <a:p>
          <a:r>
            <a:rPr lang="sl-SI" dirty="0" smtClean="0"/>
            <a:t>kompetenca</a:t>
          </a:r>
          <a:endParaRPr lang="sl-SI" dirty="0"/>
        </a:p>
      </dgm:t>
    </dgm:pt>
    <dgm:pt modelId="{EF5D19C7-277C-444B-B512-4B70EE9169CA}" type="parTrans" cxnId="{3E5EC892-5A9D-4230-809B-3628658124CD}">
      <dgm:prSet/>
      <dgm:spPr/>
      <dgm:t>
        <a:bodyPr/>
        <a:lstStyle/>
        <a:p>
          <a:endParaRPr lang="sl-SI"/>
        </a:p>
      </dgm:t>
    </dgm:pt>
    <dgm:pt modelId="{0152DF15-1D9D-4B57-945E-FABD2BD05147}" type="sibTrans" cxnId="{3E5EC892-5A9D-4230-809B-3628658124CD}">
      <dgm:prSet/>
      <dgm:spPr/>
      <dgm:t>
        <a:bodyPr/>
        <a:lstStyle/>
        <a:p>
          <a:endParaRPr lang="sl-SI"/>
        </a:p>
      </dgm:t>
    </dgm:pt>
    <dgm:pt modelId="{EA39AA62-EFAA-4C10-B587-139739D8D089}" type="pres">
      <dgm:prSet presAssocID="{4CB4EB8D-C973-46B3-974C-98B9B9159948}" presName="arrowDiagram" presStyleCnt="0">
        <dgm:presLayoutVars>
          <dgm:chMax val="5"/>
          <dgm:dir/>
          <dgm:resizeHandles val="exact"/>
        </dgm:presLayoutVars>
      </dgm:prSet>
      <dgm:spPr/>
      <dgm:t>
        <a:bodyPr/>
        <a:lstStyle/>
        <a:p>
          <a:endParaRPr lang="sl-SI"/>
        </a:p>
      </dgm:t>
    </dgm:pt>
    <dgm:pt modelId="{8E1E80BB-B367-4159-947A-50668A6CB316}" type="pres">
      <dgm:prSet presAssocID="{4CB4EB8D-C973-46B3-974C-98B9B9159948}" presName="arrow" presStyleLbl="bgShp" presStyleIdx="0" presStyleCnt="1"/>
      <dgm:spPr/>
    </dgm:pt>
    <dgm:pt modelId="{EE89727F-1A7A-43BE-ACBA-1FC5E18AD2D0}" type="pres">
      <dgm:prSet presAssocID="{4CB4EB8D-C973-46B3-974C-98B9B9159948}" presName="arrowDiagram5" presStyleCnt="0"/>
      <dgm:spPr/>
    </dgm:pt>
    <dgm:pt modelId="{BCFDD439-5619-4CD2-B522-98567EB3C454}" type="pres">
      <dgm:prSet presAssocID="{29B82C82-041A-43FF-B591-050F84C5C95A}" presName="bullet5a" presStyleLbl="node1" presStyleIdx="0" presStyleCnt="5"/>
      <dgm:spPr/>
    </dgm:pt>
    <dgm:pt modelId="{7F80F143-95B2-4438-8A16-1BA60C183DBC}" type="pres">
      <dgm:prSet presAssocID="{29B82C82-041A-43FF-B591-050F84C5C95A}" presName="textBox5a" presStyleLbl="revTx" presStyleIdx="0" presStyleCnt="5">
        <dgm:presLayoutVars>
          <dgm:bulletEnabled val="1"/>
        </dgm:presLayoutVars>
      </dgm:prSet>
      <dgm:spPr/>
      <dgm:t>
        <a:bodyPr/>
        <a:lstStyle/>
        <a:p>
          <a:endParaRPr lang="sl-SI"/>
        </a:p>
      </dgm:t>
    </dgm:pt>
    <dgm:pt modelId="{7EE88962-6359-4F30-AA69-4E135F8FE7B1}" type="pres">
      <dgm:prSet presAssocID="{B115FA4F-564E-4C8B-8790-A22AB688C150}" presName="bullet5b" presStyleLbl="node1" presStyleIdx="1" presStyleCnt="5"/>
      <dgm:spPr/>
    </dgm:pt>
    <dgm:pt modelId="{34CA171C-3EE9-4304-9FE8-D9F3E6745210}" type="pres">
      <dgm:prSet presAssocID="{B115FA4F-564E-4C8B-8790-A22AB688C150}" presName="textBox5b" presStyleLbl="revTx" presStyleIdx="1" presStyleCnt="5">
        <dgm:presLayoutVars>
          <dgm:bulletEnabled val="1"/>
        </dgm:presLayoutVars>
      </dgm:prSet>
      <dgm:spPr/>
      <dgm:t>
        <a:bodyPr/>
        <a:lstStyle/>
        <a:p>
          <a:endParaRPr lang="sl-SI"/>
        </a:p>
      </dgm:t>
    </dgm:pt>
    <dgm:pt modelId="{EE5D9E58-C6A8-4FD4-A97B-57313EC9D716}" type="pres">
      <dgm:prSet presAssocID="{12AABDB8-7746-45A4-855D-8E0C7CE5312D}" presName="bullet5c" presStyleLbl="node1" presStyleIdx="2" presStyleCnt="5"/>
      <dgm:spPr/>
    </dgm:pt>
    <dgm:pt modelId="{5FD11049-7B3A-4E34-9621-C629A46B62E9}" type="pres">
      <dgm:prSet presAssocID="{12AABDB8-7746-45A4-855D-8E0C7CE5312D}" presName="textBox5c" presStyleLbl="revTx" presStyleIdx="2" presStyleCnt="5">
        <dgm:presLayoutVars>
          <dgm:bulletEnabled val="1"/>
        </dgm:presLayoutVars>
      </dgm:prSet>
      <dgm:spPr/>
      <dgm:t>
        <a:bodyPr/>
        <a:lstStyle/>
        <a:p>
          <a:endParaRPr lang="sl-SI"/>
        </a:p>
      </dgm:t>
    </dgm:pt>
    <dgm:pt modelId="{33063113-8513-4FF0-9939-EBB5ED1D884E}" type="pres">
      <dgm:prSet presAssocID="{5E6E8DCB-8AE0-4740-91E8-E731EF219C0D}" presName="bullet5d" presStyleLbl="node1" presStyleIdx="3" presStyleCnt="5"/>
      <dgm:spPr/>
    </dgm:pt>
    <dgm:pt modelId="{BAFBB5FE-BE7E-41BB-BFB5-42DF2F5B7DB8}" type="pres">
      <dgm:prSet presAssocID="{5E6E8DCB-8AE0-4740-91E8-E731EF219C0D}" presName="textBox5d" presStyleLbl="revTx" presStyleIdx="3" presStyleCnt="5">
        <dgm:presLayoutVars>
          <dgm:bulletEnabled val="1"/>
        </dgm:presLayoutVars>
      </dgm:prSet>
      <dgm:spPr/>
      <dgm:t>
        <a:bodyPr/>
        <a:lstStyle/>
        <a:p>
          <a:endParaRPr lang="sl-SI"/>
        </a:p>
      </dgm:t>
    </dgm:pt>
    <dgm:pt modelId="{8C3316AB-1B43-41CE-8647-0205E6E00D2C}" type="pres">
      <dgm:prSet presAssocID="{B1ECA949-6F1A-4B67-B6BC-63BC77151FBA}" presName="bullet5e" presStyleLbl="node1" presStyleIdx="4" presStyleCnt="5"/>
      <dgm:spPr/>
    </dgm:pt>
    <dgm:pt modelId="{234ADFA4-88D7-42E8-A980-4E6AFCCCE7B3}" type="pres">
      <dgm:prSet presAssocID="{B1ECA949-6F1A-4B67-B6BC-63BC77151FBA}" presName="textBox5e" presStyleLbl="revTx" presStyleIdx="4" presStyleCnt="5">
        <dgm:presLayoutVars>
          <dgm:bulletEnabled val="1"/>
        </dgm:presLayoutVars>
      </dgm:prSet>
      <dgm:spPr/>
      <dgm:t>
        <a:bodyPr/>
        <a:lstStyle/>
        <a:p>
          <a:endParaRPr lang="sl-SI"/>
        </a:p>
      </dgm:t>
    </dgm:pt>
  </dgm:ptLst>
  <dgm:cxnLst>
    <dgm:cxn modelId="{3F714C9F-9917-4D3A-92FC-DA6384558BD2}" srcId="{4CB4EB8D-C973-46B3-974C-98B9B9159948}" destId="{12AABDB8-7746-45A4-855D-8E0C7CE5312D}" srcOrd="2" destOrd="0" parTransId="{FB73B3A1-1980-4066-9DD8-F9EC6AD0AC14}" sibTransId="{60919DB9-506D-4ACD-BAD2-4FB2F5A9DA83}"/>
    <dgm:cxn modelId="{3E5EC892-5A9D-4230-809B-3628658124CD}" srcId="{4CB4EB8D-C973-46B3-974C-98B9B9159948}" destId="{B1ECA949-6F1A-4B67-B6BC-63BC77151FBA}" srcOrd="4" destOrd="0" parTransId="{EF5D19C7-277C-444B-B512-4B70EE9169CA}" sibTransId="{0152DF15-1D9D-4B57-945E-FABD2BD05147}"/>
    <dgm:cxn modelId="{D5B21BB6-8331-457E-868D-88BAFEAE9A03}" type="presOf" srcId="{12AABDB8-7746-45A4-855D-8E0C7CE5312D}" destId="{5FD11049-7B3A-4E34-9621-C629A46B62E9}" srcOrd="0" destOrd="0" presId="urn:microsoft.com/office/officeart/2005/8/layout/arrow2"/>
    <dgm:cxn modelId="{484F7ACC-CBEF-4876-B348-4F31E854BEAE}" type="presOf" srcId="{5E6E8DCB-8AE0-4740-91E8-E731EF219C0D}" destId="{BAFBB5FE-BE7E-41BB-BFB5-42DF2F5B7DB8}" srcOrd="0" destOrd="0" presId="urn:microsoft.com/office/officeart/2005/8/layout/arrow2"/>
    <dgm:cxn modelId="{F51C2753-A7B1-49F9-88E6-DA063187B4E9}" srcId="{4CB4EB8D-C973-46B3-974C-98B9B9159948}" destId="{5E6E8DCB-8AE0-4740-91E8-E731EF219C0D}" srcOrd="3" destOrd="0" parTransId="{165662FB-F259-462E-B035-0D24557A1A49}" sibTransId="{EE12D3F2-EC87-4D7E-90BC-737E7D87C43D}"/>
    <dgm:cxn modelId="{37F07752-DB97-4404-AD41-43E6E07840F0}" srcId="{4CB4EB8D-C973-46B3-974C-98B9B9159948}" destId="{29B82C82-041A-43FF-B591-050F84C5C95A}" srcOrd="0" destOrd="0" parTransId="{7369D00D-9A30-45E1-AC00-4A82768C5097}" sibTransId="{913ED448-4F3C-4041-8303-1B543B7B51BC}"/>
    <dgm:cxn modelId="{DCC99731-4A63-4391-9F0B-D88ED61A47D4}" srcId="{4CB4EB8D-C973-46B3-974C-98B9B9159948}" destId="{B115FA4F-564E-4C8B-8790-A22AB688C150}" srcOrd="1" destOrd="0" parTransId="{82801936-1ECE-471D-A48C-AD11066B0376}" sibTransId="{1CC3E951-C773-4478-BABB-0C2FAF7E53CF}"/>
    <dgm:cxn modelId="{DEB29574-FBEA-40B4-A1E4-8C5CCE610712}" type="presOf" srcId="{29B82C82-041A-43FF-B591-050F84C5C95A}" destId="{7F80F143-95B2-4438-8A16-1BA60C183DBC}" srcOrd="0" destOrd="0" presId="urn:microsoft.com/office/officeart/2005/8/layout/arrow2"/>
    <dgm:cxn modelId="{441DD376-5C39-47A5-888B-36EE44921B26}" type="presOf" srcId="{B115FA4F-564E-4C8B-8790-A22AB688C150}" destId="{34CA171C-3EE9-4304-9FE8-D9F3E6745210}" srcOrd="0" destOrd="0" presId="urn:microsoft.com/office/officeart/2005/8/layout/arrow2"/>
    <dgm:cxn modelId="{6C8E8E89-B39A-4378-A535-1D262337F58C}" type="presOf" srcId="{B1ECA949-6F1A-4B67-B6BC-63BC77151FBA}" destId="{234ADFA4-88D7-42E8-A980-4E6AFCCCE7B3}" srcOrd="0" destOrd="0" presId="urn:microsoft.com/office/officeart/2005/8/layout/arrow2"/>
    <dgm:cxn modelId="{F8C7C9C7-7852-4715-A5A6-8E070935D4DC}" type="presOf" srcId="{4CB4EB8D-C973-46B3-974C-98B9B9159948}" destId="{EA39AA62-EFAA-4C10-B587-139739D8D089}" srcOrd="0" destOrd="0" presId="urn:microsoft.com/office/officeart/2005/8/layout/arrow2"/>
    <dgm:cxn modelId="{8C919800-89AA-4309-9B12-3737225F155A}" type="presParOf" srcId="{EA39AA62-EFAA-4C10-B587-139739D8D089}" destId="{8E1E80BB-B367-4159-947A-50668A6CB316}" srcOrd="0" destOrd="0" presId="urn:microsoft.com/office/officeart/2005/8/layout/arrow2"/>
    <dgm:cxn modelId="{566C52F7-9ABF-435B-BE96-88B915E69D37}" type="presParOf" srcId="{EA39AA62-EFAA-4C10-B587-139739D8D089}" destId="{EE89727F-1A7A-43BE-ACBA-1FC5E18AD2D0}" srcOrd="1" destOrd="0" presId="urn:microsoft.com/office/officeart/2005/8/layout/arrow2"/>
    <dgm:cxn modelId="{A6E4BFD1-8178-427B-B2B8-14A68EDA036C}" type="presParOf" srcId="{EE89727F-1A7A-43BE-ACBA-1FC5E18AD2D0}" destId="{BCFDD439-5619-4CD2-B522-98567EB3C454}" srcOrd="0" destOrd="0" presId="urn:microsoft.com/office/officeart/2005/8/layout/arrow2"/>
    <dgm:cxn modelId="{004D39FD-4608-4A89-ACE0-C0D5AF221E57}" type="presParOf" srcId="{EE89727F-1A7A-43BE-ACBA-1FC5E18AD2D0}" destId="{7F80F143-95B2-4438-8A16-1BA60C183DBC}" srcOrd="1" destOrd="0" presId="urn:microsoft.com/office/officeart/2005/8/layout/arrow2"/>
    <dgm:cxn modelId="{AFC40E69-15A6-4629-AFFF-903F89883A48}" type="presParOf" srcId="{EE89727F-1A7A-43BE-ACBA-1FC5E18AD2D0}" destId="{7EE88962-6359-4F30-AA69-4E135F8FE7B1}" srcOrd="2" destOrd="0" presId="urn:microsoft.com/office/officeart/2005/8/layout/arrow2"/>
    <dgm:cxn modelId="{80111CFC-0B7C-4469-88F4-40CB9AAD212B}" type="presParOf" srcId="{EE89727F-1A7A-43BE-ACBA-1FC5E18AD2D0}" destId="{34CA171C-3EE9-4304-9FE8-D9F3E6745210}" srcOrd="3" destOrd="0" presId="urn:microsoft.com/office/officeart/2005/8/layout/arrow2"/>
    <dgm:cxn modelId="{B158B704-7197-48F6-8332-D4D66539C994}" type="presParOf" srcId="{EE89727F-1A7A-43BE-ACBA-1FC5E18AD2D0}" destId="{EE5D9E58-C6A8-4FD4-A97B-57313EC9D716}" srcOrd="4" destOrd="0" presId="urn:microsoft.com/office/officeart/2005/8/layout/arrow2"/>
    <dgm:cxn modelId="{BDE1BFD6-21A2-475D-B540-CE62B08C7FE7}" type="presParOf" srcId="{EE89727F-1A7A-43BE-ACBA-1FC5E18AD2D0}" destId="{5FD11049-7B3A-4E34-9621-C629A46B62E9}" srcOrd="5" destOrd="0" presId="urn:microsoft.com/office/officeart/2005/8/layout/arrow2"/>
    <dgm:cxn modelId="{A6A929DA-7D5A-44F6-9D53-9DBEED6C19D6}" type="presParOf" srcId="{EE89727F-1A7A-43BE-ACBA-1FC5E18AD2D0}" destId="{33063113-8513-4FF0-9939-EBB5ED1D884E}" srcOrd="6" destOrd="0" presId="urn:microsoft.com/office/officeart/2005/8/layout/arrow2"/>
    <dgm:cxn modelId="{E2668C59-5FFD-41FE-BF73-FCE6CFDACB8F}" type="presParOf" srcId="{EE89727F-1A7A-43BE-ACBA-1FC5E18AD2D0}" destId="{BAFBB5FE-BE7E-41BB-BFB5-42DF2F5B7DB8}" srcOrd="7" destOrd="0" presId="urn:microsoft.com/office/officeart/2005/8/layout/arrow2"/>
    <dgm:cxn modelId="{3169B842-29C2-42D2-A40F-4703742CC5D9}" type="presParOf" srcId="{EE89727F-1A7A-43BE-ACBA-1FC5E18AD2D0}" destId="{8C3316AB-1B43-41CE-8647-0205E6E00D2C}" srcOrd="8" destOrd="0" presId="urn:microsoft.com/office/officeart/2005/8/layout/arrow2"/>
    <dgm:cxn modelId="{044863E0-8857-48FD-8F69-6DDFE5D4787D}" type="presParOf" srcId="{EE89727F-1A7A-43BE-ACBA-1FC5E18AD2D0}" destId="{234ADFA4-88D7-42E8-A980-4E6AFCCCE7B3}" srcOrd="9" destOrd="0" presId="urn:microsoft.com/office/officeart/2005/8/layout/arrow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ED5618D-BA4B-4690-91DB-602F991713DA}" type="doc">
      <dgm:prSet loTypeId="urn:microsoft.com/office/officeart/2005/8/layout/bProcess3" loCatId="process" qsTypeId="urn:microsoft.com/office/officeart/2005/8/quickstyle/simple1" qsCatId="simple" csTypeId="urn:microsoft.com/office/officeart/2005/8/colors/accent1_2" csCatId="accent1" phldr="1"/>
      <dgm:spPr/>
      <dgm:t>
        <a:bodyPr/>
        <a:lstStyle/>
        <a:p>
          <a:endParaRPr lang="sl-SI"/>
        </a:p>
      </dgm:t>
    </dgm:pt>
    <dgm:pt modelId="{010B3915-36AF-48E7-A01B-01B8E2930EAB}">
      <dgm:prSet phldrT="[besedilo]"/>
      <dgm:spPr/>
      <dgm:t>
        <a:bodyPr/>
        <a:lstStyle/>
        <a:p>
          <a:r>
            <a:rPr lang="sl-SI" dirty="0" smtClean="0"/>
            <a:t>Kulturna destruktivnost</a:t>
          </a:r>
          <a:endParaRPr lang="sl-SI" dirty="0"/>
        </a:p>
      </dgm:t>
    </dgm:pt>
    <dgm:pt modelId="{EA425BF7-38E6-4D14-ABA8-D274B44C6C22}" type="parTrans" cxnId="{29F93022-B8D5-42DC-9444-3A95DAB27836}">
      <dgm:prSet/>
      <dgm:spPr/>
      <dgm:t>
        <a:bodyPr/>
        <a:lstStyle/>
        <a:p>
          <a:endParaRPr lang="sl-SI"/>
        </a:p>
      </dgm:t>
    </dgm:pt>
    <dgm:pt modelId="{4F7CCF07-813F-44DE-B91A-BF2D92F46D7A}" type="sibTrans" cxnId="{29F93022-B8D5-42DC-9444-3A95DAB27836}">
      <dgm:prSet/>
      <dgm:spPr/>
      <dgm:t>
        <a:bodyPr/>
        <a:lstStyle/>
        <a:p>
          <a:endParaRPr lang="sl-SI"/>
        </a:p>
      </dgm:t>
    </dgm:pt>
    <dgm:pt modelId="{41BB55D8-04DD-4ECB-9445-B72F1D104206}">
      <dgm:prSet phldrT="[besedilo]"/>
      <dgm:spPr/>
      <dgm:t>
        <a:bodyPr/>
        <a:lstStyle/>
        <a:p>
          <a:r>
            <a:rPr lang="sl-SI" dirty="0" smtClean="0"/>
            <a:t>Kulturna nezadostnost</a:t>
          </a:r>
          <a:endParaRPr lang="sl-SI" dirty="0"/>
        </a:p>
      </dgm:t>
    </dgm:pt>
    <dgm:pt modelId="{A91A0EEA-0273-4461-9B09-FD167BD39468}" type="parTrans" cxnId="{D80A7373-78A8-4097-AD34-2868397FF3BC}">
      <dgm:prSet/>
      <dgm:spPr/>
      <dgm:t>
        <a:bodyPr/>
        <a:lstStyle/>
        <a:p>
          <a:endParaRPr lang="sl-SI"/>
        </a:p>
      </dgm:t>
    </dgm:pt>
    <dgm:pt modelId="{62DB570D-0D8A-4C5E-8E14-C04729210B35}" type="sibTrans" cxnId="{D80A7373-78A8-4097-AD34-2868397FF3BC}">
      <dgm:prSet/>
      <dgm:spPr/>
      <dgm:t>
        <a:bodyPr/>
        <a:lstStyle/>
        <a:p>
          <a:endParaRPr lang="sl-SI"/>
        </a:p>
      </dgm:t>
    </dgm:pt>
    <dgm:pt modelId="{970E174F-DFC8-4AD9-997B-CCA98A222611}">
      <dgm:prSet phldrT="[besedilo]"/>
      <dgm:spPr/>
      <dgm:t>
        <a:bodyPr/>
        <a:lstStyle/>
        <a:p>
          <a:r>
            <a:rPr lang="sl-SI" dirty="0" smtClean="0"/>
            <a:t>Slepota za razlike</a:t>
          </a:r>
          <a:endParaRPr lang="sl-SI" dirty="0"/>
        </a:p>
      </dgm:t>
    </dgm:pt>
    <dgm:pt modelId="{09AD24FB-4FBC-4FA2-B343-DA7B337DB87E}" type="parTrans" cxnId="{05B5E285-F0F6-46AF-A28C-93F1B84711F7}">
      <dgm:prSet/>
      <dgm:spPr/>
      <dgm:t>
        <a:bodyPr/>
        <a:lstStyle/>
        <a:p>
          <a:endParaRPr lang="sl-SI"/>
        </a:p>
      </dgm:t>
    </dgm:pt>
    <dgm:pt modelId="{E5E0A084-6D21-491F-9CD4-AD9362BE9958}" type="sibTrans" cxnId="{05B5E285-F0F6-46AF-A28C-93F1B84711F7}">
      <dgm:prSet/>
      <dgm:spPr/>
      <dgm:t>
        <a:bodyPr/>
        <a:lstStyle/>
        <a:p>
          <a:endParaRPr lang="sl-SI"/>
        </a:p>
      </dgm:t>
    </dgm:pt>
    <dgm:pt modelId="{E529A6EE-84F7-4B58-A0F2-5B7D33558773}">
      <dgm:prSet phldrT="[besedilo]"/>
      <dgm:spPr/>
      <dgm:t>
        <a:bodyPr/>
        <a:lstStyle/>
        <a:p>
          <a:r>
            <a:rPr lang="sl-SI" dirty="0" smtClean="0"/>
            <a:t>Kulturna </a:t>
          </a:r>
          <a:r>
            <a:rPr lang="sl-SI" dirty="0" err="1" smtClean="0"/>
            <a:t>predkomeptenca</a:t>
          </a:r>
          <a:endParaRPr lang="sl-SI" dirty="0"/>
        </a:p>
      </dgm:t>
    </dgm:pt>
    <dgm:pt modelId="{0853163D-71BB-49B7-98F9-4ADCA5A5DB5A}" type="parTrans" cxnId="{46C2BEEE-EE76-452C-B172-2D702405A0A2}">
      <dgm:prSet/>
      <dgm:spPr/>
      <dgm:t>
        <a:bodyPr/>
        <a:lstStyle/>
        <a:p>
          <a:endParaRPr lang="sl-SI"/>
        </a:p>
      </dgm:t>
    </dgm:pt>
    <dgm:pt modelId="{4F7FDC92-588F-4257-985E-DA33E4011B46}" type="sibTrans" cxnId="{46C2BEEE-EE76-452C-B172-2D702405A0A2}">
      <dgm:prSet/>
      <dgm:spPr/>
      <dgm:t>
        <a:bodyPr/>
        <a:lstStyle/>
        <a:p>
          <a:endParaRPr lang="sl-SI"/>
        </a:p>
      </dgm:t>
    </dgm:pt>
    <dgm:pt modelId="{B55642D2-0101-4EE5-AFDC-54D3360AE66C}">
      <dgm:prSet phldrT="[besedilo]"/>
      <dgm:spPr/>
      <dgm:t>
        <a:bodyPr/>
        <a:lstStyle/>
        <a:p>
          <a:r>
            <a:rPr lang="sl-SI" dirty="0" smtClean="0"/>
            <a:t>Kulturna kompetentnost </a:t>
          </a:r>
          <a:endParaRPr lang="sl-SI" dirty="0"/>
        </a:p>
      </dgm:t>
    </dgm:pt>
    <dgm:pt modelId="{87A3E911-E9ED-4789-ACCA-D098B2E96426}" type="parTrans" cxnId="{0D3B55B6-65C0-428D-98A9-43D34CF990F0}">
      <dgm:prSet/>
      <dgm:spPr/>
      <dgm:t>
        <a:bodyPr/>
        <a:lstStyle/>
        <a:p>
          <a:endParaRPr lang="sl-SI"/>
        </a:p>
      </dgm:t>
    </dgm:pt>
    <dgm:pt modelId="{8DD10B94-91B6-4027-AE66-9F0575359027}" type="sibTrans" cxnId="{0D3B55B6-65C0-428D-98A9-43D34CF990F0}">
      <dgm:prSet/>
      <dgm:spPr/>
      <dgm:t>
        <a:bodyPr/>
        <a:lstStyle/>
        <a:p>
          <a:endParaRPr lang="sl-SI"/>
        </a:p>
      </dgm:t>
    </dgm:pt>
    <dgm:pt modelId="{86809B11-7FB8-4188-90BD-AC644EFF2B02}">
      <dgm:prSet phldrT="[besedilo]"/>
      <dgm:spPr/>
      <dgm:t>
        <a:bodyPr/>
        <a:lstStyle/>
        <a:p>
          <a:r>
            <a:rPr lang="sl-SI" dirty="0" smtClean="0"/>
            <a:t>Kulturna sposobnost </a:t>
          </a:r>
          <a:endParaRPr lang="sl-SI" dirty="0"/>
        </a:p>
      </dgm:t>
    </dgm:pt>
    <dgm:pt modelId="{8D057C2B-C209-49E2-A423-6BDACF94F7B1}" type="parTrans" cxnId="{32577016-D49B-4178-A7DE-0B3E61AFA186}">
      <dgm:prSet/>
      <dgm:spPr/>
      <dgm:t>
        <a:bodyPr/>
        <a:lstStyle/>
        <a:p>
          <a:endParaRPr lang="sl-SI"/>
        </a:p>
      </dgm:t>
    </dgm:pt>
    <dgm:pt modelId="{51E08D48-260A-434F-9F1A-4FD4C80C8E8C}" type="sibTrans" cxnId="{32577016-D49B-4178-A7DE-0B3E61AFA186}">
      <dgm:prSet/>
      <dgm:spPr/>
      <dgm:t>
        <a:bodyPr/>
        <a:lstStyle/>
        <a:p>
          <a:endParaRPr lang="sl-SI"/>
        </a:p>
      </dgm:t>
    </dgm:pt>
    <dgm:pt modelId="{26E28431-5E68-4E78-A9C6-3DB6BDEDCD3A}" type="pres">
      <dgm:prSet presAssocID="{AED5618D-BA4B-4690-91DB-602F991713DA}" presName="Name0" presStyleCnt="0">
        <dgm:presLayoutVars>
          <dgm:dir/>
          <dgm:resizeHandles val="exact"/>
        </dgm:presLayoutVars>
      </dgm:prSet>
      <dgm:spPr/>
      <dgm:t>
        <a:bodyPr/>
        <a:lstStyle/>
        <a:p>
          <a:endParaRPr lang="sl-SI"/>
        </a:p>
      </dgm:t>
    </dgm:pt>
    <dgm:pt modelId="{7239FB7B-4325-4FBF-8DA2-F9A57450A9E3}" type="pres">
      <dgm:prSet presAssocID="{010B3915-36AF-48E7-A01B-01B8E2930EAB}" presName="node" presStyleLbl="node1" presStyleIdx="0" presStyleCnt="6">
        <dgm:presLayoutVars>
          <dgm:bulletEnabled val="1"/>
        </dgm:presLayoutVars>
      </dgm:prSet>
      <dgm:spPr/>
      <dgm:t>
        <a:bodyPr/>
        <a:lstStyle/>
        <a:p>
          <a:endParaRPr lang="sl-SI"/>
        </a:p>
      </dgm:t>
    </dgm:pt>
    <dgm:pt modelId="{FAAD04DB-8137-40AB-9E8E-F6737A3F08BA}" type="pres">
      <dgm:prSet presAssocID="{4F7CCF07-813F-44DE-B91A-BF2D92F46D7A}" presName="sibTrans" presStyleLbl="sibTrans1D1" presStyleIdx="0" presStyleCnt="5"/>
      <dgm:spPr/>
      <dgm:t>
        <a:bodyPr/>
        <a:lstStyle/>
        <a:p>
          <a:endParaRPr lang="sl-SI"/>
        </a:p>
      </dgm:t>
    </dgm:pt>
    <dgm:pt modelId="{FC6809E0-17DF-414B-A842-A688AD9BE44A}" type="pres">
      <dgm:prSet presAssocID="{4F7CCF07-813F-44DE-B91A-BF2D92F46D7A}" presName="connectorText" presStyleLbl="sibTrans1D1" presStyleIdx="0" presStyleCnt="5"/>
      <dgm:spPr/>
      <dgm:t>
        <a:bodyPr/>
        <a:lstStyle/>
        <a:p>
          <a:endParaRPr lang="sl-SI"/>
        </a:p>
      </dgm:t>
    </dgm:pt>
    <dgm:pt modelId="{37440F94-1A82-4ADE-9FF8-B2CB27BCA40E}" type="pres">
      <dgm:prSet presAssocID="{41BB55D8-04DD-4ECB-9445-B72F1D104206}" presName="node" presStyleLbl="node1" presStyleIdx="1" presStyleCnt="6">
        <dgm:presLayoutVars>
          <dgm:bulletEnabled val="1"/>
        </dgm:presLayoutVars>
      </dgm:prSet>
      <dgm:spPr/>
      <dgm:t>
        <a:bodyPr/>
        <a:lstStyle/>
        <a:p>
          <a:endParaRPr lang="sl-SI"/>
        </a:p>
      </dgm:t>
    </dgm:pt>
    <dgm:pt modelId="{FC2BD367-D984-4326-B34A-C8B8A02C1DB3}" type="pres">
      <dgm:prSet presAssocID="{62DB570D-0D8A-4C5E-8E14-C04729210B35}" presName="sibTrans" presStyleLbl="sibTrans1D1" presStyleIdx="1" presStyleCnt="5"/>
      <dgm:spPr/>
      <dgm:t>
        <a:bodyPr/>
        <a:lstStyle/>
        <a:p>
          <a:endParaRPr lang="sl-SI"/>
        </a:p>
      </dgm:t>
    </dgm:pt>
    <dgm:pt modelId="{1F54B710-8EE3-4B72-B21E-61936F32BE05}" type="pres">
      <dgm:prSet presAssocID="{62DB570D-0D8A-4C5E-8E14-C04729210B35}" presName="connectorText" presStyleLbl="sibTrans1D1" presStyleIdx="1" presStyleCnt="5"/>
      <dgm:spPr/>
      <dgm:t>
        <a:bodyPr/>
        <a:lstStyle/>
        <a:p>
          <a:endParaRPr lang="sl-SI"/>
        </a:p>
      </dgm:t>
    </dgm:pt>
    <dgm:pt modelId="{97D42083-727D-425F-95D9-43891576DC63}" type="pres">
      <dgm:prSet presAssocID="{970E174F-DFC8-4AD9-997B-CCA98A222611}" presName="node" presStyleLbl="node1" presStyleIdx="2" presStyleCnt="6">
        <dgm:presLayoutVars>
          <dgm:bulletEnabled val="1"/>
        </dgm:presLayoutVars>
      </dgm:prSet>
      <dgm:spPr/>
      <dgm:t>
        <a:bodyPr/>
        <a:lstStyle/>
        <a:p>
          <a:endParaRPr lang="sl-SI"/>
        </a:p>
      </dgm:t>
    </dgm:pt>
    <dgm:pt modelId="{A8B10595-B0EE-45EE-835C-82BA16CC8CB2}" type="pres">
      <dgm:prSet presAssocID="{E5E0A084-6D21-491F-9CD4-AD9362BE9958}" presName="sibTrans" presStyleLbl="sibTrans1D1" presStyleIdx="2" presStyleCnt="5"/>
      <dgm:spPr/>
      <dgm:t>
        <a:bodyPr/>
        <a:lstStyle/>
        <a:p>
          <a:endParaRPr lang="sl-SI"/>
        </a:p>
      </dgm:t>
    </dgm:pt>
    <dgm:pt modelId="{7DF3210D-6801-4ECC-838E-FF1275AED3FA}" type="pres">
      <dgm:prSet presAssocID="{E5E0A084-6D21-491F-9CD4-AD9362BE9958}" presName="connectorText" presStyleLbl="sibTrans1D1" presStyleIdx="2" presStyleCnt="5"/>
      <dgm:spPr/>
      <dgm:t>
        <a:bodyPr/>
        <a:lstStyle/>
        <a:p>
          <a:endParaRPr lang="sl-SI"/>
        </a:p>
      </dgm:t>
    </dgm:pt>
    <dgm:pt modelId="{FDAB1B5F-3639-484D-A32D-819F10E2B188}" type="pres">
      <dgm:prSet presAssocID="{E529A6EE-84F7-4B58-A0F2-5B7D33558773}" presName="node" presStyleLbl="node1" presStyleIdx="3" presStyleCnt="6">
        <dgm:presLayoutVars>
          <dgm:bulletEnabled val="1"/>
        </dgm:presLayoutVars>
      </dgm:prSet>
      <dgm:spPr/>
      <dgm:t>
        <a:bodyPr/>
        <a:lstStyle/>
        <a:p>
          <a:endParaRPr lang="sl-SI"/>
        </a:p>
      </dgm:t>
    </dgm:pt>
    <dgm:pt modelId="{AE7ED7D2-D6BC-42AC-8F08-EF7F37826777}" type="pres">
      <dgm:prSet presAssocID="{4F7FDC92-588F-4257-985E-DA33E4011B46}" presName="sibTrans" presStyleLbl="sibTrans1D1" presStyleIdx="3" presStyleCnt="5"/>
      <dgm:spPr/>
      <dgm:t>
        <a:bodyPr/>
        <a:lstStyle/>
        <a:p>
          <a:endParaRPr lang="sl-SI"/>
        </a:p>
      </dgm:t>
    </dgm:pt>
    <dgm:pt modelId="{F9D89D6C-E7B5-4CCB-88FD-F0914A99EF0D}" type="pres">
      <dgm:prSet presAssocID="{4F7FDC92-588F-4257-985E-DA33E4011B46}" presName="connectorText" presStyleLbl="sibTrans1D1" presStyleIdx="3" presStyleCnt="5"/>
      <dgm:spPr/>
      <dgm:t>
        <a:bodyPr/>
        <a:lstStyle/>
        <a:p>
          <a:endParaRPr lang="sl-SI"/>
        </a:p>
      </dgm:t>
    </dgm:pt>
    <dgm:pt modelId="{25BBFBB3-9DF8-4F15-B35A-B518C5D2BB74}" type="pres">
      <dgm:prSet presAssocID="{B55642D2-0101-4EE5-AFDC-54D3360AE66C}" presName="node" presStyleLbl="node1" presStyleIdx="4" presStyleCnt="6">
        <dgm:presLayoutVars>
          <dgm:bulletEnabled val="1"/>
        </dgm:presLayoutVars>
      </dgm:prSet>
      <dgm:spPr/>
      <dgm:t>
        <a:bodyPr/>
        <a:lstStyle/>
        <a:p>
          <a:endParaRPr lang="sl-SI"/>
        </a:p>
      </dgm:t>
    </dgm:pt>
    <dgm:pt modelId="{95BD2ED0-11CF-4190-8E75-9805CCDDDA3C}" type="pres">
      <dgm:prSet presAssocID="{8DD10B94-91B6-4027-AE66-9F0575359027}" presName="sibTrans" presStyleLbl="sibTrans1D1" presStyleIdx="4" presStyleCnt="5"/>
      <dgm:spPr/>
      <dgm:t>
        <a:bodyPr/>
        <a:lstStyle/>
        <a:p>
          <a:endParaRPr lang="sl-SI"/>
        </a:p>
      </dgm:t>
    </dgm:pt>
    <dgm:pt modelId="{B3994D32-E611-4900-AB93-EEFC90EB8B10}" type="pres">
      <dgm:prSet presAssocID="{8DD10B94-91B6-4027-AE66-9F0575359027}" presName="connectorText" presStyleLbl="sibTrans1D1" presStyleIdx="4" presStyleCnt="5"/>
      <dgm:spPr/>
      <dgm:t>
        <a:bodyPr/>
        <a:lstStyle/>
        <a:p>
          <a:endParaRPr lang="sl-SI"/>
        </a:p>
      </dgm:t>
    </dgm:pt>
    <dgm:pt modelId="{9130FCD7-7798-4459-AE35-A0810DFAD021}" type="pres">
      <dgm:prSet presAssocID="{86809B11-7FB8-4188-90BD-AC644EFF2B02}" presName="node" presStyleLbl="node1" presStyleIdx="5" presStyleCnt="6">
        <dgm:presLayoutVars>
          <dgm:bulletEnabled val="1"/>
        </dgm:presLayoutVars>
      </dgm:prSet>
      <dgm:spPr/>
      <dgm:t>
        <a:bodyPr/>
        <a:lstStyle/>
        <a:p>
          <a:endParaRPr lang="sl-SI"/>
        </a:p>
      </dgm:t>
    </dgm:pt>
  </dgm:ptLst>
  <dgm:cxnLst>
    <dgm:cxn modelId="{38B2EBC0-5C09-4C5A-B40D-61D3C2652884}" type="presOf" srcId="{62DB570D-0D8A-4C5E-8E14-C04729210B35}" destId="{1F54B710-8EE3-4B72-B21E-61936F32BE05}" srcOrd="1" destOrd="0" presId="urn:microsoft.com/office/officeart/2005/8/layout/bProcess3"/>
    <dgm:cxn modelId="{8311EF57-A5E3-4E59-9BBB-A91AE567113D}" type="presOf" srcId="{AED5618D-BA4B-4690-91DB-602F991713DA}" destId="{26E28431-5E68-4E78-A9C6-3DB6BDEDCD3A}" srcOrd="0" destOrd="0" presId="urn:microsoft.com/office/officeart/2005/8/layout/bProcess3"/>
    <dgm:cxn modelId="{0D3B55B6-65C0-428D-98A9-43D34CF990F0}" srcId="{AED5618D-BA4B-4690-91DB-602F991713DA}" destId="{B55642D2-0101-4EE5-AFDC-54D3360AE66C}" srcOrd="4" destOrd="0" parTransId="{87A3E911-E9ED-4789-ACCA-D098B2E96426}" sibTransId="{8DD10B94-91B6-4027-AE66-9F0575359027}"/>
    <dgm:cxn modelId="{679FA698-12E4-415B-B525-E665D3F851EB}" type="presOf" srcId="{4F7CCF07-813F-44DE-B91A-BF2D92F46D7A}" destId="{FC6809E0-17DF-414B-A842-A688AD9BE44A}" srcOrd="1" destOrd="0" presId="urn:microsoft.com/office/officeart/2005/8/layout/bProcess3"/>
    <dgm:cxn modelId="{0227607A-9AA9-467F-9656-A353DA48023E}" type="presOf" srcId="{41BB55D8-04DD-4ECB-9445-B72F1D104206}" destId="{37440F94-1A82-4ADE-9FF8-B2CB27BCA40E}" srcOrd="0" destOrd="0" presId="urn:microsoft.com/office/officeart/2005/8/layout/bProcess3"/>
    <dgm:cxn modelId="{4A3EAC0C-E28F-4510-AD4D-C5011980A287}" type="presOf" srcId="{970E174F-DFC8-4AD9-997B-CCA98A222611}" destId="{97D42083-727D-425F-95D9-43891576DC63}" srcOrd="0" destOrd="0" presId="urn:microsoft.com/office/officeart/2005/8/layout/bProcess3"/>
    <dgm:cxn modelId="{296AF903-0709-4322-8A87-67DBAC92EC6E}" type="presOf" srcId="{4F7CCF07-813F-44DE-B91A-BF2D92F46D7A}" destId="{FAAD04DB-8137-40AB-9E8E-F6737A3F08BA}" srcOrd="0" destOrd="0" presId="urn:microsoft.com/office/officeart/2005/8/layout/bProcess3"/>
    <dgm:cxn modelId="{2214325A-9E18-4630-A64E-964A7082B715}" type="presOf" srcId="{8DD10B94-91B6-4027-AE66-9F0575359027}" destId="{95BD2ED0-11CF-4190-8E75-9805CCDDDA3C}" srcOrd="0" destOrd="0" presId="urn:microsoft.com/office/officeart/2005/8/layout/bProcess3"/>
    <dgm:cxn modelId="{1A3D9A51-329C-4E30-8D1C-EBB8B5A0B568}" type="presOf" srcId="{4F7FDC92-588F-4257-985E-DA33E4011B46}" destId="{F9D89D6C-E7B5-4CCB-88FD-F0914A99EF0D}" srcOrd="1" destOrd="0" presId="urn:microsoft.com/office/officeart/2005/8/layout/bProcess3"/>
    <dgm:cxn modelId="{40F51C58-7E3C-44E7-A2A2-22676185C5F9}" type="presOf" srcId="{E529A6EE-84F7-4B58-A0F2-5B7D33558773}" destId="{FDAB1B5F-3639-484D-A32D-819F10E2B188}" srcOrd="0" destOrd="0" presId="urn:microsoft.com/office/officeart/2005/8/layout/bProcess3"/>
    <dgm:cxn modelId="{D80A7373-78A8-4097-AD34-2868397FF3BC}" srcId="{AED5618D-BA4B-4690-91DB-602F991713DA}" destId="{41BB55D8-04DD-4ECB-9445-B72F1D104206}" srcOrd="1" destOrd="0" parTransId="{A91A0EEA-0273-4461-9B09-FD167BD39468}" sibTransId="{62DB570D-0D8A-4C5E-8E14-C04729210B35}"/>
    <dgm:cxn modelId="{3F0B637A-BBC1-4360-918C-9A99772A8BE1}" type="presOf" srcId="{B55642D2-0101-4EE5-AFDC-54D3360AE66C}" destId="{25BBFBB3-9DF8-4F15-B35A-B518C5D2BB74}" srcOrd="0" destOrd="0" presId="urn:microsoft.com/office/officeart/2005/8/layout/bProcess3"/>
    <dgm:cxn modelId="{32577016-D49B-4178-A7DE-0B3E61AFA186}" srcId="{AED5618D-BA4B-4690-91DB-602F991713DA}" destId="{86809B11-7FB8-4188-90BD-AC644EFF2B02}" srcOrd="5" destOrd="0" parTransId="{8D057C2B-C209-49E2-A423-6BDACF94F7B1}" sibTransId="{51E08D48-260A-434F-9F1A-4FD4C80C8E8C}"/>
    <dgm:cxn modelId="{6C144B89-3096-4111-A320-0A818E52D71A}" type="presOf" srcId="{E5E0A084-6D21-491F-9CD4-AD9362BE9958}" destId="{A8B10595-B0EE-45EE-835C-82BA16CC8CB2}" srcOrd="0" destOrd="0" presId="urn:microsoft.com/office/officeart/2005/8/layout/bProcess3"/>
    <dgm:cxn modelId="{46C2BEEE-EE76-452C-B172-2D702405A0A2}" srcId="{AED5618D-BA4B-4690-91DB-602F991713DA}" destId="{E529A6EE-84F7-4B58-A0F2-5B7D33558773}" srcOrd="3" destOrd="0" parTransId="{0853163D-71BB-49B7-98F9-4ADCA5A5DB5A}" sibTransId="{4F7FDC92-588F-4257-985E-DA33E4011B46}"/>
    <dgm:cxn modelId="{D3CFD9E2-5DC0-4BF1-A14C-7C98AA9F078E}" type="presOf" srcId="{62DB570D-0D8A-4C5E-8E14-C04729210B35}" destId="{FC2BD367-D984-4326-B34A-C8B8A02C1DB3}" srcOrd="0" destOrd="0" presId="urn:microsoft.com/office/officeart/2005/8/layout/bProcess3"/>
    <dgm:cxn modelId="{C839CE12-37B9-4F60-96F8-C036F647650F}" type="presOf" srcId="{86809B11-7FB8-4188-90BD-AC644EFF2B02}" destId="{9130FCD7-7798-4459-AE35-A0810DFAD021}" srcOrd="0" destOrd="0" presId="urn:microsoft.com/office/officeart/2005/8/layout/bProcess3"/>
    <dgm:cxn modelId="{05B5E285-F0F6-46AF-A28C-93F1B84711F7}" srcId="{AED5618D-BA4B-4690-91DB-602F991713DA}" destId="{970E174F-DFC8-4AD9-997B-CCA98A222611}" srcOrd="2" destOrd="0" parTransId="{09AD24FB-4FBC-4FA2-B343-DA7B337DB87E}" sibTransId="{E5E0A084-6D21-491F-9CD4-AD9362BE9958}"/>
    <dgm:cxn modelId="{29F93022-B8D5-42DC-9444-3A95DAB27836}" srcId="{AED5618D-BA4B-4690-91DB-602F991713DA}" destId="{010B3915-36AF-48E7-A01B-01B8E2930EAB}" srcOrd="0" destOrd="0" parTransId="{EA425BF7-38E6-4D14-ABA8-D274B44C6C22}" sibTransId="{4F7CCF07-813F-44DE-B91A-BF2D92F46D7A}"/>
    <dgm:cxn modelId="{1783B490-9248-4F81-ADE4-DB8F452D8275}" type="presOf" srcId="{4F7FDC92-588F-4257-985E-DA33E4011B46}" destId="{AE7ED7D2-D6BC-42AC-8F08-EF7F37826777}" srcOrd="0" destOrd="0" presId="urn:microsoft.com/office/officeart/2005/8/layout/bProcess3"/>
    <dgm:cxn modelId="{52CE7B3C-27D0-4BA2-8C9F-154DA3820E5C}" type="presOf" srcId="{010B3915-36AF-48E7-A01B-01B8E2930EAB}" destId="{7239FB7B-4325-4FBF-8DA2-F9A57450A9E3}" srcOrd="0" destOrd="0" presId="urn:microsoft.com/office/officeart/2005/8/layout/bProcess3"/>
    <dgm:cxn modelId="{833EA34A-C6B9-4184-BA7D-C139749E25E6}" type="presOf" srcId="{E5E0A084-6D21-491F-9CD4-AD9362BE9958}" destId="{7DF3210D-6801-4ECC-838E-FF1275AED3FA}" srcOrd="1" destOrd="0" presId="urn:microsoft.com/office/officeart/2005/8/layout/bProcess3"/>
    <dgm:cxn modelId="{08AC4BF6-8AE2-49A3-8944-C7839C96FC59}" type="presOf" srcId="{8DD10B94-91B6-4027-AE66-9F0575359027}" destId="{B3994D32-E611-4900-AB93-EEFC90EB8B10}" srcOrd="1" destOrd="0" presId="urn:microsoft.com/office/officeart/2005/8/layout/bProcess3"/>
    <dgm:cxn modelId="{A952D0B3-4F2A-44F8-B60D-E4D807CF9ED4}" type="presParOf" srcId="{26E28431-5E68-4E78-A9C6-3DB6BDEDCD3A}" destId="{7239FB7B-4325-4FBF-8DA2-F9A57450A9E3}" srcOrd="0" destOrd="0" presId="urn:microsoft.com/office/officeart/2005/8/layout/bProcess3"/>
    <dgm:cxn modelId="{C3D00EBC-DFA4-4EAE-B447-E2B9BC40460C}" type="presParOf" srcId="{26E28431-5E68-4E78-A9C6-3DB6BDEDCD3A}" destId="{FAAD04DB-8137-40AB-9E8E-F6737A3F08BA}" srcOrd="1" destOrd="0" presId="urn:microsoft.com/office/officeart/2005/8/layout/bProcess3"/>
    <dgm:cxn modelId="{9E940877-1D81-4C83-AC79-F3B2241C2EE7}" type="presParOf" srcId="{FAAD04DB-8137-40AB-9E8E-F6737A3F08BA}" destId="{FC6809E0-17DF-414B-A842-A688AD9BE44A}" srcOrd="0" destOrd="0" presId="urn:microsoft.com/office/officeart/2005/8/layout/bProcess3"/>
    <dgm:cxn modelId="{0FA1B249-CC2B-4F56-9338-02B6010C9C16}" type="presParOf" srcId="{26E28431-5E68-4E78-A9C6-3DB6BDEDCD3A}" destId="{37440F94-1A82-4ADE-9FF8-B2CB27BCA40E}" srcOrd="2" destOrd="0" presId="urn:microsoft.com/office/officeart/2005/8/layout/bProcess3"/>
    <dgm:cxn modelId="{B182FFAF-9973-478E-BE09-B4B08C243104}" type="presParOf" srcId="{26E28431-5E68-4E78-A9C6-3DB6BDEDCD3A}" destId="{FC2BD367-D984-4326-B34A-C8B8A02C1DB3}" srcOrd="3" destOrd="0" presId="urn:microsoft.com/office/officeart/2005/8/layout/bProcess3"/>
    <dgm:cxn modelId="{F9053227-F88F-4D10-B9ED-CD7AEA4AB5EB}" type="presParOf" srcId="{FC2BD367-D984-4326-B34A-C8B8A02C1DB3}" destId="{1F54B710-8EE3-4B72-B21E-61936F32BE05}" srcOrd="0" destOrd="0" presId="urn:microsoft.com/office/officeart/2005/8/layout/bProcess3"/>
    <dgm:cxn modelId="{6036D02D-49F7-40AC-8555-6A99F3C7DC06}" type="presParOf" srcId="{26E28431-5E68-4E78-A9C6-3DB6BDEDCD3A}" destId="{97D42083-727D-425F-95D9-43891576DC63}" srcOrd="4" destOrd="0" presId="urn:microsoft.com/office/officeart/2005/8/layout/bProcess3"/>
    <dgm:cxn modelId="{A6D3322E-7E3B-4CC2-A80D-BA17783C867B}" type="presParOf" srcId="{26E28431-5E68-4E78-A9C6-3DB6BDEDCD3A}" destId="{A8B10595-B0EE-45EE-835C-82BA16CC8CB2}" srcOrd="5" destOrd="0" presId="urn:microsoft.com/office/officeart/2005/8/layout/bProcess3"/>
    <dgm:cxn modelId="{23821CFC-A099-4834-998F-3AB2A780F4E2}" type="presParOf" srcId="{A8B10595-B0EE-45EE-835C-82BA16CC8CB2}" destId="{7DF3210D-6801-4ECC-838E-FF1275AED3FA}" srcOrd="0" destOrd="0" presId="urn:microsoft.com/office/officeart/2005/8/layout/bProcess3"/>
    <dgm:cxn modelId="{8AC7E36C-3191-4ACA-8B57-6C27B9F262AB}" type="presParOf" srcId="{26E28431-5E68-4E78-A9C6-3DB6BDEDCD3A}" destId="{FDAB1B5F-3639-484D-A32D-819F10E2B188}" srcOrd="6" destOrd="0" presId="urn:microsoft.com/office/officeart/2005/8/layout/bProcess3"/>
    <dgm:cxn modelId="{3FB3CE53-0C12-4BBE-A58E-7A09E7D3DDF2}" type="presParOf" srcId="{26E28431-5E68-4E78-A9C6-3DB6BDEDCD3A}" destId="{AE7ED7D2-D6BC-42AC-8F08-EF7F37826777}" srcOrd="7" destOrd="0" presId="urn:microsoft.com/office/officeart/2005/8/layout/bProcess3"/>
    <dgm:cxn modelId="{85A86CCF-DCB6-4DC0-907B-F6EFFA45ECF7}" type="presParOf" srcId="{AE7ED7D2-D6BC-42AC-8F08-EF7F37826777}" destId="{F9D89D6C-E7B5-4CCB-88FD-F0914A99EF0D}" srcOrd="0" destOrd="0" presId="urn:microsoft.com/office/officeart/2005/8/layout/bProcess3"/>
    <dgm:cxn modelId="{4ADB0286-1759-48B9-AA10-62C5267A95FB}" type="presParOf" srcId="{26E28431-5E68-4E78-A9C6-3DB6BDEDCD3A}" destId="{25BBFBB3-9DF8-4F15-B35A-B518C5D2BB74}" srcOrd="8" destOrd="0" presId="urn:microsoft.com/office/officeart/2005/8/layout/bProcess3"/>
    <dgm:cxn modelId="{BC6C73B1-67D0-4ACA-A5C8-5BF539276641}" type="presParOf" srcId="{26E28431-5E68-4E78-A9C6-3DB6BDEDCD3A}" destId="{95BD2ED0-11CF-4190-8E75-9805CCDDDA3C}" srcOrd="9" destOrd="0" presId="urn:microsoft.com/office/officeart/2005/8/layout/bProcess3"/>
    <dgm:cxn modelId="{8F1C99A1-1817-48FC-B79C-6F0C0CEAD527}" type="presParOf" srcId="{95BD2ED0-11CF-4190-8E75-9805CCDDDA3C}" destId="{B3994D32-E611-4900-AB93-EEFC90EB8B10}" srcOrd="0" destOrd="0" presId="urn:microsoft.com/office/officeart/2005/8/layout/bProcess3"/>
    <dgm:cxn modelId="{B81AE086-016A-417B-86B6-C4E9576D7286}" type="presParOf" srcId="{26E28431-5E68-4E78-A9C6-3DB6BDEDCD3A}" destId="{9130FCD7-7798-4459-AE35-A0810DFAD021}" srcOrd="10" destOrd="0" presId="urn:microsoft.com/office/officeart/2005/8/layout/bProcess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DF98FB0-0E3E-40AC-AF4B-DFA391C89121}"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sl-SI"/>
        </a:p>
      </dgm:t>
    </dgm:pt>
    <dgm:pt modelId="{5CDE8C97-F334-417D-BAA8-36D8617028A5}">
      <dgm:prSet phldrT="[besedilo]"/>
      <dgm:spPr/>
      <dgm:t>
        <a:bodyPr/>
        <a:lstStyle/>
        <a:p>
          <a:r>
            <a:rPr lang="sl-SI" dirty="0" smtClean="0"/>
            <a:t>Soočanje s predsodki in kulturnimi vrednotami</a:t>
          </a:r>
          <a:endParaRPr lang="sl-SI" dirty="0"/>
        </a:p>
      </dgm:t>
    </dgm:pt>
    <dgm:pt modelId="{4F5914C0-397B-4997-899B-ECA38E1F942E}" type="parTrans" cxnId="{CA891D16-59A5-488A-AAC1-B6737DCF6F14}">
      <dgm:prSet/>
      <dgm:spPr/>
      <dgm:t>
        <a:bodyPr/>
        <a:lstStyle/>
        <a:p>
          <a:endParaRPr lang="sl-SI"/>
        </a:p>
      </dgm:t>
    </dgm:pt>
    <dgm:pt modelId="{90E9890F-4634-4FC0-9167-8207BD26DB25}" type="sibTrans" cxnId="{CA891D16-59A5-488A-AAC1-B6737DCF6F14}">
      <dgm:prSet/>
      <dgm:spPr/>
      <dgm:t>
        <a:bodyPr/>
        <a:lstStyle/>
        <a:p>
          <a:endParaRPr lang="sl-SI"/>
        </a:p>
      </dgm:t>
    </dgm:pt>
    <dgm:pt modelId="{FC8E1674-6ADF-4383-83CD-20C9C45E773B}">
      <dgm:prSet phldrT="[besedilo]"/>
      <dgm:spPr/>
      <dgm:t>
        <a:bodyPr/>
        <a:lstStyle/>
        <a:p>
          <a:r>
            <a:rPr lang="sl-SI" dirty="0" smtClean="0"/>
            <a:t>Poznavanje etnične realnosti</a:t>
          </a:r>
          <a:endParaRPr lang="sl-SI" dirty="0"/>
        </a:p>
      </dgm:t>
    </dgm:pt>
    <dgm:pt modelId="{B381DFB2-5E74-4D51-8229-8E98DD1EE1E4}" type="parTrans" cxnId="{74E658E1-7A79-4185-9F84-36954F94CFA3}">
      <dgm:prSet/>
      <dgm:spPr/>
      <dgm:t>
        <a:bodyPr/>
        <a:lstStyle/>
        <a:p>
          <a:endParaRPr lang="sl-SI"/>
        </a:p>
      </dgm:t>
    </dgm:pt>
    <dgm:pt modelId="{6F71868C-8ED3-4CE4-84AF-ED4907802C39}" type="sibTrans" cxnId="{74E658E1-7A79-4185-9F84-36954F94CFA3}">
      <dgm:prSet/>
      <dgm:spPr/>
      <dgm:t>
        <a:bodyPr/>
        <a:lstStyle/>
        <a:p>
          <a:endParaRPr lang="sl-SI"/>
        </a:p>
      </dgm:t>
    </dgm:pt>
    <dgm:pt modelId="{EDFE565F-7388-4004-83E8-34766E98C8D1}">
      <dgm:prSet phldrT="[besedilo]"/>
      <dgm:spPr/>
      <dgm:t>
        <a:bodyPr/>
        <a:lstStyle/>
        <a:p>
          <a:r>
            <a:rPr lang="sl-SI" dirty="0" smtClean="0"/>
            <a:t>Etnično občutljivo komuniciranje</a:t>
          </a:r>
          <a:endParaRPr lang="sl-SI" dirty="0"/>
        </a:p>
      </dgm:t>
    </dgm:pt>
    <dgm:pt modelId="{EC21F02F-884F-4837-98A7-613C2B1DEC3D}" type="parTrans" cxnId="{30E8B55C-E259-4CBC-9D85-9CC68C105B7B}">
      <dgm:prSet/>
      <dgm:spPr/>
      <dgm:t>
        <a:bodyPr/>
        <a:lstStyle/>
        <a:p>
          <a:endParaRPr lang="sl-SI"/>
        </a:p>
      </dgm:t>
    </dgm:pt>
    <dgm:pt modelId="{9AF69390-22ED-47D4-8F4D-02706880A291}" type="sibTrans" cxnId="{30E8B55C-E259-4CBC-9D85-9CC68C105B7B}">
      <dgm:prSet/>
      <dgm:spPr/>
      <dgm:t>
        <a:bodyPr/>
        <a:lstStyle/>
        <a:p>
          <a:endParaRPr lang="sl-SI"/>
        </a:p>
      </dgm:t>
    </dgm:pt>
    <dgm:pt modelId="{03189413-AE60-488D-A25F-9C4CE9647553}">
      <dgm:prSet phldrT="[besedilo]"/>
      <dgm:spPr/>
      <dgm:t>
        <a:bodyPr/>
        <a:lstStyle/>
        <a:p>
          <a:r>
            <a:rPr lang="sl-SI" dirty="0" smtClean="0"/>
            <a:t>Zavest o lastni poziciji privilegiranosti </a:t>
          </a:r>
          <a:endParaRPr lang="sl-SI" dirty="0"/>
        </a:p>
      </dgm:t>
    </dgm:pt>
    <dgm:pt modelId="{653EA75D-5596-44B4-9D70-6BAFC6C1BA88}" type="parTrans" cxnId="{087ED2BB-AE43-4E88-8F70-F2A1E7148DF7}">
      <dgm:prSet/>
      <dgm:spPr/>
      <dgm:t>
        <a:bodyPr/>
        <a:lstStyle/>
        <a:p>
          <a:endParaRPr lang="sl-SI"/>
        </a:p>
      </dgm:t>
    </dgm:pt>
    <dgm:pt modelId="{C9799C72-BB54-4644-A255-66FCFE229410}" type="sibTrans" cxnId="{087ED2BB-AE43-4E88-8F70-F2A1E7148DF7}">
      <dgm:prSet/>
      <dgm:spPr/>
      <dgm:t>
        <a:bodyPr/>
        <a:lstStyle/>
        <a:p>
          <a:endParaRPr lang="sl-SI"/>
        </a:p>
      </dgm:t>
    </dgm:pt>
    <dgm:pt modelId="{2FFF139A-F06D-42A0-AE6D-3557489069CF}">
      <dgm:prSet phldrT="[besedilo]"/>
      <dgm:spPr/>
      <dgm:t>
        <a:bodyPr/>
        <a:lstStyle/>
        <a:p>
          <a:r>
            <a:rPr lang="sl-SI" dirty="0" smtClean="0"/>
            <a:t>Delo po metodi  krepitve moči</a:t>
          </a:r>
          <a:endParaRPr lang="sl-SI" dirty="0"/>
        </a:p>
      </dgm:t>
    </dgm:pt>
    <dgm:pt modelId="{45F8F7C5-3C10-43B4-A0F6-05C1A47E4859}" type="parTrans" cxnId="{4ED819C6-2466-4ECF-B3AF-43A53D6A07E3}">
      <dgm:prSet/>
      <dgm:spPr/>
      <dgm:t>
        <a:bodyPr/>
        <a:lstStyle/>
        <a:p>
          <a:endParaRPr lang="sl-SI"/>
        </a:p>
      </dgm:t>
    </dgm:pt>
    <dgm:pt modelId="{6D056FDF-0943-4AB9-9D98-77B1BBFAA8AC}" type="sibTrans" cxnId="{4ED819C6-2466-4ECF-B3AF-43A53D6A07E3}">
      <dgm:prSet/>
      <dgm:spPr/>
      <dgm:t>
        <a:bodyPr/>
        <a:lstStyle/>
        <a:p>
          <a:endParaRPr lang="sl-SI"/>
        </a:p>
      </dgm:t>
    </dgm:pt>
    <dgm:pt modelId="{47382945-459B-4723-B306-624A67538D48}">
      <dgm:prSet/>
      <dgm:spPr/>
      <dgm:t>
        <a:bodyPr/>
        <a:lstStyle/>
        <a:p>
          <a:r>
            <a:rPr lang="sl-SI" dirty="0" smtClean="0"/>
            <a:t>Socialni aktivizem</a:t>
          </a:r>
          <a:endParaRPr lang="sl-SI" dirty="0"/>
        </a:p>
      </dgm:t>
    </dgm:pt>
    <dgm:pt modelId="{744895A1-E106-4FFB-B8A1-1494F9194D7F}" type="parTrans" cxnId="{00BBBD4E-58E8-40CA-B0AA-8F5A0D5DD164}">
      <dgm:prSet/>
      <dgm:spPr/>
      <dgm:t>
        <a:bodyPr/>
        <a:lstStyle/>
        <a:p>
          <a:endParaRPr lang="sl-SI"/>
        </a:p>
      </dgm:t>
    </dgm:pt>
    <dgm:pt modelId="{2DD78FE4-3F03-47B1-B730-05512AC81D4C}" type="sibTrans" cxnId="{00BBBD4E-58E8-40CA-B0AA-8F5A0D5DD164}">
      <dgm:prSet/>
      <dgm:spPr/>
      <dgm:t>
        <a:bodyPr/>
        <a:lstStyle/>
        <a:p>
          <a:endParaRPr lang="sl-SI"/>
        </a:p>
      </dgm:t>
    </dgm:pt>
    <dgm:pt modelId="{D48B683C-AB7D-46C9-AE54-9A2B27BCE5D5}">
      <dgm:prSet/>
      <dgm:spPr/>
      <dgm:t>
        <a:bodyPr/>
        <a:lstStyle/>
        <a:p>
          <a:r>
            <a:rPr lang="sl-SI" dirty="0" smtClean="0"/>
            <a:t>Kulturno zagovorništvo</a:t>
          </a:r>
          <a:endParaRPr lang="sl-SI" dirty="0"/>
        </a:p>
      </dgm:t>
    </dgm:pt>
    <dgm:pt modelId="{6FADFFF1-C0D9-443B-A5B9-C7A90B2E5E9F}" type="parTrans" cxnId="{DE01C612-4496-466F-9ECF-9B54990A7D57}">
      <dgm:prSet/>
      <dgm:spPr/>
      <dgm:t>
        <a:bodyPr/>
        <a:lstStyle/>
        <a:p>
          <a:endParaRPr lang="sl-SI"/>
        </a:p>
      </dgm:t>
    </dgm:pt>
    <dgm:pt modelId="{12B7B758-65BF-4F44-AF00-1F5C1ABBBF5E}" type="sibTrans" cxnId="{DE01C612-4496-466F-9ECF-9B54990A7D57}">
      <dgm:prSet/>
      <dgm:spPr/>
      <dgm:t>
        <a:bodyPr/>
        <a:lstStyle/>
        <a:p>
          <a:endParaRPr lang="sl-SI"/>
        </a:p>
      </dgm:t>
    </dgm:pt>
    <dgm:pt modelId="{472A05B0-1DE5-4E28-8E63-F2448AED7DE1}">
      <dgm:prSet/>
      <dgm:spPr/>
      <dgm:t>
        <a:bodyPr/>
        <a:lstStyle/>
        <a:p>
          <a:r>
            <a:rPr lang="sl-SI" dirty="0" smtClean="0"/>
            <a:t>Zaposlovanje pripadnikov etničnih manjšin</a:t>
          </a:r>
          <a:endParaRPr lang="sl-SI" dirty="0"/>
        </a:p>
      </dgm:t>
    </dgm:pt>
    <dgm:pt modelId="{817FD83D-FC99-4196-8CFC-D3F2141D579D}" type="parTrans" cxnId="{A524333F-F540-4A3E-B873-34A1E4BEC11B}">
      <dgm:prSet/>
      <dgm:spPr/>
      <dgm:t>
        <a:bodyPr/>
        <a:lstStyle/>
        <a:p>
          <a:endParaRPr lang="sl-SI"/>
        </a:p>
      </dgm:t>
    </dgm:pt>
    <dgm:pt modelId="{6D7064F3-0ED0-4B58-ACB4-4ADC39A6CC9D}" type="sibTrans" cxnId="{A524333F-F540-4A3E-B873-34A1E4BEC11B}">
      <dgm:prSet/>
      <dgm:spPr/>
      <dgm:t>
        <a:bodyPr/>
        <a:lstStyle/>
        <a:p>
          <a:endParaRPr lang="sl-SI"/>
        </a:p>
      </dgm:t>
    </dgm:pt>
    <dgm:pt modelId="{2AFB007F-04BE-4B0B-BFC9-8AB3DFE1A930}">
      <dgm:prSet/>
      <dgm:spPr/>
      <dgm:t>
        <a:bodyPr/>
        <a:lstStyle/>
        <a:p>
          <a:r>
            <a:rPr lang="sl-SI" dirty="0" smtClean="0"/>
            <a:t>Etnično občutljivo medijsko poročanje</a:t>
          </a:r>
          <a:endParaRPr lang="sl-SI" dirty="0"/>
        </a:p>
      </dgm:t>
    </dgm:pt>
    <dgm:pt modelId="{D2F89D4E-368F-4997-8844-A8608490A5F5}" type="parTrans" cxnId="{9DBCF6BE-E328-4D8B-8FBB-3ECD4124A601}">
      <dgm:prSet/>
      <dgm:spPr/>
      <dgm:t>
        <a:bodyPr/>
        <a:lstStyle/>
        <a:p>
          <a:endParaRPr lang="sl-SI"/>
        </a:p>
      </dgm:t>
    </dgm:pt>
    <dgm:pt modelId="{153F7F40-4072-4F2A-A7FF-1DBF7698035A}" type="sibTrans" cxnId="{9DBCF6BE-E328-4D8B-8FBB-3ECD4124A601}">
      <dgm:prSet/>
      <dgm:spPr/>
      <dgm:t>
        <a:bodyPr/>
        <a:lstStyle/>
        <a:p>
          <a:endParaRPr lang="sl-SI"/>
        </a:p>
      </dgm:t>
    </dgm:pt>
    <dgm:pt modelId="{96B25E37-7628-4CF3-AF11-BDB638753A9A}">
      <dgm:prSet/>
      <dgm:spPr/>
      <dgm:t>
        <a:bodyPr/>
        <a:lstStyle/>
        <a:p>
          <a:r>
            <a:rPr lang="sl-SI" dirty="0" smtClean="0"/>
            <a:t>Etnično občutljivo raziskovanje</a:t>
          </a:r>
          <a:endParaRPr lang="sl-SI" dirty="0"/>
        </a:p>
      </dgm:t>
    </dgm:pt>
    <dgm:pt modelId="{9A59B94C-1009-4140-97F7-8EA9933CD5E6}" type="parTrans" cxnId="{1B99FF2E-393F-4AD9-B798-1626387FE314}">
      <dgm:prSet/>
      <dgm:spPr/>
      <dgm:t>
        <a:bodyPr/>
        <a:lstStyle/>
        <a:p>
          <a:endParaRPr lang="sl-SI"/>
        </a:p>
      </dgm:t>
    </dgm:pt>
    <dgm:pt modelId="{3543A061-9115-4D64-A1B1-CAB2EFB2A5E2}" type="sibTrans" cxnId="{1B99FF2E-393F-4AD9-B798-1626387FE314}">
      <dgm:prSet/>
      <dgm:spPr/>
      <dgm:t>
        <a:bodyPr/>
        <a:lstStyle/>
        <a:p>
          <a:endParaRPr lang="sl-SI"/>
        </a:p>
      </dgm:t>
    </dgm:pt>
    <dgm:pt modelId="{FCC99740-AD19-4F6D-ADE6-5252602B0721}" type="pres">
      <dgm:prSet presAssocID="{FDF98FB0-0E3E-40AC-AF4B-DFA391C89121}" presName="Name0" presStyleCnt="0">
        <dgm:presLayoutVars>
          <dgm:dir/>
          <dgm:resizeHandles val="exact"/>
        </dgm:presLayoutVars>
      </dgm:prSet>
      <dgm:spPr/>
      <dgm:t>
        <a:bodyPr/>
        <a:lstStyle/>
        <a:p>
          <a:endParaRPr lang="sl-SI"/>
        </a:p>
      </dgm:t>
    </dgm:pt>
    <dgm:pt modelId="{BE4555BC-2E2B-4B94-B0F4-B3E42FF8F126}" type="pres">
      <dgm:prSet presAssocID="{FDF98FB0-0E3E-40AC-AF4B-DFA391C89121}" presName="cycle" presStyleCnt="0"/>
      <dgm:spPr/>
    </dgm:pt>
    <dgm:pt modelId="{5EA815A7-5697-4DBD-A5A6-5452AC308A65}" type="pres">
      <dgm:prSet presAssocID="{5CDE8C97-F334-417D-BAA8-36D8617028A5}" presName="nodeFirstNode" presStyleLbl="node1" presStyleIdx="0" presStyleCnt="10">
        <dgm:presLayoutVars>
          <dgm:bulletEnabled val="1"/>
        </dgm:presLayoutVars>
      </dgm:prSet>
      <dgm:spPr/>
      <dgm:t>
        <a:bodyPr/>
        <a:lstStyle/>
        <a:p>
          <a:endParaRPr lang="sl-SI"/>
        </a:p>
      </dgm:t>
    </dgm:pt>
    <dgm:pt modelId="{22A1226E-9607-4985-B5E8-BE10403C8A8C}" type="pres">
      <dgm:prSet presAssocID="{90E9890F-4634-4FC0-9167-8207BD26DB25}" presName="sibTransFirstNode" presStyleLbl="bgShp" presStyleIdx="0" presStyleCnt="1"/>
      <dgm:spPr/>
      <dgm:t>
        <a:bodyPr/>
        <a:lstStyle/>
        <a:p>
          <a:endParaRPr lang="sl-SI"/>
        </a:p>
      </dgm:t>
    </dgm:pt>
    <dgm:pt modelId="{B65A9103-A38A-4469-B689-DCE015ED59E6}" type="pres">
      <dgm:prSet presAssocID="{FC8E1674-6ADF-4383-83CD-20C9C45E773B}" presName="nodeFollowingNodes" presStyleLbl="node1" presStyleIdx="1" presStyleCnt="10">
        <dgm:presLayoutVars>
          <dgm:bulletEnabled val="1"/>
        </dgm:presLayoutVars>
      </dgm:prSet>
      <dgm:spPr/>
      <dgm:t>
        <a:bodyPr/>
        <a:lstStyle/>
        <a:p>
          <a:endParaRPr lang="sl-SI"/>
        </a:p>
      </dgm:t>
    </dgm:pt>
    <dgm:pt modelId="{BA2641ED-5B87-4365-A662-4DBCCC13F17E}" type="pres">
      <dgm:prSet presAssocID="{EDFE565F-7388-4004-83E8-34766E98C8D1}" presName="nodeFollowingNodes" presStyleLbl="node1" presStyleIdx="2" presStyleCnt="10">
        <dgm:presLayoutVars>
          <dgm:bulletEnabled val="1"/>
        </dgm:presLayoutVars>
      </dgm:prSet>
      <dgm:spPr/>
      <dgm:t>
        <a:bodyPr/>
        <a:lstStyle/>
        <a:p>
          <a:endParaRPr lang="sl-SI"/>
        </a:p>
      </dgm:t>
    </dgm:pt>
    <dgm:pt modelId="{FBCB4422-4485-4DD1-BA0E-05C0E7A0B685}" type="pres">
      <dgm:prSet presAssocID="{03189413-AE60-488D-A25F-9C4CE9647553}" presName="nodeFollowingNodes" presStyleLbl="node1" presStyleIdx="3" presStyleCnt="10">
        <dgm:presLayoutVars>
          <dgm:bulletEnabled val="1"/>
        </dgm:presLayoutVars>
      </dgm:prSet>
      <dgm:spPr/>
      <dgm:t>
        <a:bodyPr/>
        <a:lstStyle/>
        <a:p>
          <a:endParaRPr lang="sl-SI"/>
        </a:p>
      </dgm:t>
    </dgm:pt>
    <dgm:pt modelId="{29614A26-0756-426A-9C02-0D8D7A149E5F}" type="pres">
      <dgm:prSet presAssocID="{2FFF139A-F06D-42A0-AE6D-3557489069CF}" presName="nodeFollowingNodes" presStyleLbl="node1" presStyleIdx="4" presStyleCnt="10">
        <dgm:presLayoutVars>
          <dgm:bulletEnabled val="1"/>
        </dgm:presLayoutVars>
      </dgm:prSet>
      <dgm:spPr/>
      <dgm:t>
        <a:bodyPr/>
        <a:lstStyle/>
        <a:p>
          <a:endParaRPr lang="sl-SI"/>
        </a:p>
      </dgm:t>
    </dgm:pt>
    <dgm:pt modelId="{8A8961E6-16DB-41DC-9D64-38BD19CBE763}" type="pres">
      <dgm:prSet presAssocID="{D48B683C-AB7D-46C9-AE54-9A2B27BCE5D5}" presName="nodeFollowingNodes" presStyleLbl="node1" presStyleIdx="5" presStyleCnt="10">
        <dgm:presLayoutVars>
          <dgm:bulletEnabled val="1"/>
        </dgm:presLayoutVars>
      </dgm:prSet>
      <dgm:spPr/>
      <dgm:t>
        <a:bodyPr/>
        <a:lstStyle/>
        <a:p>
          <a:endParaRPr lang="sl-SI"/>
        </a:p>
      </dgm:t>
    </dgm:pt>
    <dgm:pt modelId="{2A2FE32D-D9D4-451B-A922-62DDE53D45AB}" type="pres">
      <dgm:prSet presAssocID="{47382945-459B-4723-B306-624A67538D48}" presName="nodeFollowingNodes" presStyleLbl="node1" presStyleIdx="6" presStyleCnt="10">
        <dgm:presLayoutVars>
          <dgm:bulletEnabled val="1"/>
        </dgm:presLayoutVars>
      </dgm:prSet>
      <dgm:spPr/>
      <dgm:t>
        <a:bodyPr/>
        <a:lstStyle/>
        <a:p>
          <a:endParaRPr lang="sl-SI"/>
        </a:p>
      </dgm:t>
    </dgm:pt>
    <dgm:pt modelId="{C5A2FB2C-39EF-46A1-91DD-9C78CD5F2CCE}" type="pres">
      <dgm:prSet presAssocID="{472A05B0-1DE5-4E28-8E63-F2448AED7DE1}" presName="nodeFollowingNodes" presStyleLbl="node1" presStyleIdx="7" presStyleCnt="10">
        <dgm:presLayoutVars>
          <dgm:bulletEnabled val="1"/>
        </dgm:presLayoutVars>
      </dgm:prSet>
      <dgm:spPr/>
      <dgm:t>
        <a:bodyPr/>
        <a:lstStyle/>
        <a:p>
          <a:endParaRPr lang="sl-SI"/>
        </a:p>
      </dgm:t>
    </dgm:pt>
    <dgm:pt modelId="{0C8411B2-6C12-435B-8C39-6B1F1418A797}" type="pres">
      <dgm:prSet presAssocID="{2AFB007F-04BE-4B0B-BFC9-8AB3DFE1A930}" presName="nodeFollowingNodes" presStyleLbl="node1" presStyleIdx="8" presStyleCnt="10">
        <dgm:presLayoutVars>
          <dgm:bulletEnabled val="1"/>
        </dgm:presLayoutVars>
      </dgm:prSet>
      <dgm:spPr/>
      <dgm:t>
        <a:bodyPr/>
        <a:lstStyle/>
        <a:p>
          <a:endParaRPr lang="sl-SI"/>
        </a:p>
      </dgm:t>
    </dgm:pt>
    <dgm:pt modelId="{532F4FC4-ED4C-4D46-AEFB-38643A61B264}" type="pres">
      <dgm:prSet presAssocID="{96B25E37-7628-4CF3-AF11-BDB638753A9A}" presName="nodeFollowingNodes" presStyleLbl="node1" presStyleIdx="9" presStyleCnt="10">
        <dgm:presLayoutVars>
          <dgm:bulletEnabled val="1"/>
        </dgm:presLayoutVars>
      </dgm:prSet>
      <dgm:spPr/>
      <dgm:t>
        <a:bodyPr/>
        <a:lstStyle/>
        <a:p>
          <a:endParaRPr lang="sl-SI"/>
        </a:p>
      </dgm:t>
    </dgm:pt>
  </dgm:ptLst>
  <dgm:cxnLst>
    <dgm:cxn modelId="{1B99FF2E-393F-4AD9-B798-1626387FE314}" srcId="{FDF98FB0-0E3E-40AC-AF4B-DFA391C89121}" destId="{96B25E37-7628-4CF3-AF11-BDB638753A9A}" srcOrd="9" destOrd="0" parTransId="{9A59B94C-1009-4140-97F7-8EA9933CD5E6}" sibTransId="{3543A061-9115-4D64-A1B1-CAB2EFB2A5E2}"/>
    <dgm:cxn modelId="{00BBBD4E-58E8-40CA-B0AA-8F5A0D5DD164}" srcId="{FDF98FB0-0E3E-40AC-AF4B-DFA391C89121}" destId="{47382945-459B-4723-B306-624A67538D48}" srcOrd="6" destOrd="0" parTransId="{744895A1-E106-4FFB-B8A1-1494F9194D7F}" sibTransId="{2DD78FE4-3F03-47B1-B730-05512AC81D4C}"/>
    <dgm:cxn modelId="{A524333F-F540-4A3E-B873-34A1E4BEC11B}" srcId="{FDF98FB0-0E3E-40AC-AF4B-DFA391C89121}" destId="{472A05B0-1DE5-4E28-8E63-F2448AED7DE1}" srcOrd="7" destOrd="0" parTransId="{817FD83D-FC99-4196-8CFC-D3F2141D579D}" sibTransId="{6D7064F3-0ED0-4B58-ACB4-4ADC39A6CC9D}"/>
    <dgm:cxn modelId="{74E658E1-7A79-4185-9F84-36954F94CFA3}" srcId="{FDF98FB0-0E3E-40AC-AF4B-DFA391C89121}" destId="{FC8E1674-6ADF-4383-83CD-20C9C45E773B}" srcOrd="1" destOrd="0" parTransId="{B381DFB2-5E74-4D51-8229-8E98DD1EE1E4}" sibTransId="{6F71868C-8ED3-4CE4-84AF-ED4907802C39}"/>
    <dgm:cxn modelId="{4ED819C6-2466-4ECF-B3AF-43A53D6A07E3}" srcId="{FDF98FB0-0E3E-40AC-AF4B-DFA391C89121}" destId="{2FFF139A-F06D-42A0-AE6D-3557489069CF}" srcOrd="4" destOrd="0" parTransId="{45F8F7C5-3C10-43B4-A0F6-05C1A47E4859}" sibTransId="{6D056FDF-0943-4AB9-9D98-77B1BBFAA8AC}"/>
    <dgm:cxn modelId="{087ED2BB-AE43-4E88-8F70-F2A1E7148DF7}" srcId="{FDF98FB0-0E3E-40AC-AF4B-DFA391C89121}" destId="{03189413-AE60-488D-A25F-9C4CE9647553}" srcOrd="3" destOrd="0" parTransId="{653EA75D-5596-44B4-9D70-6BAFC6C1BA88}" sibTransId="{C9799C72-BB54-4644-A255-66FCFE229410}"/>
    <dgm:cxn modelId="{9D2F7522-9DAE-4128-ACDD-0A5665E7B9CC}" type="presOf" srcId="{47382945-459B-4723-B306-624A67538D48}" destId="{2A2FE32D-D9D4-451B-A922-62DDE53D45AB}" srcOrd="0" destOrd="0" presId="urn:microsoft.com/office/officeart/2005/8/layout/cycle3"/>
    <dgm:cxn modelId="{9DBCF6BE-E328-4D8B-8FBB-3ECD4124A601}" srcId="{FDF98FB0-0E3E-40AC-AF4B-DFA391C89121}" destId="{2AFB007F-04BE-4B0B-BFC9-8AB3DFE1A930}" srcOrd="8" destOrd="0" parTransId="{D2F89D4E-368F-4997-8844-A8608490A5F5}" sibTransId="{153F7F40-4072-4F2A-A7FF-1DBF7698035A}"/>
    <dgm:cxn modelId="{F724F285-BB55-4439-A368-087299A43A07}" type="presOf" srcId="{03189413-AE60-488D-A25F-9C4CE9647553}" destId="{FBCB4422-4485-4DD1-BA0E-05C0E7A0B685}" srcOrd="0" destOrd="0" presId="urn:microsoft.com/office/officeart/2005/8/layout/cycle3"/>
    <dgm:cxn modelId="{6C6067A8-39D2-4B80-AD18-88FABAF3B27E}" type="presOf" srcId="{2FFF139A-F06D-42A0-AE6D-3557489069CF}" destId="{29614A26-0756-426A-9C02-0D8D7A149E5F}" srcOrd="0" destOrd="0" presId="urn:microsoft.com/office/officeart/2005/8/layout/cycle3"/>
    <dgm:cxn modelId="{0DCF5403-062A-458C-B1F1-229A6782E822}" type="presOf" srcId="{90E9890F-4634-4FC0-9167-8207BD26DB25}" destId="{22A1226E-9607-4985-B5E8-BE10403C8A8C}" srcOrd="0" destOrd="0" presId="urn:microsoft.com/office/officeart/2005/8/layout/cycle3"/>
    <dgm:cxn modelId="{527546FA-3190-4038-AECC-E720849D544E}" type="presOf" srcId="{D48B683C-AB7D-46C9-AE54-9A2B27BCE5D5}" destId="{8A8961E6-16DB-41DC-9D64-38BD19CBE763}" srcOrd="0" destOrd="0" presId="urn:microsoft.com/office/officeart/2005/8/layout/cycle3"/>
    <dgm:cxn modelId="{AB6F6207-FE79-4F4D-8B63-69CAC25AF306}" type="presOf" srcId="{472A05B0-1DE5-4E28-8E63-F2448AED7DE1}" destId="{C5A2FB2C-39EF-46A1-91DD-9C78CD5F2CCE}" srcOrd="0" destOrd="0" presId="urn:microsoft.com/office/officeart/2005/8/layout/cycle3"/>
    <dgm:cxn modelId="{4271E22D-FF25-4573-832A-A589529AB586}" type="presOf" srcId="{FC8E1674-6ADF-4383-83CD-20C9C45E773B}" destId="{B65A9103-A38A-4469-B689-DCE015ED59E6}" srcOrd="0" destOrd="0" presId="urn:microsoft.com/office/officeart/2005/8/layout/cycle3"/>
    <dgm:cxn modelId="{CA891D16-59A5-488A-AAC1-B6737DCF6F14}" srcId="{FDF98FB0-0E3E-40AC-AF4B-DFA391C89121}" destId="{5CDE8C97-F334-417D-BAA8-36D8617028A5}" srcOrd="0" destOrd="0" parTransId="{4F5914C0-397B-4997-899B-ECA38E1F942E}" sibTransId="{90E9890F-4634-4FC0-9167-8207BD26DB25}"/>
    <dgm:cxn modelId="{9B9D56AE-0279-4106-A61E-6C2BE881ED74}" type="presOf" srcId="{FDF98FB0-0E3E-40AC-AF4B-DFA391C89121}" destId="{FCC99740-AD19-4F6D-ADE6-5252602B0721}" srcOrd="0" destOrd="0" presId="urn:microsoft.com/office/officeart/2005/8/layout/cycle3"/>
    <dgm:cxn modelId="{61155C5B-B2FE-4D58-B43B-61BC0F982792}" type="presOf" srcId="{96B25E37-7628-4CF3-AF11-BDB638753A9A}" destId="{532F4FC4-ED4C-4D46-AEFB-38643A61B264}" srcOrd="0" destOrd="0" presId="urn:microsoft.com/office/officeart/2005/8/layout/cycle3"/>
    <dgm:cxn modelId="{DE01C612-4496-466F-9ECF-9B54990A7D57}" srcId="{FDF98FB0-0E3E-40AC-AF4B-DFA391C89121}" destId="{D48B683C-AB7D-46C9-AE54-9A2B27BCE5D5}" srcOrd="5" destOrd="0" parTransId="{6FADFFF1-C0D9-443B-A5B9-C7A90B2E5E9F}" sibTransId="{12B7B758-65BF-4F44-AF00-1F5C1ABBBF5E}"/>
    <dgm:cxn modelId="{7B9BD5C8-8135-4C40-AF44-97806B73359A}" type="presOf" srcId="{2AFB007F-04BE-4B0B-BFC9-8AB3DFE1A930}" destId="{0C8411B2-6C12-435B-8C39-6B1F1418A797}" srcOrd="0" destOrd="0" presId="urn:microsoft.com/office/officeart/2005/8/layout/cycle3"/>
    <dgm:cxn modelId="{BEBEA9FE-3662-41A4-9B37-DA4D6B4B902B}" type="presOf" srcId="{5CDE8C97-F334-417D-BAA8-36D8617028A5}" destId="{5EA815A7-5697-4DBD-A5A6-5452AC308A65}" srcOrd="0" destOrd="0" presId="urn:microsoft.com/office/officeart/2005/8/layout/cycle3"/>
    <dgm:cxn modelId="{1C90BA65-F686-451F-A380-20A1960A4CF8}" type="presOf" srcId="{EDFE565F-7388-4004-83E8-34766E98C8D1}" destId="{BA2641ED-5B87-4365-A662-4DBCCC13F17E}" srcOrd="0" destOrd="0" presId="urn:microsoft.com/office/officeart/2005/8/layout/cycle3"/>
    <dgm:cxn modelId="{30E8B55C-E259-4CBC-9D85-9CC68C105B7B}" srcId="{FDF98FB0-0E3E-40AC-AF4B-DFA391C89121}" destId="{EDFE565F-7388-4004-83E8-34766E98C8D1}" srcOrd="2" destOrd="0" parTransId="{EC21F02F-884F-4837-98A7-613C2B1DEC3D}" sibTransId="{9AF69390-22ED-47D4-8F4D-02706880A291}"/>
    <dgm:cxn modelId="{07CC6D83-0758-4BE8-9928-52E3C1F746DA}" type="presParOf" srcId="{FCC99740-AD19-4F6D-ADE6-5252602B0721}" destId="{BE4555BC-2E2B-4B94-B0F4-B3E42FF8F126}" srcOrd="0" destOrd="0" presId="urn:microsoft.com/office/officeart/2005/8/layout/cycle3"/>
    <dgm:cxn modelId="{17997AF6-4812-46FF-BBD1-D3273B53B616}" type="presParOf" srcId="{BE4555BC-2E2B-4B94-B0F4-B3E42FF8F126}" destId="{5EA815A7-5697-4DBD-A5A6-5452AC308A65}" srcOrd="0" destOrd="0" presId="urn:microsoft.com/office/officeart/2005/8/layout/cycle3"/>
    <dgm:cxn modelId="{AFBFAD26-DBCD-4676-90C6-80DBCE32FC49}" type="presParOf" srcId="{BE4555BC-2E2B-4B94-B0F4-B3E42FF8F126}" destId="{22A1226E-9607-4985-B5E8-BE10403C8A8C}" srcOrd="1" destOrd="0" presId="urn:microsoft.com/office/officeart/2005/8/layout/cycle3"/>
    <dgm:cxn modelId="{41DA7E1C-F88D-469D-AE9B-B495A258736B}" type="presParOf" srcId="{BE4555BC-2E2B-4B94-B0F4-B3E42FF8F126}" destId="{B65A9103-A38A-4469-B689-DCE015ED59E6}" srcOrd="2" destOrd="0" presId="urn:microsoft.com/office/officeart/2005/8/layout/cycle3"/>
    <dgm:cxn modelId="{49A1DA13-1CD1-489A-A7AC-5E4986635129}" type="presParOf" srcId="{BE4555BC-2E2B-4B94-B0F4-B3E42FF8F126}" destId="{BA2641ED-5B87-4365-A662-4DBCCC13F17E}" srcOrd="3" destOrd="0" presId="urn:microsoft.com/office/officeart/2005/8/layout/cycle3"/>
    <dgm:cxn modelId="{C417F31F-F875-458A-8909-7A48F3164FFC}" type="presParOf" srcId="{BE4555BC-2E2B-4B94-B0F4-B3E42FF8F126}" destId="{FBCB4422-4485-4DD1-BA0E-05C0E7A0B685}" srcOrd="4" destOrd="0" presId="urn:microsoft.com/office/officeart/2005/8/layout/cycle3"/>
    <dgm:cxn modelId="{432C1C8E-7943-45B4-B5DD-6E25E2E6EBBB}" type="presParOf" srcId="{BE4555BC-2E2B-4B94-B0F4-B3E42FF8F126}" destId="{29614A26-0756-426A-9C02-0D8D7A149E5F}" srcOrd="5" destOrd="0" presId="urn:microsoft.com/office/officeart/2005/8/layout/cycle3"/>
    <dgm:cxn modelId="{6AC8C2B8-D65C-4B73-9F1D-395F6C9B7351}" type="presParOf" srcId="{BE4555BC-2E2B-4B94-B0F4-B3E42FF8F126}" destId="{8A8961E6-16DB-41DC-9D64-38BD19CBE763}" srcOrd="6" destOrd="0" presId="urn:microsoft.com/office/officeart/2005/8/layout/cycle3"/>
    <dgm:cxn modelId="{1772876E-D763-456B-AC39-7788D1641361}" type="presParOf" srcId="{BE4555BC-2E2B-4B94-B0F4-B3E42FF8F126}" destId="{2A2FE32D-D9D4-451B-A922-62DDE53D45AB}" srcOrd="7" destOrd="0" presId="urn:microsoft.com/office/officeart/2005/8/layout/cycle3"/>
    <dgm:cxn modelId="{E2DF6CC3-6B25-4AF0-9C25-1046675DE2F8}" type="presParOf" srcId="{BE4555BC-2E2B-4B94-B0F4-B3E42FF8F126}" destId="{C5A2FB2C-39EF-46A1-91DD-9C78CD5F2CCE}" srcOrd="8" destOrd="0" presId="urn:microsoft.com/office/officeart/2005/8/layout/cycle3"/>
    <dgm:cxn modelId="{A2728D44-3ECC-460E-AC3A-6E472A6DBAC0}" type="presParOf" srcId="{BE4555BC-2E2B-4B94-B0F4-B3E42FF8F126}" destId="{0C8411B2-6C12-435B-8C39-6B1F1418A797}" srcOrd="9" destOrd="0" presId="urn:microsoft.com/office/officeart/2005/8/layout/cycle3"/>
    <dgm:cxn modelId="{01FA0DF7-CF1C-42BC-A4B7-164AF7E35D33}" type="presParOf" srcId="{BE4555BC-2E2B-4B94-B0F4-B3E42FF8F126}" destId="{532F4FC4-ED4C-4D46-AEFB-38643A61B264}" srcOrd="10" destOrd="0" presId="urn:microsoft.com/office/officeart/2005/8/layout/cycle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E26F125-C52B-4793-938D-8BAF6293C5A4}" type="doc">
      <dgm:prSet loTypeId="urn:microsoft.com/office/officeart/2005/8/layout/radial1" loCatId="cycle" qsTypeId="urn:microsoft.com/office/officeart/2005/8/quickstyle/simple1" qsCatId="simple" csTypeId="urn:microsoft.com/office/officeart/2005/8/colors/accent1_2" csCatId="accent1" phldr="1"/>
      <dgm:spPr/>
      <dgm:t>
        <a:bodyPr/>
        <a:lstStyle/>
        <a:p>
          <a:endParaRPr lang="sl-SI"/>
        </a:p>
      </dgm:t>
    </dgm:pt>
    <dgm:pt modelId="{94A91F4F-DF2B-44B8-8976-884D4F44E93C}">
      <dgm:prSet phldrT="[besedilo]"/>
      <dgm:spPr/>
      <dgm:t>
        <a:bodyPr/>
        <a:lstStyle/>
        <a:p>
          <a:r>
            <a:rPr lang="sl-SI" dirty="0"/>
            <a:t>intervencijska izhodišča</a:t>
          </a:r>
        </a:p>
      </dgm:t>
    </dgm:pt>
    <dgm:pt modelId="{1AD943FA-DFEF-49BD-8DE0-A1A60C73113F}" type="parTrans" cxnId="{7557DB3C-7B3A-4967-B606-375540B214BE}">
      <dgm:prSet/>
      <dgm:spPr/>
      <dgm:t>
        <a:bodyPr/>
        <a:lstStyle/>
        <a:p>
          <a:endParaRPr lang="sl-SI"/>
        </a:p>
      </dgm:t>
    </dgm:pt>
    <dgm:pt modelId="{90C37C6B-97F2-4CEF-A874-ADD06405CFC3}" type="sibTrans" cxnId="{7557DB3C-7B3A-4967-B606-375540B214BE}">
      <dgm:prSet/>
      <dgm:spPr/>
      <dgm:t>
        <a:bodyPr/>
        <a:lstStyle/>
        <a:p>
          <a:endParaRPr lang="sl-SI"/>
        </a:p>
      </dgm:t>
    </dgm:pt>
    <dgm:pt modelId="{DA5E3985-9E53-4B4F-B180-09912E328747}">
      <dgm:prSet phldrT="[besedilo]"/>
      <dgm:spPr/>
      <dgm:t>
        <a:bodyPr/>
        <a:lstStyle/>
        <a:p>
          <a:r>
            <a:rPr lang="sl-SI" i="1" dirty="0"/>
            <a:t>kulturno občutljivost strokovnjaka</a:t>
          </a:r>
          <a:r>
            <a:rPr lang="sl-SI" dirty="0"/>
            <a:t> </a:t>
          </a:r>
        </a:p>
      </dgm:t>
    </dgm:pt>
    <dgm:pt modelId="{0173E550-7A07-4885-A09B-12742F67113B}" type="parTrans" cxnId="{7595C18E-796B-4BA0-80F2-599C7C98E33D}">
      <dgm:prSet/>
      <dgm:spPr/>
      <dgm:t>
        <a:bodyPr/>
        <a:lstStyle/>
        <a:p>
          <a:endParaRPr lang="sl-SI"/>
        </a:p>
      </dgm:t>
    </dgm:pt>
    <dgm:pt modelId="{907FE5C5-9A30-46CB-9035-152F4311E602}" type="sibTrans" cxnId="{7595C18E-796B-4BA0-80F2-599C7C98E33D}">
      <dgm:prSet/>
      <dgm:spPr/>
      <dgm:t>
        <a:bodyPr/>
        <a:lstStyle/>
        <a:p>
          <a:endParaRPr lang="sl-SI"/>
        </a:p>
      </dgm:t>
    </dgm:pt>
    <dgm:pt modelId="{269EE153-C9D1-4FAD-8A6E-9E58F16F2EB2}">
      <dgm:prSet phldrT="[besedilo]"/>
      <dgm:spPr/>
      <dgm:t>
        <a:bodyPr/>
        <a:lstStyle/>
        <a:p>
          <a:r>
            <a:rPr lang="sl-SI" i="1" dirty="0"/>
            <a:t>kulturno poreklo uporabnika </a:t>
          </a:r>
          <a:endParaRPr lang="sl-SI" dirty="0"/>
        </a:p>
      </dgm:t>
    </dgm:pt>
    <dgm:pt modelId="{1B66A58E-9CA8-4EBD-961E-899AC6A15338}" type="parTrans" cxnId="{99DC9BFA-C7FC-4189-AC73-A038DA9F6EDE}">
      <dgm:prSet/>
      <dgm:spPr/>
      <dgm:t>
        <a:bodyPr/>
        <a:lstStyle/>
        <a:p>
          <a:endParaRPr lang="sl-SI"/>
        </a:p>
      </dgm:t>
    </dgm:pt>
    <dgm:pt modelId="{925F6763-5473-4D94-81C5-F26C75C77865}" type="sibTrans" cxnId="{99DC9BFA-C7FC-4189-AC73-A038DA9F6EDE}">
      <dgm:prSet/>
      <dgm:spPr/>
      <dgm:t>
        <a:bodyPr/>
        <a:lstStyle/>
        <a:p>
          <a:endParaRPr lang="sl-SI"/>
        </a:p>
      </dgm:t>
    </dgm:pt>
    <dgm:pt modelId="{7E190BF0-2B9A-416F-9009-73B2B1A31414}">
      <dgm:prSet phldrT="[besedilo]"/>
      <dgm:spPr/>
      <dgm:t>
        <a:bodyPr/>
        <a:lstStyle/>
        <a:p>
          <a:r>
            <a:rPr lang="sl-SI" i="1" dirty="0"/>
            <a:t>starost</a:t>
          </a:r>
          <a:r>
            <a:rPr lang="sl-SI" dirty="0"/>
            <a:t> </a:t>
          </a:r>
        </a:p>
      </dgm:t>
    </dgm:pt>
    <dgm:pt modelId="{C0A2A5D4-6783-4153-95CA-C38838EEA589}" type="parTrans" cxnId="{55D3E655-A56F-4B34-BC16-E8517EF3575C}">
      <dgm:prSet/>
      <dgm:spPr/>
      <dgm:t>
        <a:bodyPr/>
        <a:lstStyle/>
        <a:p>
          <a:endParaRPr lang="sl-SI"/>
        </a:p>
      </dgm:t>
    </dgm:pt>
    <dgm:pt modelId="{33694B6E-A1D5-41AA-8351-2A1BD497F82C}" type="sibTrans" cxnId="{55D3E655-A56F-4B34-BC16-E8517EF3575C}">
      <dgm:prSet/>
      <dgm:spPr/>
      <dgm:t>
        <a:bodyPr/>
        <a:lstStyle/>
        <a:p>
          <a:endParaRPr lang="sl-SI"/>
        </a:p>
      </dgm:t>
    </dgm:pt>
    <dgm:pt modelId="{130F9D29-8D96-4D78-BBF6-1DB738A9F481}">
      <dgm:prSet phldrT="[besedilo]"/>
      <dgm:spPr/>
      <dgm:t>
        <a:bodyPr/>
        <a:lstStyle/>
        <a:p>
          <a:r>
            <a:rPr lang="sl-SI" dirty="0"/>
            <a:t>čas</a:t>
          </a:r>
        </a:p>
      </dgm:t>
    </dgm:pt>
    <dgm:pt modelId="{67496920-F8CD-4612-A3C1-7D94AC245F58}" type="parTrans" cxnId="{49B30C2E-07B8-400E-BAA9-DA548F8BD151}">
      <dgm:prSet/>
      <dgm:spPr/>
      <dgm:t>
        <a:bodyPr/>
        <a:lstStyle/>
        <a:p>
          <a:endParaRPr lang="sl-SI"/>
        </a:p>
      </dgm:t>
    </dgm:pt>
    <dgm:pt modelId="{ED0511C5-8C2D-4F57-ACDF-3D0F2273E517}" type="sibTrans" cxnId="{49B30C2E-07B8-400E-BAA9-DA548F8BD151}">
      <dgm:prSet/>
      <dgm:spPr/>
      <dgm:t>
        <a:bodyPr/>
        <a:lstStyle/>
        <a:p>
          <a:endParaRPr lang="sl-SI"/>
        </a:p>
      </dgm:t>
    </dgm:pt>
    <dgm:pt modelId="{1CEDFB0E-BDB3-4F2B-82FB-C16AFA4F1A19}">
      <dgm:prSet phldrT="[besedilo]"/>
      <dgm:spPr/>
      <dgm:t>
        <a:bodyPr/>
        <a:lstStyle/>
        <a:p>
          <a:r>
            <a:rPr lang="sl-SI" dirty="0"/>
            <a:t>politični kontekst</a:t>
          </a:r>
        </a:p>
      </dgm:t>
    </dgm:pt>
    <dgm:pt modelId="{4BAF6E0B-228A-4A7A-B099-728364A26742}" type="parTrans" cxnId="{DB8E6958-8983-4C3E-8F31-1129712AE677}">
      <dgm:prSet/>
      <dgm:spPr/>
      <dgm:t>
        <a:bodyPr/>
        <a:lstStyle/>
        <a:p>
          <a:endParaRPr lang="sl-SI"/>
        </a:p>
      </dgm:t>
    </dgm:pt>
    <dgm:pt modelId="{0580C047-5F6A-4C03-BCB6-3AC7003A7A03}" type="sibTrans" cxnId="{DB8E6958-8983-4C3E-8F31-1129712AE677}">
      <dgm:prSet/>
      <dgm:spPr/>
      <dgm:t>
        <a:bodyPr/>
        <a:lstStyle/>
        <a:p>
          <a:endParaRPr lang="sl-SI"/>
        </a:p>
      </dgm:t>
    </dgm:pt>
    <dgm:pt modelId="{88F3668B-7925-4698-929C-04AE560A7614}">
      <dgm:prSet phldrT="[besedilo]"/>
      <dgm:spPr/>
      <dgm:t>
        <a:bodyPr/>
        <a:lstStyle/>
        <a:p>
          <a:r>
            <a:rPr lang="sl-SI" dirty="0"/>
            <a:t>stigma</a:t>
          </a:r>
        </a:p>
      </dgm:t>
    </dgm:pt>
    <dgm:pt modelId="{4A89B681-CEBE-41D9-97EC-4BFCC2450D8D}" type="parTrans" cxnId="{AD27EB4A-687F-4685-B8FA-A7A52F6A007A}">
      <dgm:prSet/>
      <dgm:spPr/>
      <dgm:t>
        <a:bodyPr/>
        <a:lstStyle/>
        <a:p>
          <a:endParaRPr lang="sl-SI"/>
        </a:p>
      </dgm:t>
    </dgm:pt>
    <dgm:pt modelId="{5F8303AE-6967-4D9A-BA83-31F70F2E8B64}" type="sibTrans" cxnId="{AD27EB4A-687F-4685-B8FA-A7A52F6A007A}">
      <dgm:prSet/>
      <dgm:spPr/>
      <dgm:t>
        <a:bodyPr/>
        <a:lstStyle/>
        <a:p>
          <a:endParaRPr lang="sl-SI"/>
        </a:p>
      </dgm:t>
    </dgm:pt>
    <dgm:pt modelId="{D68DAEDD-2820-4BCE-BFA9-B6C8BF830FC4}">
      <dgm:prSet phldrT="[besedilo]"/>
      <dgm:spPr/>
      <dgm:t>
        <a:bodyPr/>
        <a:lstStyle/>
        <a:p>
          <a:r>
            <a:rPr lang="sl-SI" dirty="0"/>
            <a:t>birokracija</a:t>
          </a:r>
        </a:p>
      </dgm:t>
    </dgm:pt>
    <dgm:pt modelId="{8BF7E7C4-9B4A-454D-B874-61B9881B7013}" type="parTrans" cxnId="{D76673B7-1353-4193-8CEF-727D00F30778}">
      <dgm:prSet/>
      <dgm:spPr/>
      <dgm:t>
        <a:bodyPr/>
        <a:lstStyle/>
        <a:p>
          <a:endParaRPr lang="sl-SI"/>
        </a:p>
      </dgm:t>
    </dgm:pt>
    <dgm:pt modelId="{E5D87532-A8C6-4CE2-83B2-AF41FF7AD468}" type="sibTrans" cxnId="{D76673B7-1353-4193-8CEF-727D00F30778}">
      <dgm:prSet/>
      <dgm:spPr/>
      <dgm:t>
        <a:bodyPr/>
        <a:lstStyle/>
        <a:p>
          <a:endParaRPr lang="sl-SI"/>
        </a:p>
      </dgm:t>
    </dgm:pt>
    <dgm:pt modelId="{652AB0AF-0643-4862-801A-7BCC69D24B8F}">
      <dgm:prSet phldrT="[besedilo]"/>
      <dgm:spPr/>
      <dgm:t>
        <a:bodyPr/>
        <a:lstStyle/>
        <a:p>
          <a:r>
            <a:rPr lang="sl-SI" dirty="0"/>
            <a:t>socialne mreže</a:t>
          </a:r>
        </a:p>
      </dgm:t>
    </dgm:pt>
    <dgm:pt modelId="{0E46A9D3-5481-42F5-92CC-D5AFA6AD894A}" type="parTrans" cxnId="{FF4CB8BD-C650-4925-8E70-D0F775D7ECDF}">
      <dgm:prSet/>
      <dgm:spPr/>
      <dgm:t>
        <a:bodyPr/>
        <a:lstStyle/>
        <a:p>
          <a:endParaRPr lang="sl-SI"/>
        </a:p>
      </dgm:t>
    </dgm:pt>
    <dgm:pt modelId="{0C0D7C6E-3A11-4D45-81E7-C8917BF863F8}" type="sibTrans" cxnId="{FF4CB8BD-C650-4925-8E70-D0F775D7ECDF}">
      <dgm:prSet/>
      <dgm:spPr/>
      <dgm:t>
        <a:bodyPr/>
        <a:lstStyle/>
        <a:p>
          <a:endParaRPr lang="sl-SI"/>
        </a:p>
      </dgm:t>
    </dgm:pt>
    <dgm:pt modelId="{75BAE24C-59AC-4C68-818B-51960B582FE2}">
      <dgm:prSet phldrT="[besedilo]"/>
      <dgm:spPr/>
      <dgm:t>
        <a:bodyPr/>
        <a:lstStyle/>
        <a:p>
          <a:r>
            <a:rPr lang="sl-SI" dirty="0"/>
            <a:t>razmerja moči</a:t>
          </a:r>
        </a:p>
      </dgm:t>
    </dgm:pt>
    <dgm:pt modelId="{B99D1677-458E-4702-A3F8-C00D4464B793}" type="parTrans" cxnId="{AA5A6FFB-A638-4B24-B1FA-553B2A3F7515}">
      <dgm:prSet/>
      <dgm:spPr/>
      <dgm:t>
        <a:bodyPr/>
        <a:lstStyle/>
        <a:p>
          <a:endParaRPr lang="sl-SI"/>
        </a:p>
      </dgm:t>
    </dgm:pt>
    <dgm:pt modelId="{40FBFF83-888C-4CD7-838B-EA34AA584074}" type="sibTrans" cxnId="{AA5A6FFB-A638-4B24-B1FA-553B2A3F7515}">
      <dgm:prSet/>
      <dgm:spPr/>
      <dgm:t>
        <a:bodyPr/>
        <a:lstStyle/>
        <a:p>
          <a:endParaRPr lang="sl-SI"/>
        </a:p>
      </dgm:t>
    </dgm:pt>
    <dgm:pt modelId="{5655AF5A-1D39-4401-854B-A80BC6F68FE2}" type="pres">
      <dgm:prSet presAssocID="{FE26F125-C52B-4793-938D-8BAF6293C5A4}" presName="cycle" presStyleCnt="0">
        <dgm:presLayoutVars>
          <dgm:chMax val="1"/>
          <dgm:dir/>
          <dgm:animLvl val="ctr"/>
          <dgm:resizeHandles val="exact"/>
        </dgm:presLayoutVars>
      </dgm:prSet>
      <dgm:spPr/>
      <dgm:t>
        <a:bodyPr/>
        <a:lstStyle/>
        <a:p>
          <a:endParaRPr lang="sl-SI"/>
        </a:p>
      </dgm:t>
    </dgm:pt>
    <dgm:pt modelId="{784FC3B5-CB5F-419C-8E97-89C30ED80FBB}" type="pres">
      <dgm:prSet presAssocID="{94A91F4F-DF2B-44B8-8976-884D4F44E93C}" presName="centerShape" presStyleLbl="node0" presStyleIdx="0" presStyleCnt="1"/>
      <dgm:spPr/>
      <dgm:t>
        <a:bodyPr/>
        <a:lstStyle/>
        <a:p>
          <a:endParaRPr lang="sl-SI"/>
        </a:p>
      </dgm:t>
    </dgm:pt>
    <dgm:pt modelId="{A48D2D3C-16EE-435C-93AE-9408B3E2A83E}" type="pres">
      <dgm:prSet presAssocID="{0173E550-7A07-4885-A09B-12742F67113B}" presName="Name9" presStyleLbl="parChTrans1D2" presStyleIdx="0" presStyleCnt="9"/>
      <dgm:spPr/>
      <dgm:t>
        <a:bodyPr/>
        <a:lstStyle/>
        <a:p>
          <a:endParaRPr lang="sl-SI"/>
        </a:p>
      </dgm:t>
    </dgm:pt>
    <dgm:pt modelId="{EF698823-3335-46C7-9D1F-09A83ABE9E18}" type="pres">
      <dgm:prSet presAssocID="{0173E550-7A07-4885-A09B-12742F67113B}" presName="connTx" presStyleLbl="parChTrans1D2" presStyleIdx="0" presStyleCnt="9"/>
      <dgm:spPr/>
      <dgm:t>
        <a:bodyPr/>
        <a:lstStyle/>
        <a:p>
          <a:endParaRPr lang="sl-SI"/>
        </a:p>
      </dgm:t>
    </dgm:pt>
    <dgm:pt modelId="{187EF053-8D64-4F42-80F7-AB0FCD805F43}" type="pres">
      <dgm:prSet presAssocID="{DA5E3985-9E53-4B4F-B180-09912E328747}" presName="node" presStyleLbl="node1" presStyleIdx="0" presStyleCnt="9">
        <dgm:presLayoutVars>
          <dgm:bulletEnabled val="1"/>
        </dgm:presLayoutVars>
      </dgm:prSet>
      <dgm:spPr/>
      <dgm:t>
        <a:bodyPr/>
        <a:lstStyle/>
        <a:p>
          <a:endParaRPr lang="sl-SI"/>
        </a:p>
      </dgm:t>
    </dgm:pt>
    <dgm:pt modelId="{BC2255AA-D90A-485F-B8F2-2490FB100F3B}" type="pres">
      <dgm:prSet presAssocID="{1B66A58E-9CA8-4EBD-961E-899AC6A15338}" presName="Name9" presStyleLbl="parChTrans1D2" presStyleIdx="1" presStyleCnt="9"/>
      <dgm:spPr/>
      <dgm:t>
        <a:bodyPr/>
        <a:lstStyle/>
        <a:p>
          <a:endParaRPr lang="sl-SI"/>
        </a:p>
      </dgm:t>
    </dgm:pt>
    <dgm:pt modelId="{02988AE0-5D93-45A8-B666-4C4CF00682EC}" type="pres">
      <dgm:prSet presAssocID="{1B66A58E-9CA8-4EBD-961E-899AC6A15338}" presName="connTx" presStyleLbl="parChTrans1D2" presStyleIdx="1" presStyleCnt="9"/>
      <dgm:spPr/>
      <dgm:t>
        <a:bodyPr/>
        <a:lstStyle/>
        <a:p>
          <a:endParaRPr lang="sl-SI"/>
        </a:p>
      </dgm:t>
    </dgm:pt>
    <dgm:pt modelId="{BE820E28-1FF7-45D8-9AE6-D681AD0285FD}" type="pres">
      <dgm:prSet presAssocID="{269EE153-C9D1-4FAD-8A6E-9E58F16F2EB2}" presName="node" presStyleLbl="node1" presStyleIdx="1" presStyleCnt="9">
        <dgm:presLayoutVars>
          <dgm:bulletEnabled val="1"/>
        </dgm:presLayoutVars>
      </dgm:prSet>
      <dgm:spPr/>
      <dgm:t>
        <a:bodyPr/>
        <a:lstStyle/>
        <a:p>
          <a:endParaRPr lang="sl-SI"/>
        </a:p>
      </dgm:t>
    </dgm:pt>
    <dgm:pt modelId="{88FD7951-1F60-4A05-A5D9-18B4988BAA87}" type="pres">
      <dgm:prSet presAssocID="{C0A2A5D4-6783-4153-95CA-C38838EEA589}" presName="Name9" presStyleLbl="parChTrans1D2" presStyleIdx="2" presStyleCnt="9"/>
      <dgm:spPr/>
      <dgm:t>
        <a:bodyPr/>
        <a:lstStyle/>
        <a:p>
          <a:endParaRPr lang="sl-SI"/>
        </a:p>
      </dgm:t>
    </dgm:pt>
    <dgm:pt modelId="{0E5BD342-A80F-4714-B74E-18EE7417BCF5}" type="pres">
      <dgm:prSet presAssocID="{C0A2A5D4-6783-4153-95CA-C38838EEA589}" presName="connTx" presStyleLbl="parChTrans1D2" presStyleIdx="2" presStyleCnt="9"/>
      <dgm:spPr/>
      <dgm:t>
        <a:bodyPr/>
        <a:lstStyle/>
        <a:p>
          <a:endParaRPr lang="sl-SI"/>
        </a:p>
      </dgm:t>
    </dgm:pt>
    <dgm:pt modelId="{ACDCE4A4-CEED-40B4-A7E6-5CE9F3A6ECAB}" type="pres">
      <dgm:prSet presAssocID="{7E190BF0-2B9A-416F-9009-73B2B1A31414}" presName="node" presStyleLbl="node1" presStyleIdx="2" presStyleCnt="9">
        <dgm:presLayoutVars>
          <dgm:bulletEnabled val="1"/>
        </dgm:presLayoutVars>
      </dgm:prSet>
      <dgm:spPr/>
      <dgm:t>
        <a:bodyPr/>
        <a:lstStyle/>
        <a:p>
          <a:endParaRPr lang="sl-SI"/>
        </a:p>
      </dgm:t>
    </dgm:pt>
    <dgm:pt modelId="{E6E67BC2-8824-4DFC-8121-A40FD20382E4}" type="pres">
      <dgm:prSet presAssocID="{67496920-F8CD-4612-A3C1-7D94AC245F58}" presName="Name9" presStyleLbl="parChTrans1D2" presStyleIdx="3" presStyleCnt="9"/>
      <dgm:spPr/>
      <dgm:t>
        <a:bodyPr/>
        <a:lstStyle/>
        <a:p>
          <a:endParaRPr lang="sl-SI"/>
        </a:p>
      </dgm:t>
    </dgm:pt>
    <dgm:pt modelId="{B2068074-4357-4F83-92EF-BB788B90FC6E}" type="pres">
      <dgm:prSet presAssocID="{67496920-F8CD-4612-A3C1-7D94AC245F58}" presName="connTx" presStyleLbl="parChTrans1D2" presStyleIdx="3" presStyleCnt="9"/>
      <dgm:spPr/>
      <dgm:t>
        <a:bodyPr/>
        <a:lstStyle/>
        <a:p>
          <a:endParaRPr lang="sl-SI"/>
        </a:p>
      </dgm:t>
    </dgm:pt>
    <dgm:pt modelId="{DB29A399-DEC1-42E1-B9A3-4DAB42347771}" type="pres">
      <dgm:prSet presAssocID="{130F9D29-8D96-4D78-BBF6-1DB738A9F481}" presName="node" presStyleLbl="node1" presStyleIdx="3" presStyleCnt="9">
        <dgm:presLayoutVars>
          <dgm:bulletEnabled val="1"/>
        </dgm:presLayoutVars>
      </dgm:prSet>
      <dgm:spPr/>
      <dgm:t>
        <a:bodyPr/>
        <a:lstStyle/>
        <a:p>
          <a:endParaRPr lang="sl-SI"/>
        </a:p>
      </dgm:t>
    </dgm:pt>
    <dgm:pt modelId="{4CCC24E2-4735-40BB-9817-0291D42BB394}" type="pres">
      <dgm:prSet presAssocID="{4A89B681-CEBE-41D9-97EC-4BFCC2450D8D}" presName="Name9" presStyleLbl="parChTrans1D2" presStyleIdx="4" presStyleCnt="9"/>
      <dgm:spPr/>
      <dgm:t>
        <a:bodyPr/>
        <a:lstStyle/>
        <a:p>
          <a:endParaRPr lang="sl-SI"/>
        </a:p>
      </dgm:t>
    </dgm:pt>
    <dgm:pt modelId="{A8987A43-E6AA-4977-AC82-E366AE0F58D1}" type="pres">
      <dgm:prSet presAssocID="{4A89B681-CEBE-41D9-97EC-4BFCC2450D8D}" presName="connTx" presStyleLbl="parChTrans1D2" presStyleIdx="4" presStyleCnt="9"/>
      <dgm:spPr/>
      <dgm:t>
        <a:bodyPr/>
        <a:lstStyle/>
        <a:p>
          <a:endParaRPr lang="sl-SI"/>
        </a:p>
      </dgm:t>
    </dgm:pt>
    <dgm:pt modelId="{8C4D3B34-9AC3-47DC-B30E-A1D7B3E9BD97}" type="pres">
      <dgm:prSet presAssocID="{88F3668B-7925-4698-929C-04AE560A7614}" presName="node" presStyleLbl="node1" presStyleIdx="4" presStyleCnt="9">
        <dgm:presLayoutVars>
          <dgm:bulletEnabled val="1"/>
        </dgm:presLayoutVars>
      </dgm:prSet>
      <dgm:spPr/>
      <dgm:t>
        <a:bodyPr/>
        <a:lstStyle/>
        <a:p>
          <a:endParaRPr lang="sl-SI"/>
        </a:p>
      </dgm:t>
    </dgm:pt>
    <dgm:pt modelId="{4AAB8208-E22D-4A9B-AA99-12FBD0B1C71B}" type="pres">
      <dgm:prSet presAssocID="{8BF7E7C4-9B4A-454D-B874-61B9881B7013}" presName="Name9" presStyleLbl="parChTrans1D2" presStyleIdx="5" presStyleCnt="9"/>
      <dgm:spPr/>
      <dgm:t>
        <a:bodyPr/>
        <a:lstStyle/>
        <a:p>
          <a:endParaRPr lang="sl-SI"/>
        </a:p>
      </dgm:t>
    </dgm:pt>
    <dgm:pt modelId="{75872927-51FF-422D-AD0D-2D9F683B26EA}" type="pres">
      <dgm:prSet presAssocID="{8BF7E7C4-9B4A-454D-B874-61B9881B7013}" presName="connTx" presStyleLbl="parChTrans1D2" presStyleIdx="5" presStyleCnt="9"/>
      <dgm:spPr/>
      <dgm:t>
        <a:bodyPr/>
        <a:lstStyle/>
        <a:p>
          <a:endParaRPr lang="sl-SI"/>
        </a:p>
      </dgm:t>
    </dgm:pt>
    <dgm:pt modelId="{C896B5E4-518F-4624-BCE6-A14EE3BABF94}" type="pres">
      <dgm:prSet presAssocID="{D68DAEDD-2820-4BCE-BFA9-B6C8BF830FC4}" presName="node" presStyleLbl="node1" presStyleIdx="5" presStyleCnt="9">
        <dgm:presLayoutVars>
          <dgm:bulletEnabled val="1"/>
        </dgm:presLayoutVars>
      </dgm:prSet>
      <dgm:spPr/>
      <dgm:t>
        <a:bodyPr/>
        <a:lstStyle/>
        <a:p>
          <a:endParaRPr lang="sl-SI"/>
        </a:p>
      </dgm:t>
    </dgm:pt>
    <dgm:pt modelId="{14A33940-BEAD-4EC4-8074-C4E1E80034A7}" type="pres">
      <dgm:prSet presAssocID="{4BAF6E0B-228A-4A7A-B099-728364A26742}" presName="Name9" presStyleLbl="parChTrans1D2" presStyleIdx="6" presStyleCnt="9"/>
      <dgm:spPr/>
      <dgm:t>
        <a:bodyPr/>
        <a:lstStyle/>
        <a:p>
          <a:endParaRPr lang="sl-SI"/>
        </a:p>
      </dgm:t>
    </dgm:pt>
    <dgm:pt modelId="{9331AD97-9128-4D3F-8856-7B4D752412FB}" type="pres">
      <dgm:prSet presAssocID="{4BAF6E0B-228A-4A7A-B099-728364A26742}" presName="connTx" presStyleLbl="parChTrans1D2" presStyleIdx="6" presStyleCnt="9"/>
      <dgm:spPr/>
      <dgm:t>
        <a:bodyPr/>
        <a:lstStyle/>
        <a:p>
          <a:endParaRPr lang="sl-SI"/>
        </a:p>
      </dgm:t>
    </dgm:pt>
    <dgm:pt modelId="{E268B1B2-9A8A-44A0-89D2-4DAB7D7497A5}" type="pres">
      <dgm:prSet presAssocID="{1CEDFB0E-BDB3-4F2B-82FB-C16AFA4F1A19}" presName="node" presStyleLbl="node1" presStyleIdx="6" presStyleCnt="9">
        <dgm:presLayoutVars>
          <dgm:bulletEnabled val="1"/>
        </dgm:presLayoutVars>
      </dgm:prSet>
      <dgm:spPr/>
      <dgm:t>
        <a:bodyPr/>
        <a:lstStyle/>
        <a:p>
          <a:endParaRPr lang="sl-SI"/>
        </a:p>
      </dgm:t>
    </dgm:pt>
    <dgm:pt modelId="{40D2CB94-0042-479F-AE62-48CB234B626B}" type="pres">
      <dgm:prSet presAssocID="{B99D1677-458E-4702-A3F8-C00D4464B793}" presName="Name9" presStyleLbl="parChTrans1D2" presStyleIdx="7" presStyleCnt="9"/>
      <dgm:spPr/>
      <dgm:t>
        <a:bodyPr/>
        <a:lstStyle/>
        <a:p>
          <a:endParaRPr lang="sl-SI"/>
        </a:p>
      </dgm:t>
    </dgm:pt>
    <dgm:pt modelId="{B13CC857-5A1F-4A54-AD33-00C89759EF9F}" type="pres">
      <dgm:prSet presAssocID="{B99D1677-458E-4702-A3F8-C00D4464B793}" presName="connTx" presStyleLbl="parChTrans1D2" presStyleIdx="7" presStyleCnt="9"/>
      <dgm:spPr/>
      <dgm:t>
        <a:bodyPr/>
        <a:lstStyle/>
        <a:p>
          <a:endParaRPr lang="sl-SI"/>
        </a:p>
      </dgm:t>
    </dgm:pt>
    <dgm:pt modelId="{300FC5F8-7A4C-425E-BFC4-888D60C0FC4D}" type="pres">
      <dgm:prSet presAssocID="{75BAE24C-59AC-4C68-818B-51960B582FE2}" presName="node" presStyleLbl="node1" presStyleIdx="7" presStyleCnt="9">
        <dgm:presLayoutVars>
          <dgm:bulletEnabled val="1"/>
        </dgm:presLayoutVars>
      </dgm:prSet>
      <dgm:spPr/>
      <dgm:t>
        <a:bodyPr/>
        <a:lstStyle/>
        <a:p>
          <a:endParaRPr lang="sl-SI"/>
        </a:p>
      </dgm:t>
    </dgm:pt>
    <dgm:pt modelId="{6EFD13CB-3E2D-46CC-8BE7-9075701A939A}" type="pres">
      <dgm:prSet presAssocID="{0E46A9D3-5481-42F5-92CC-D5AFA6AD894A}" presName="Name9" presStyleLbl="parChTrans1D2" presStyleIdx="8" presStyleCnt="9"/>
      <dgm:spPr/>
      <dgm:t>
        <a:bodyPr/>
        <a:lstStyle/>
        <a:p>
          <a:endParaRPr lang="sl-SI"/>
        </a:p>
      </dgm:t>
    </dgm:pt>
    <dgm:pt modelId="{0F69FF3A-3599-4240-90D4-2A5F58A1B29D}" type="pres">
      <dgm:prSet presAssocID="{0E46A9D3-5481-42F5-92CC-D5AFA6AD894A}" presName="connTx" presStyleLbl="parChTrans1D2" presStyleIdx="8" presStyleCnt="9"/>
      <dgm:spPr/>
      <dgm:t>
        <a:bodyPr/>
        <a:lstStyle/>
        <a:p>
          <a:endParaRPr lang="sl-SI"/>
        </a:p>
      </dgm:t>
    </dgm:pt>
    <dgm:pt modelId="{D05D7F29-398E-4A25-949C-05DD284027A2}" type="pres">
      <dgm:prSet presAssocID="{652AB0AF-0643-4862-801A-7BCC69D24B8F}" presName="node" presStyleLbl="node1" presStyleIdx="8" presStyleCnt="9">
        <dgm:presLayoutVars>
          <dgm:bulletEnabled val="1"/>
        </dgm:presLayoutVars>
      </dgm:prSet>
      <dgm:spPr/>
      <dgm:t>
        <a:bodyPr/>
        <a:lstStyle/>
        <a:p>
          <a:endParaRPr lang="sl-SI"/>
        </a:p>
      </dgm:t>
    </dgm:pt>
  </dgm:ptLst>
  <dgm:cxnLst>
    <dgm:cxn modelId="{AD27EB4A-687F-4685-B8FA-A7A52F6A007A}" srcId="{94A91F4F-DF2B-44B8-8976-884D4F44E93C}" destId="{88F3668B-7925-4698-929C-04AE560A7614}" srcOrd="4" destOrd="0" parTransId="{4A89B681-CEBE-41D9-97EC-4BFCC2450D8D}" sibTransId="{5F8303AE-6967-4D9A-BA83-31F70F2E8B64}"/>
    <dgm:cxn modelId="{AA5A6FFB-A638-4B24-B1FA-553B2A3F7515}" srcId="{94A91F4F-DF2B-44B8-8976-884D4F44E93C}" destId="{75BAE24C-59AC-4C68-818B-51960B582FE2}" srcOrd="7" destOrd="0" parTransId="{B99D1677-458E-4702-A3F8-C00D4464B793}" sibTransId="{40FBFF83-888C-4CD7-838B-EA34AA584074}"/>
    <dgm:cxn modelId="{1ABEA588-F781-4BCA-95E7-ADB6A08B4B87}" type="presOf" srcId="{130F9D29-8D96-4D78-BBF6-1DB738A9F481}" destId="{DB29A399-DEC1-42E1-B9A3-4DAB42347771}" srcOrd="0" destOrd="0" presId="urn:microsoft.com/office/officeart/2005/8/layout/radial1"/>
    <dgm:cxn modelId="{DA069438-4CF4-4FC0-94A8-F9FC0048EE4A}" type="presOf" srcId="{C0A2A5D4-6783-4153-95CA-C38838EEA589}" destId="{0E5BD342-A80F-4714-B74E-18EE7417BCF5}" srcOrd="1" destOrd="0" presId="urn:microsoft.com/office/officeart/2005/8/layout/radial1"/>
    <dgm:cxn modelId="{666BBB14-3514-4788-B563-57507877A241}" type="presOf" srcId="{8BF7E7C4-9B4A-454D-B874-61B9881B7013}" destId="{4AAB8208-E22D-4A9B-AA99-12FBD0B1C71B}" srcOrd="0" destOrd="0" presId="urn:microsoft.com/office/officeart/2005/8/layout/radial1"/>
    <dgm:cxn modelId="{8C668B22-90F7-4C66-A811-17A3CE0EB869}" type="presOf" srcId="{269EE153-C9D1-4FAD-8A6E-9E58F16F2EB2}" destId="{BE820E28-1FF7-45D8-9AE6-D681AD0285FD}" srcOrd="0" destOrd="0" presId="urn:microsoft.com/office/officeart/2005/8/layout/radial1"/>
    <dgm:cxn modelId="{22F5B785-4749-468C-88B7-6485048486D7}" type="presOf" srcId="{4A89B681-CEBE-41D9-97EC-4BFCC2450D8D}" destId="{A8987A43-E6AA-4977-AC82-E366AE0F58D1}" srcOrd="1" destOrd="0" presId="urn:microsoft.com/office/officeart/2005/8/layout/radial1"/>
    <dgm:cxn modelId="{861ACF1F-D0AD-4005-A6FA-0DAC4B5806D5}" type="presOf" srcId="{0E46A9D3-5481-42F5-92CC-D5AFA6AD894A}" destId="{6EFD13CB-3E2D-46CC-8BE7-9075701A939A}" srcOrd="0" destOrd="0" presId="urn:microsoft.com/office/officeart/2005/8/layout/radial1"/>
    <dgm:cxn modelId="{7557DB3C-7B3A-4967-B606-375540B214BE}" srcId="{FE26F125-C52B-4793-938D-8BAF6293C5A4}" destId="{94A91F4F-DF2B-44B8-8976-884D4F44E93C}" srcOrd="0" destOrd="0" parTransId="{1AD943FA-DFEF-49BD-8DE0-A1A60C73113F}" sibTransId="{90C37C6B-97F2-4CEF-A874-ADD06405CFC3}"/>
    <dgm:cxn modelId="{E9290417-226C-4B4B-BB1B-0A78F1978347}" type="presOf" srcId="{1CEDFB0E-BDB3-4F2B-82FB-C16AFA4F1A19}" destId="{E268B1B2-9A8A-44A0-89D2-4DAB7D7497A5}" srcOrd="0" destOrd="0" presId="urn:microsoft.com/office/officeart/2005/8/layout/radial1"/>
    <dgm:cxn modelId="{7595C18E-796B-4BA0-80F2-599C7C98E33D}" srcId="{94A91F4F-DF2B-44B8-8976-884D4F44E93C}" destId="{DA5E3985-9E53-4B4F-B180-09912E328747}" srcOrd="0" destOrd="0" parTransId="{0173E550-7A07-4885-A09B-12742F67113B}" sibTransId="{907FE5C5-9A30-46CB-9035-152F4311E602}"/>
    <dgm:cxn modelId="{16433F4A-DD56-49AB-BB40-864093A9A9A3}" type="presOf" srcId="{0E46A9D3-5481-42F5-92CC-D5AFA6AD894A}" destId="{0F69FF3A-3599-4240-90D4-2A5F58A1B29D}" srcOrd="1" destOrd="0" presId="urn:microsoft.com/office/officeart/2005/8/layout/radial1"/>
    <dgm:cxn modelId="{6767AD1A-38D0-4C2E-93CD-80BFC64C1489}" type="presOf" srcId="{1B66A58E-9CA8-4EBD-961E-899AC6A15338}" destId="{BC2255AA-D90A-485F-B8F2-2490FB100F3B}" srcOrd="0" destOrd="0" presId="urn:microsoft.com/office/officeart/2005/8/layout/radial1"/>
    <dgm:cxn modelId="{DF0D8EB8-9CCE-4203-9424-0A4F96FF6E4E}" type="presOf" srcId="{DA5E3985-9E53-4B4F-B180-09912E328747}" destId="{187EF053-8D64-4F42-80F7-AB0FCD805F43}" srcOrd="0" destOrd="0" presId="urn:microsoft.com/office/officeart/2005/8/layout/radial1"/>
    <dgm:cxn modelId="{3926328F-FBBB-4278-A90F-E89940B4D999}" type="presOf" srcId="{B99D1677-458E-4702-A3F8-C00D4464B793}" destId="{40D2CB94-0042-479F-AE62-48CB234B626B}" srcOrd="0" destOrd="0" presId="urn:microsoft.com/office/officeart/2005/8/layout/radial1"/>
    <dgm:cxn modelId="{70B6C5AD-68F2-41CD-B794-45CB17C5FBCF}" type="presOf" srcId="{D68DAEDD-2820-4BCE-BFA9-B6C8BF830FC4}" destId="{C896B5E4-518F-4624-BCE6-A14EE3BABF94}" srcOrd="0" destOrd="0" presId="urn:microsoft.com/office/officeart/2005/8/layout/radial1"/>
    <dgm:cxn modelId="{1AEDCC4C-ABC5-4123-B706-0513EE5767CC}" type="presOf" srcId="{4A89B681-CEBE-41D9-97EC-4BFCC2450D8D}" destId="{4CCC24E2-4735-40BB-9817-0291D42BB394}" srcOrd="0" destOrd="0" presId="urn:microsoft.com/office/officeart/2005/8/layout/radial1"/>
    <dgm:cxn modelId="{DB8E6958-8983-4C3E-8F31-1129712AE677}" srcId="{94A91F4F-DF2B-44B8-8976-884D4F44E93C}" destId="{1CEDFB0E-BDB3-4F2B-82FB-C16AFA4F1A19}" srcOrd="6" destOrd="0" parTransId="{4BAF6E0B-228A-4A7A-B099-728364A26742}" sibTransId="{0580C047-5F6A-4C03-BCB6-3AC7003A7A03}"/>
    <dgm:cxn modelId="{56C92AA6-807E-42AA-91A5-358B3D7D92E0}" type="presOf" srcId="{94A91F4F-DF2B-44B8-8976-884D4F44E93C}" destId="{784FC3B5-CB5F-419C-8E97-89C30ED80FBB}" srcOrd="0" destOrd="0" presId="urn:microsoft.com/office/officeart/2005/8/layout/radial1"/>
    <dgm:cxn modelId="{A149A803-33C0-463F-8BA2-36C6DBD7EE4F}" type="presOf" srcId="{8BF7E7C4-9B4A-454D-B874-61B9881B7013}" destId="{75872927-51FF-422D-AD0D-2D9F683B26EA}" srcOrd="1" destOrd="0" presId="urn:microsoft.com/office/officeart/2005/8/layout/radial1"/>
    <dgm:cxn modelId="{49B30C2E-07B8-400E-BAA9-DA548F8BD151}" srcId="{94A91F4F-DF2B-44B8-8976-884D4F44E93C}" destId="{130F9D29-8D96-4D78-BBF6-1DB738A9F481}" srcOrd="3" destOrd="0" parTransId="{67496920-F8CD-4612-A3C1-7D94AC245F58}" sibTransId="{ED0511C5-8C2D-4F57-ACDF-3D0F2273E517}"/>
    <dgm:cxn modelId="{55D3E655-A56F-4B34-BC16-E8517EF3575C}" srcId="{94A91F4F-DF2B-44B8-8976-884D4F44E93C}" destId="{7E190BF0-2B9A-416F-9009-73B2B1A31414}" srcOrd="2" destOrd="0" parTransId="{C0A2A5D4-6783-4153-95CA-C38838EEA589}" sibTransId="{33694B6E-A1D5-41AA-8351-2A1BD497F82C}"/>
    <dgm:cxn modelId="{507AEA98-9575-4F87-88E7-C0E4491D96B3}" type="presOf" srcId="{0173E550-7A07-4885-A09B-12742F67113B}" destId="{A48D2D3C-16EE-435C-93AE-9408B3E2A83E}" srcOrd="0" destOrd="0" presId="urn:microsoft.com/office/officeart/2005/8/layout/radial1"/>
    <dgm:cxn modelId="{6DCFE7BC-DD8A-4274-A883-307E7648794E}" type="presOf" srcId="{4BAF6E0B-228A-4A7A-B099-728364A26742}" destId="{9331AD97-9128-4D3F-8856-7B4D752412FB}" srcOrd="1" destOrd="0" presId="urn:microsoft.com/office/officeart/2005/8/layout/radial1"/>
    <dgm:cxn modelId="{4E2B9FD3-A01F-4BEC-B928-6A37BBFAEC50}" type="presOf" srcId="{67496920-F8CD-4612-A3C1-7D94AC245F58}" destId="{B2068074-4357-4F83-92EF-BB788B90FC6E}" srcOrd="1" destOrd="0" presId="urn:microsoft.com/office/officeart/2005/8/layout/radial1"/>
    <dgm:cxn modelId="{B2B3F29B-416A-4206-BAD4-DEE57E620FB1}" type="presOf" srcId="{B99D1677-458E-4702-A3F8-C00D4464B793}" destId="{B13CC857-5A1F-4A54-AD33-00C89759EF9F}" srcOrd="1" destOrd="0" presId="urn:microsoft.com/office/officeart/2005/8/layout/radial1"/>
    <dgm:cxn modelId="{99DC9BFA-C7FC-4189-AC73-A038DA9F6EDE}" srcId="{94A91F4F-DF2B-44B8-8976-884D4F44E93C}" destId="{269EE153-C9D1-4FAD-8A6E-9E58F16F2EB2}" srcOrd="1" destOrd="0" parTransId="{1B66A58E-9CA8-4EBD-961E-899AC6A15338}" sibTransId="{925F6763-5473-4D94-81C5-F26C75C77865}"/>
    <dgm:cxn modelId="{690876BB-9AD7-43A6-B649-BE0AF1D5BEED}" type="presOf" srcId="{67496920-F8CD-4612-A3C1-7D94AC245F58}" destId="{E6E67BC2-8824-4DFC-8121-A40FD20382E4}" srcOrd="0" destOrd="0" presId="urn:microsoft.com/office/officeart/2005/8/layout/radial1"/>
    <dgm:cxn modelId="{E77234FD-DC51-431F-99A5-5969C6B2E5AD}" type="presOf" srcId="{652AB0AF-0643-4862-801A-7BCC69D24B8F}" destId="{D05D7F29-398E-4A25-949C-05DD284027A2}" srcOrd="0" destOrd="0" presId="urn:microsoft.com/office/officeart/2005/8/layout/radial1"/>
    <dgm:cxn modelId="{FF4CB8BD-C650-4925-8E70-D0F775D7ECDF}" srcId="{94A91F4F-DF2B-44B8-8976-884D4F44E93C}" destId="{652AB0AF-0643-4862-801A-7BCC69D24B8F}" srcOrd="8" destOrd="0" parTransId="{0E46A9D3-5481-42F5-92CC-D5AFA6AD894A}" sibTransId="{0C0D7C6E-3A11-4D45-81E7-C8917BF863F8}"/>
    <dgm:cxn modelId="{4BBC3DB5-7872-4773-96FC-2F377D9CA49B}" type="presOf" srcId="{7E190BF0-2B9A-416F-9009-73B2B1A31414}" destId="{ACDCE4A4-CEED-40B4-A7E6-5CE9F3A6ECAB}" srcOrd="0" destOrd="0" presId="urn:microsoft.com/office/officeart/2005/8/layout/radial1"/>
    <dgm:cxn modelId="{1D73A850-D723-42F6-8B8B-FE763E61B47B}" type="presOf" srcId="{0173E550-7A07-4885-A09B-12742F67113B}" destId="{EF698823-3335-46C7-9D1F-09A83ABE9E18}" srcOrd="1" destOrd="0" presId="urn:microsoft.com/office/officeart/2005/8/layout/radial1"/>
    <dgm:cxn modelId="{E7AEB105-6CF8-49B4-BEA6-F5EF529F48CC}" type="presOf" srcId="{C0A2A5D4-6783-4153-95CA-C38838EEA589}" destId="{88FD7951-1F60-4A05-A5D9-18B4988BAA87}" srcOrd="0" destOrd="0" presId="urn:microsoft.com/office/officeart/2005/8/layout/radial1"/>
    <dgm:cxn modelId="{767B1041-EC24-4E5F-8B1C-F8D0D29F7B29}" type="presOf" srcId="{1B66A58E-9CA8-4EBD-961E-899AC6A15338}" destId="{02988AE0-5D93-45A8-B666-4C4CF00682EC}" srcOrd="1" destOrd="0" presId="urn:microsoft.com/office/officeart/2005/8/layout/radial1"/>
    <dgm:cxn modelId="{01F3B3C9-216E-44E9-8EDE-926E4D2D75F0}" type="presOf" srcId="{4BAF6E0B-228A-4A7A-B099-728364A26742}" destId="{14A33940-BEAD-4EC4-8074-C4E1E80034A7}" srcOrd="0" destOrd="0" presId="urn:microsoft.com/office/officeart/2005/8/layout/radial1"/>
    <dgm:cxn modelId="{CDB19A67-4948-49AE-8DC4-3C0B1B3585C9}" type="presOf" srcId="{75BAE24C-59AC-4C68-818B-51960B582FE2}" destId="{300FC5F8-7A4C-425E-BFC4-888D60C0FC4D}" srcOrd="0" destOrd="0" presId="urn:microsoft.com/office/officeart/2005/8/layout/radial1"/>
    <dgm:cxn modelId="{A3EE5E83-3884-46C6-B404-28377B2FE8C1}" type="presOf" srcId="{FE26F125-C52B-4793-938D-8BAF6293C5A4}" destId="{5655AF5A-1D39-4401-854B-A80BC6F68FE2}" srcOrd="0" destOrd="0" presId="urn:microsoft.com/office/officeart/2005/8/layout/radial1"/>
    <dgm:cxn modelId="{D76673B7-1353-4193-8CEF-727D00F30778}" srcId="{94A91F4F-DF2B-44B8-8976-884D4F44E93C}" destId="{D68DAEDD-2820-4BCE-BFA9-B6C8BF830FC4}" srcOrd="5" destOrd="0" parTransId="{8BF7E7C4-9B4A-454D-B874-61B9881B7013}" sibTransId="{E5D87532-A8C6-4CE2-83B2-AF41FF7AD468}"/>
    <dgm:cxn modelId="{E6E450CF-3C08-4785-B78E-E81013AF2AFE}" type="presOf" srcId="{88F3668B-7925-4698-929C-04AE560A7614}" destId="{8C4D3B34-9AC3-47DC-B30E-A1D7B3E9BD97}" srcOrd="0" destOrd="0" presId="urn:microsoft.com/office/officeart/2005/8/layout/radial1"/>
    <dgm:cxn modelId="{3FDFB4C4-0DBA-46D5-9816-19C98FFBE38B}" type="presParOf" srcId="{5655AF5A-1D39-4401-854B-A80BC6F68FE2}" destId="{784FC3B5-CB5F-419C-8E97-89C30ED80FBB}" srcOrd="0" destOrd="0" presId="urn:microsoft.com/office/officeart/2005/8/layout/radial1"/>
    <dgm:cxn modelId="{592451CB-B8B2-43B5-A561-70360C0B73AA}" type="presParOf" srcId="{5655AF5A-1D39-4401-854B-A80BC6F68FE2}" destId="{A48D2D3C-16EE-435C-93AE-9408B3E2A83E}" srcOrd="1" destOrd="0" presId="urn:microsoft.com/office/officeart/2005/8/layout/radial1"/>
    <dgm:cxn modelId="{AC35FDA8-71B6-47A9-B7AA-C79113683F5D}" type="presParOf" srcId="{A48D2D3C-16EE-435C-93AE-9408B3E2A83E}" destId="{EF698823-3335-46C7-9D1F-09A83ABE9E18}" srcOrd="0" destOrd="0" presId="urn:microsoft.com/office/officeart/2005/8/layout/radial1"/>
    <dgm:cxn modelId="{03973169-CC7D-4679-ADF0-990FF36D62ED}" type="presParOf" srcId="{5655AF5A-1D39-4401-854B-A80BC6F68FE2}" destId="{187EF053-8D64-4F42-80F7-AB0FCD805F43}" srcOrd="2" destOrd="0" presId="urn:microsoft.com/office/officeart/2005/8/layout/radial1"/>
    <dgm:cxn modelId="{F9B3AA6D-B374-4FF4-865C-F31A7E1BB3AF}" type="presParOf" srcId="{5655AF5A-1D39-4401-854B-A80BC6F68FE2}" destId="{BC2255AA-D90A-485F-B8F2-2490FB100F3B}" srcOrd="3" destOrd="0" presId="urn:microsoft.com/office/officeart/2005/8/layout/radial1"/>
    <dgm:cxn modelId="{6F4C8649-A680-4D68-9925-F6E600356857}" type="presParOf" srcId="{BC2255AA-D90A-485F-B8F2-2490FB100F3B}" destId="{02988AE0-5D93-45A8-B666-4C4CF00682EC}" srcOrd="0" destOrd="0" presId="urn:microsoft.com/office/officeart/2005/8/layout/radial1"/>
    <dgm:cxn modelId="{D15B548F-D3A1-4C0D-806C-D6152B5ABA0F}" type="presParOf" srcId="{5655AF5A-1D39-4401-854B-A80BC6F68FE2}" destId="{BE820E28-1FF7-45D8-9AE6-D681AD0285FD}" srcOrd="4" destOrd="0" presId="urn:microsoft.com/office/officeart/2005/8/layout/radial1"/>
    <dgm:cxn modelId="{F9A464A7-6C55-41B7-8A27-9CF5210BFE0D}" type="presParOf" srcId="{5655AF5A-1D39-4401-854B-A80BC6F68FE2}" destId="{88FD7951-1F60-4A05-A5D9-18B4988BAA87}" srcOrd="5" destOrd="0" presId="urn:microsoft.com/office/officeart/2005/8/layout/radial1"/>
    <dgm:cxn modelId="{D86C8815-CB49-4580-85FC-2DE592B877E8}" type="presParOf" srcId="{88FD7951-1F60-4A05-A5D9-18B4988BAA87}" destId="{0E5BD342-A80F-4714-B74E-18EE7417BCF5}" srcOrd="0" destOrd="0" presId="urn:microsoft.com/office/officeart/2005/8/layout/radial1"/>
    <dgm:cxn modelId="{BEFA5EFE-26A2-4D3A-A20C-022DC3C7B8CD}" type="presParOf" srcId="{5655AF5A-1D39-4401-854B-A80BC6F68FE2}" destId="{ACDCE4A4-CEED-40B4-A7E6-5CE9F3A6ECAB}" srcOrd="6" destOrd="0" presId="urn:microsoft.com/office/officeart/2005/8/layout/radial1"/>
    <dgm:cxn modelId="{92E2796F-923F-4E69-9424-F0CCFE60FD0A}" type="presParOf" srcId="{5655AF5A-1D39-4401-854B-A80BC6F68FE2}" destId="{E6E67BC2-8824-4DFC-8121-A40FD20382E4}" srcOrd="7" destOrd="0" presId="urn:microsoft.com/office/officeart/2005/8/layout/radial1"/>
    <dgm:cxn modelId="{CE44D971-7AF0-456F-846D-0658147DA3BE}" type="presParOf" srcId="{E6E67BC2-8824-4DFC-8121-A40FD20382E4}" destId="{B2068074-4357-4F83-92EF-BB788B90FC6E}" srcOrd="0" destOrd="0" presId="urn:microsoft.com/office/officeart/2005/8/layout/radial1"/>
    <dgm:cxn modelId="{F8E0B75A-D9C1-4F0D-895B-9AD9C8E83943}" type="presParOf" srcId="{5655AF5A-1D39-4401-854B-A80BC6F68FE2}" destId="{DB29A399-DEC1-42E1-B9A3-4DAB42347771}" srcOrd="8" destOrd="0" presId="urn:microsoft.com/office/officeart/2005/8/layout/radial1"/>
    <dgm:cxn modelId="{04FEB878-1F9C-4FD8-A63F-A628957AF07F}" type="presParOf" srcId="{5655AF5A-1D39-4401-854B-A80BC6F68FE2}" destId="{4CCC24E2-4735-40BB-9817-0291D42BB394}" srcOrd="9" destOrd="0" presId="urn:microsoft.com/office/officeart/2005/8/layout/radial1"/>
    <dgm:cxn modelId="{E75504AA-7570-49A6-9E61-99C6A3B45937}" type="presParOf" srcId="{4CCC24E2-4735-40BB-9817-0291D42BB394}" destId="{A8987A43-E6AA-4977-AC82-E366AE0F58D1}" srcOrd="0" destOrd="0" presId="urn:microsoft.com/office/officeart/2005/8/layout/radial1"/>
    <dgm:cxn modelId="{4BF1877B-A440-42C4-9BF1-59A3486AEC49}" type="presParOf" srcId="{5655AF5A-1D39-4401-854B-A80BC6F68FE2}" destId="{8C4D3B34-9AC3-47DC-B30E-A1D7B3E9BD97}" srcOrd="10" destOrd="0" presId="urn:microsoft.com/office/officeart/2005/8/layout/radial1"/>
    <dgm:cxn modelId="{B589AB25-048E-43D4-80C2-903FF373A036}" type="presParOf" srcId="{5655AF5A-1D39-4401-854B-A80BC6F68FE2}" destId="{4AAB8208-E22D-4A9B-AA99-12FBD0B1C71B}" srcOrd="11" destOrd="0" presId="urn:microsoft.com/office/officeart/2005/8/layout/radial1"/>
    <dgm:cxn modelId="{AD8402C0-4E63-4D70-B0CE-7E72374D648D}" type="presParOf" srcId="{4AAB8208-E22D-4A9B-AA99-12FBD0B1C71B}" destId="{75872927-51FF-422D-AD0D-2D9F683B26EA}" srcOrd="0" destOrd="0" presId="urn:microsoft.com/office/officeart/2005/8/layout/radial1"/>
    <dgm:cxn modelId="{5F4668B0-552F-44FA-906D-70553CE87F52}" type="presParOf" srcId="{5655AF5A-1D39-4401-854B-A80BC6F68FE2}" destId="{C896B5E4-518F-4624-BCE6-A14EE3BABF94}" srcOrd="12" destOrd="0" presId="urn:microsoft.com/office/officeart/2005/8/layout/radial1"/>
    <dgm:cxn modelId="{5F282643-6EC1-4AC9-B793-ABE38AC0915F}" type="presParOf" srcId="{5655AF5A-1D39-4401-854B-A80BC6F68FE2}" destId="{14A33940-BEAD-4EC4-8074-C4E1E80034A7}" srcOrd="13" destOrd="0" presId="urn:microsoft.com/office/officeart/2005/8/layout/radial1"/>
    <dgm:cxn modelId="{947878F9-4C71-4D6C-A04E-DB90D3D4A616}" type="presParOf" srcId="{14A33940-BEAD-4EC4-8074-C4E1E80034A7}" destId="{9331AD97-9128-4D3F-8856-7B4D752412FB}" srcOrd="0" destOrd="0" presId="urn:microsoft.com/office/officeart/2005/8/layout/radial1"/>
    <dgm:cxn modelId="{85845AEC-1B67-46B5-B106-39352D06EE14}" type="presParOf" srcId="{5655AF5A-1D39-4401-854B-A80BC6F68FE2}" destId="{E268B1B2-9A8A-44A0-89D2-4DAB7D7497A5}" srcOrd="14" destOrd="0" presId="urn:microsoft.com/office/officeart/2005/8/layout/radial1"/>
    <dgm:cxn modelId="{5B23E66E-CAD9-496D-9FC0-4BF8F824375D}" type="presParOf" srcId="{5655AF5A-1D39-4401-854B-A80BC6F68FE2}" destId="{40D2CB94-0042-479F-AE62-48CB234B626B}" srcOrd="15" destOrd="0" presId="urn:microsoft.com/office/officeart/2005/8/layout/radial1"/>
    <dgm:cxn modelId="{FC6A1A02-F0C7-4F18-ACA9-AEDE339C5545}" type="presParOf" srcId="{40D2CB94-0042-479F-AE62-48CB234B626B}" destId="{B13CC857-5A1F-4A54-AD33-00C89759EF9F}" srcOrd="0" destOrd="0" presId="urn:microsoft.com/office/officeart/2005/8/layout/radial1"/>
    <dgm:cxn modelId="{3A3A946A-EB5B-4916-8C34-0E1D93F8EF5A}" type="presParOf" srcId="{5655AF5A-1D39-4401-854B-A80BC6F68FE2}" destId="{300FC5F8-7A4C-425E-BFC4-888D60C0FC4D}" srcOrd="16" destOrd="0" presId="urn:microsoft.com/office/officeart/2005/8/layout/radial1"/>
    <dgm:cxn modelId="{FC0AD5B6-7D8E-4D66-9FDA-9ACC61B805A1}" type="presParOf" srcId="{5655AF5A-1D39-4401-854B-A80BC6F68FE2}" destId="{6EFD13CB-3E2D-46CC-8BE7-9075701A939A}" srcOrd="17" destOrd="0" presId="urn:microsoft.com/office/officeart/2005/8/layout/radial1"/>
    <dgm:cxn modelId="{E19DE50D-18CB-4F48-8D4E-D239E6D21674}" type="presParOf" srcId="{6EFD13CB-3E2D-46CC-8BE7-9075701A939A}" destId="{0F69FF3A-3599-4240-90D4-2A5F58A1B29D}" srcOrd="0" destOrd="0" presId="urn:microsoft.com/office/officeart/2005/8/layout/radial1"/>
    <dgm:cxn modelId="{459553EC-EE80-405B-9B5C-D245134A2D95}" type="presParOf" srcId="{5655AF5A-1D39-4401-854B-A80BC6F68FE2}" destId="{D05D7F29-398E-4A25-949C-05DD284027A2}" srcOrd="18" destOrd="0" presId="urn:microsoft.com/office/officeart/2005/8/layout/radial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81E2205-5D78-4260-97D1-16A445472DFF}">
      <dsp:nvSpPr>
        <dsp:cNvPr id="0" name=""/>
        <dsp:cNvSpPr/>
      </dsp:nvSpPr>
      <dsp:spPr>
        <a:xfrm>
          <a:off x="1383" y="1711101"/>
          <a:ext cx="1834381" cy="183438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sl-SI" sz="1600" kern="1200" dirty="0" smtClean="0"/>
            <a:t>Etnična / kulturna občutljivost</a:t>
          </a:r>
          <a:endParaRPr lang="sl-SI" sz="1600" kern="1200" dirty="0"/>
        </a:p>
      </dsp:txBody>
      <dsp:txXfrm>
        <a:off x="1383" y="1711101"/>
        <a:ext cx="1834381" cy="1834381"/>
      </dsp:txXfrm>
    </dsp:sp>
    <dsp:sp modelId="{CBEBEB4A-8424-44E4-8839-45C71E0C41E2}">
      <dsp:nvSpPr>
        <dsp:cNvPr id="0" name=""/>
        <dsp:cNvSpPr/>
      </dsp:nvSpPr>
      <dsp:spPr>
        <a:xfrm>
          <a:off x="1984716" y="2096321"/>
          <a:ext cx="1063941" cy="1063941"/>
        </a:xfrm>
        <a:prstGeom prst="mathPlus">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sl-SI" sz="1300" kern="1200"/>
        </a:p>
      </dsp:txBody>
      <dsp:txXfrm>
        <a:off x="1984716" y="2096321"/>
        <a:ext cx="1063941" cy="1063941"/>
      </dsp:txXfrm>
    </dsp:sp>
    <dsp:sp modelId="{1BBA82D6-28FB-44E3-B1EB-6A6717B18E36}">
      <dsp:nvSpPr>
        <dsp:cNvPr id="0" name=""/>
        <dsp:cNvSpPr/>
      </dsp:nvSpPr>
      <dsp:spPr>
        <a:xfrm>
          <a:off x="3197609" y="1711101"/>
          <a:ext cx="1834381" cy="183438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sl-SI" sz="1600" kern="1200" dirty="0" err="1" smtClean="0"/>
            <a:t>Anti</a:t>
          </a:r>
          <a:r>
            <a:rPr lang="sl-SI" sz="1600" kern="1200" dirty="0" smtClean="0"/>
            <a:t>-rasistična načela </a:t>
          </a:r>
          <a:endParaRPr lang="sl-SI" sz="1600" kern="1200" dirty="0"/>
        </a:p>
      </dsp:txBody>
      <dsp:txXfrm>
        <a:off x="3197609" y="1711101"/>
        <a:ext cx="1834381" cy="1834381"/>
      </dsp:txXfrm>
    </dsp:sp>
    <dsp:sp modelId="{493F58EF-4781-4889-97CF-395B2D994089}">
      <dsp:nvSpPr>
        <dsp:cNvPr id="0" name=""/>
        <dsp:cNvSpPr/>
      </dsp:nvSpPr>
      <dsp:spPr>
        <a:xfrm>
          <a:off x="5180942" y="2096321"/>
          <a:ext cx="1063941" cy="1063941"/>
        </a:xfrm>
        <a:prstGeom prst="mathEqual">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sl-SI" sz="1300" kern="1200"/>
        </a:p>
      </dsp:txBody>
      <dsp:txXfrm>
        <a:off x="5180942" y="2096321"/>
        <a:ext cx="1063941" cy="1063941"/>
      </dsp:txXfrm>
    </dsp:sp>
    <dsp:sp modelId="{10176291-6842-4337-A3F3-65820934B2C2}">
      <dsp:nvSpPr>
        <dsp:cNvPr id="0" name=""/>
        <dsp:cNvSpPr/>
      </dsp:nvSpPr>
      <dsp:spPr>
        <a:xfrm>
          <a:off x="6393835" y="1711101"/>
          <a:ext cx="1834381" cy="183438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sl-SI" sz="1600" kern="1200" dirty="0" smtClean="0"/>
            <a:t>Kulturno kompetentno SD </a:t>
          </a:r>
          <a:endParaRPr lang="sl-SI" sz="1600" kern="1200" dirty="0"/>
        </a:p>
      </dsp:txBody>
      <dsp:txXfrm>
        <a:off x="6393835" y="1711101"/>
        <a:ext cx="1834381" cy="1834381"/>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E1E80BB-B367-4159-947A-50668A6CB316}">
      <dsp:nvSpPr>
        <dsp:cNvPr id="0" name=""/>
        <dsp:cNvSpPr/>
      </dsp:nvSpPr>
      <dsp:spPr>
        <a:xfrm>
          <a:off x="0" y="524593"/>
          <a:ext cx="8229600" cy="5143500"/>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CFDD439-5619-4CD2-B522-98567EB3C454}">
      <dsp:nvSpPr>
        <dsp:cNvPr id="0" name=""/>
        <dsp:cNvSpPr/>
      </dsp:nvSpPr>
      <dsp:spPr>
        <a:xfrm>
          <a:off x="810615" y="4349300"/>
          <a:ext cx="189280" cy="18928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F80F143-95B2-4438-8A16-1BA60C183DBC}">
      <dsp:nvSpPr>
        <dsp:cNvPr id="0" name=""/>
        <dsp:cNvSpPr/>
      </dsp:nvSpPr>
      <dsp:spPr>
        <a:xfrm>
          <a:off x="905256" y="4443941"/>
          <a:ext cx="1078077" cy="12241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0296" tIns="0" rIns="0" bIns="0" numCol="1" spcCol="1270" anchor="t" anchorCtr="0">
          <a:noAutofit/>
        </a:bodyPr>
        <a:lstStyle/>
        <a:p>
          <a:pPr lvl="0" algn="l" defTabSz="577850">
            <a:lnSpc>
              <a:spcPct val="90000"/>
            </a:lnSpc>
            <a:spcBef>
              <a:spcPct val="0"/>
            </a:spcBef>
            <a:spcAft>
              <a:spcPct val="35000"/>
            </a:spcAft>
          </a:pPr>
          <a:r>
            <a:rPr lang="sl-SI" sz="1300" kern="1200" dirty="0" smtClean="0"/>
            <a:t>superiornost</a:t>
          </a:r>
          <a:endParaRPr lang="sl-SI" sz="1300" kern="1200" dirty="0"/>
        </a:p>
      </dsp:txBody>
      <dsp:txXfrm>
        <a:off x="905256" y="4443941"/>
        <a:ext cx="1078077" cy="1224153"/>
      </dsp:txXfrm>
    </dsp:sp>
    <dsp:sp modelId="{7EE88962-6359-4F30-AA69-4E135F8FE7B1}">
      <dsp:nvSpPr>
        <dsp:cNvPr id="0" name=""/>
        <dsp:cNvSpPr/>
      </dsp:nvSpPr>
      <dsp:spPr>
        <a:xfrm>
          <a:off x="1835200" y="3364834"/>
          <a:ext cx="296265" cy="29626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4CA171C-3EE9-4304-9FE8-D9F3E6745210}">
      <dsp:nvSpPr>
        <dsp:cNvPr id="0" name=""/>
        <dsp:cNvSpPr/>
      </dsp:nvSpPr>
      <dsp:spPr>
        <a:xfrm>
          <a:off x="1983333" y="3512967"/>
          <a:ext cx="1366113" cy="21551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985" tIns="0" rIns="0" bIns="0" numCol="1" spcCol="1270" anchor="t" anchorCtr="0">
          <a:noAutofit/>
        </a:bodyPr>
        <a:lstStyle/>
        <a:p>
          <a:pPr lvl="0" algn="l" defTabSz="577850">
            <a:lnSpc>
              <a:spcPct val="90000"/>
            </a:lnSpc>
            <a:spcBef>
              <a:spcPct val="0"/>
            </a:spcBef>
            <a:spcAft>
              <a:spcPct val="35000"/>
            </a:spcAft>
          </a:pPr>
          <a:r>
            <a:rPr lang="sl-SI" sz="1300" kern="1200" dirty="0" smtClean="0"/>
            <a:t>nezadostnost</a:t>
          </a:r>
          <a:endParaRPr lang="sl-SI" sz="1300" kern="1200" dirty="0"/>
        </a:p>
      </dsp:txBody>
      <dsp:txXfrm>
        <a:off x="1983333" y="3512967"/>
        <a:ext cx="1366113" cy="2155126"/>
      </dsp:txXfrm>
    </dsp:sp>
    <dsp:sp modelId="{EE5D9E58-C6A8-4FD4-A97B-57313EC9D716}">
      <dsp:nvSpPr>
        <dsp:cNvPr id="0" name=""/>
        <dsp:cNvSpPr/>
      </dsp:nvSpPr>
      <dsp:spPr>
        <a:xfrm>
          <a:off x="3151936" y="2579936"/>
          <a:ext cx="395020" cy="39502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FD11049-7B3A-4E34-9621-C629A46B62E9}">
      <dsp:nvSpPr>
        <dsp:cNvPr id="0" name=""/>
        <dsp:cNvSpPr/>
      </dsp:nvSpPr>
      <dsp:spPr>
        <a:xfrm>
          <a:off x="3349447" y="2777447"/>
          <a:ext cx="1588312" cy="28906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9313" tIns="0" rIns="0" bIns="0" numCol="1" spcCol="1270" anchor="t" anchorCtr="0">
          <a:noAutofit/>
        </a:bodyPr>
        <a:lstStyle/>
        <a:p>
          <a:pPr lvl="0" algn="l" defTabSz="577850">
            <a:lnSpc>
              <a:spcPct val="90000"/>
            </a:lnSpc>
            <a:spcBef>
              <a:spcPct val="0"/>
            </a:spcBef>
            <a:spcAft>
              <a:spcPct val="35000"/>
            </a:spcAft>
          </a:pPr>
          <a:r>
            <a:rPr lang="sl-SI" sz="1300" kern="1200" dirty="0" smtClean="0"/>
            <a:t>univerzalizem</a:t>
          </a:r>
          <a:endParaRPr lang="sl-SI" sz="1300" kern="1200" dirty="0"/>
        </a:p>
      </dsp:txBody>
      <dsp:txXfrm>
        <a:off x="3349447" y="2777447"/>
        <a:ext cx="1588312" cy="2890647"/>
      </dsp:txXfrm>
    </dsp:sp>
    <dsp:sp modelId="{33063113-8513-4FF0-9939-EBB5ED1D884E}">
      <dsp:nvSpPr>
        <dsp:cNvPr id="0" name=""/>
        <dsp:cNvSpPr/>
      </dsp:nvSpPr>
      <dsp:spPr>
        <a:xfrm>
          <a:off x="4682642" y="1966831"/>
          <a:ext cx="510235" cy="51023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AFBB5FE-BE7E-41BB-BFB5-42DF2F5B7DB8}">
      <dsp:nvSpPr>
        <dsp:cNvPr id="0" name=""/>
        <dsp:cNvSpPr/>
      </dsp:nvSpPr>
      <dsp:spPr>
        <a:xfrm>
          <a:off x="4937760" y="2221948"/>
          <a:ext cx="1645920" cy="34461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0363" tIns="0" rIns="0" bIns="0" numCol="1" spcCol="1270" anchor="t" anchorCtr="0">
          <a:noAutofit/>
        </a:bodyPr>
        <a:lstStyle/>
        <a:p>
          <a:pPr lvl="0" algn="l" defTabSz="577850">
            <a:lnSpc>
              <a:spcPct val="90000"/>
            </a:lnSpc>
            <a:spcBef>
              <a:spcPct val="0"/>
            </a:spcBef>
            <a:spcAft>
              <a:spcPct val="35000"/>
            </a:spcAft>
          </a:pPr>
          <a:r>
            <a:rPr lang="sl-SI" sz="1300" kern="1200" dirty="0" smtClean="0"/>
            <a:t>občutljivost</a:t>
          </a:r>
          <a:endParaRPr lang="sl-SI" sz="1300" kern="1200" dirty="0"/>
        </a:p>
      </dsp:txBody>
      <dsp:txXfrm>
        <a:off x="4937760" y="2221948"/>
        <a:ext cx="1645920" cy="3446145"/>
      </dsp:txXfrm>
    </dsp:sp>
    <dsp:sp modelId="{8C3316AB-1B43-41CE-8647-0205E6E00D2C}">
      <dsp:nvSpPr>
        <dsp:cNvPr id="0" name=""/>
        <dsp:cNvSpPr/>
      </dsp:nvSpPr>
      <dsp:spPr>
        <a:xfrm>
          <a:off x="6258610" y="1557408"/>
          <a:ext cx="650138" cy="65013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34ADFA4-88D7-42E8-A980-4E6AFCCCE7B3}">
      <dsp:nvSpPr>
        <dsp:cNvPr id="0" name=""/>
        <dsp:cNvSpPr/>
      </dsp:nvSpPr>
      <dsp:spPr>
        <a:xfrm>
          <a:off x="6583680" y="1882477"/>
          <a:ext cx="1645920" cy="37856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4495" tIns="0" rIns="0" bIns="0" numCol="1" spcCol="1270" anchor="t" anchorCtr="0">
          <a:noAutofit/>
        </a:bodyPr>
        <a:lstStyle/>
        <a:p>
          <a:pPr lvl="0" algn="l" defTabSz="577850">
            <a:lnSpc>
              <a:spcPct val="90000"/>
            </a:lnSpc>
            <a:spcBef>
              <a:spcPct val="0"/>
            </a:spcBef>
            <a:spcAft>
              <a:spcPct val="35000"/>
            </a:spcAft>
          </a:pPr>
          <a:r>
            <a:rPr lang="sl-SI" sz="1300" kern="1200" dirty="0" smtClean="0"/>
            <a:t>kompetenca</a:t>
          </a:r>
          <a:endParaRPr lang="sl-SI" sz="1300" kern="1200" dirty="0"/>
        </a:p>
      </dsp:txBody>
      <dsp:txXfrm>
        <a:off x="6583680" y="1882477"/>
        <a:ext cx="1645920" cy="3785616"/>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AAD04DB-8137-40AB-9E8E-F6737A3F08BA}">
      <dsp:nvSpPr>
        <dsp:cNvPr id="0" name=""/>
        <dsp:cNvSpPr/>
      </dsp:nvSpPr>
      <dsp:spPr>
        <a:xfrm>
          <a:off x="2379359" y="1469426"/>
          <a:ext cx="515615" cy="91440"/>
        </a:xfrm>
        <a:custGeom>
          <a:avLst/>
          <a:gdLst/>
          <a:ahLst/>
          <a:cxnLst/>
          <a:rect l="0" t="0" r="0" b="0"/>
          <a:pathLst>
            <a:path>
              <a:moveTo>
                <a:pt x="0" y="45720"/>
              </a:moveTo>
              <a:lnTo>
                <a:pt x="515615" y="45720"/>
              </a:lnTo>
            </a:path>
          </a:pathLst>
        </a:custGeom>
        <a:noFill/>
        <a:ln w="12700"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sl-SI" sz="500" kern="1200"/>
        </a:p>
      </dsp:txBody>
      <dsp:txXfrm>
        <a:off x="2623511" y="1512415"/>
        <a:ext cx="27310" cy="5462"/>
      </dsp:txXfrm>
    </dsp:sp>
    <dsp:sp modelId="{7239FB7B-4325-4FBF-8DA2-F9A57450A9E3}">
      <dsp:nvSpPr>
        <dsp:cNvPr id="0" name=""/>
        <dsp:cNvSpPr/>
      </dsp:nvSpPr>
      <dsp:spPr>
        <a:xfrm>
          <a:off x="6308" y="802691"/>
          <a:ext cx="2374850" cy="142491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sl-SI" sz="2100" kern="1200" dirty="0" smtClean="0"/>
            <a:t>Kulturna destruktivnost</a:t>
          </a:r>
          <a:endParaRPr lang="sl-SI" sz="2100" kern="1200" dirty="0"/>
        </a:p>
      </dsp:txBody>
      <dsp:txXfrm>
        <a:off x="6308" y="802691"/>
        <a:ext cx="2374850" cy="1424910"/>
      </dsp:txXfrm>
    </dsp:sp>
    <dsp:sp modelId="{FC2BD367-D984-4326-B34A-C8B8A02C1DB3}">
      <dsp:nvSpPr>
        <dsp:cNvPr id="0" name=""/>
        <dsp:cNvSpPr/>
      </dsp:nvSpPr>
      <dsp:spPr>
        <a:xfrm>
          <a:off x="5300425" y="1469426"/>
          <a:ext cx="515615" cy="91440"/>
        </a:xfrm>
        <a:custGeom>
          <a:avLst/>
          <a:gdLst/>
          <a:ahLst/>
          <a:cxnLst/>
          <a:rect l="0" t="0" r="0" b="0"/>
          <a:pathLst>
            <a:path>
              <a:moveTo>
                <a:pt x="0" y="45720"/>
              </a:moveTo>
              <a:lnTo>
                <a:pt x="515615" y="45720"/>
              </a:lnTo>
            </a:path>
          </a:pathLst>
        </a:custGeom>
        <a:noFill/>
        <a:ln w="12700"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sl-SI" sz="500" kern="1200"/>
        </a:p>
      </dsp:txBody>
      <dsp:txXfrm>
        <a:off x="5544577" y="1512415"/>
        <a:ext cx="27310" cy="5462"/>
      </dsp:txXfrm>
    </dsp:sp>
    <dsp:sp modelId="{37440F94-1A82-4ADE-9FF8-B2CB27BCA40E}">
      <dsp:nvSpPr>
        <dsp:cNvPr id="0" name=""/>
        <dsp:cNvSpPr/>
      </dsp:nvSpPr>
      <dsp:spPr>
        <a:xfrm>
          <a:off x="2927374" y="802691"/>
          <a:ext cx="2374850" cy="142491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sl-SI" sz="2100" kern="1200" dirty="0" smtClean="0"/>
            <a:t>Kulturna nezadostnost</a:t>
          </a:r>
          <a:endParaRPr lang="sl-SI" sz="2100" kern="1200" dirty="0"/>
        </a:p>
      </dsp:txBody>
      <dsp:txXfrm>
        <a:off x="2927374" y="802691"/>
        <a:ext cx="2374850" cy="1424910"/>
      </dsp:txXfrm>
    </dsp:sp>
    <dsp:sp modelId="{A8B10595-B0EE-45EE-835C-82BA16CC8CB2}">
      <dsp:nvSpPr>
        <dsp:cNvPr id="0" name=""/>
        <dsp:cNvSpPr/>
      </dsp:nvSpPr>
      <dsp:spPr>
        <a:xfrm>
          <a:off x="1193734" y="2225801"/>
          <a:ext cx="5842131" cy="515615"/>
        </a:xfrm>
        <a:custGeom>
          <a:avLst/>
          <a:gdLst/>
          <a:ahLst/>
          <a:cxnLst/>
          <a:rect l="0" t="0" r="0" b="0"/>
          <a:pathLst>
            <a:path>
              <a:moveTo>
                <a:pt x="5842131" y="0"/>
              </a:moveTo>
              <a:lnTo>
                <a:pt x="5842131" y="274907"/>
              </a:lnTo>
              <a:lnTo>
                <a:pt x="0" y="274907"/>
              </a:lnTo>
              <a:lnTo>
                <a:pt x="0" y="515615"/>
              </a:lnTo>
            </a:path>
          </a:pathLst>
        </a:custGeom>
        <a:noFill/>
        <a:ln w="12700"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sl-SI" sz="500" kern="1200"/>
        </a:p>
      </dsp:txBody>
      <dsp:txXfrm>
        <a:off x="3968109" y="2480878"/>
        <a:ext cx="293380" cy="5462"/>
      </dsp:txXfrm>
    </dsp:sp>
    <dsp:sp modelId="{97D42083-727D-425F-95D9-43891576DC63}">
      <dsp:nvSpPr>
        <dsp:cNvPr id="0" name=""/>
        <dsp:cNvSpPr/>
      </dsp:nvSpPr>
      <dsp:spPr>
        <a:xfrm>
          <a:off x="5848440" y="802691"/>
          <a:ext cx="2374850" cy="142491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sl-SI" sz="2100" kern="1200" dirty="0" smtClean="0"/>
            <a:t>Slepota za razlike</a:t>
          </a:r>
          <a:endParaRPr lang="sl-SI" sz="2100" kern="1200" dirty="0"/>
        </a:p>
      </dsp:txBody>
      <dsp:txXfrm>
        <a:off x="5848440" y="802691"/>
        <a:ext cx="2374850" cy="1424910"/>
      </dsp:txXfrm>
    </dsp:sp>
    <dsp:sp modelId="{AE7ED7D2-D6BC-42AC-8F08-EF7F37826777}">
      <dsp:nvSpPr>
        <dsp:cNvPr id="0" name=""/>
        <dsp:cNvSpPr/>
      </dsp:nvSpPr>
      <dsp:spPr>
        <a:xfrm>
          <a:off x="2379359" y="3440552"/>
          <a:ext cx="515615" cy="91440"/>
        </a:xfrm>
        <a:custGeom>
          <a:avLst/>
          <a:gdLst/>
          <a:ahLst/>
          <a:cxnLst/>
          <a:rect l="0" t="0" r="0" b="0"/>
          <a:pathLst>
            <a:path>
              <a:moveTo>
                <a:pt x="0" y="45720"/>
              </a:moveTo>
              <a:lnTo>
                <a:pt x="515615" y="45720"/>
              </a:lnTo>
            </a:path>
          </a:pathLst>
        </a:custGeom>
        <a:noFill/>
        <a:ln w="12700"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sl-SI" sz="500" kern="1200"/>
        </a:p>
      </dsp:txBody>
      <dsp:txXfrm>
        <a:off x="2623511" y="3483541"/>
        <a:ext cx="27310" cy="5462"/>
      </dsp:txXfrm>
    </dsp:sp>
    <dsp:sp modelId="{FDAB1B5F-3639-484D-A32D-819F10E2B188}">
      <dsp:nvSpPr>
        <dsp:cNvPr id="0" name=""/>
        <dsp:cNvSpPr/>
      </dsp:nvSpPr>
      <dsp:spPr>
        <a:xfrm>
          <a:off x="6308" y="2773817"/>
          <a:ext cx="2374850" cy="142491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sl-SI" sz="2100" kern="1200" dirty="0" smtClean="0"/>
            <a:t>Kulturna </a:t>
          </a:r>
          <a:r>
            <a:rPr lang="sl-SI" sz="2100" kern="1200" dirty="0" err="1" smtClean="0"/>
            <a:t>predkomeptenca</a:t>
          </a:r>
          <a:endParaRPr lang="sl-SI" sz="2100" kern="1200" dirty="0"/>
        </a:p>
      </dsp:txBody>
      <dsp:txXfrm>
        <a:off x="6308" y="2773817"/>
        <a:ext cx="2374850" cy="1424910"/>
      </dsp:txXfrm>
    </dsp:sp>
    <dsp:sp modelId="{95BD2ED0-11CF-4190-8E75-9805CCDDDA3C}">
      <dsp:nvSpPr>
        <dsp:cNvPr id="0" name=""/>
        <dsp:cNvSpPr/>
      </dsp:nvSpPr>
      <dsp:spPr>
        <a:xfrm>
          <a:off x="5300425" y="3440552"/>
          <a:ext cx="515615" cy="91440"/>
        </a:xfrm>
        <a:custGeom>
          <a:avLst/>
          <a:gdLst/>
          <a:ahLst/>
          <a:cxnLst/>
          <a:rect l="0" t="0" r="0" b="0"/>
          <a:pathLst>
            <a:path>
              <a:moveTo>
                <a:pt x="0" y="45720"/>
              </a:moveTo>
              <a:lnTo>
                <a:pt x="515615" y="45720"/>
              </a:lnTo>
            </a:path>
          </a:pathLst>
        </a:custGeom>
        <a:noFill/>
        <a:ln w="12700"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sl-SI" sz="500" kern="1200"/>
        </a:p>
      </dsp:txBody>
      <dsp:txXfrm>
        <a:off x="5544577" y="3483541"/>
        <a:ext cx="27310" cy="5462"/>
      </dsp:txXfrm>
    </dsp:sp>
    <dsp:sp modelId="{25BBFBB3-9DF8-4F15-B35A-B518C5D2BB74}">
      <dsp:nvSpPr>
        <dsp:cNvPr id="0" name=""/>
        <dsp:cNvSpPr/>
      </dsp:nvSpPr>
      <dsp:spPr>
        <a:xfrm>
          <a:off x="2927374" y="2773817"/>
          <a:ext cx="2374850" cy="142491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sl-SI" sz="2100" kern="1200" dirty="0" smtClean="0"/>
            <a:t>Kulturna kompetentnost </a:t>
          </a:r>
          <a:endParaRPr lang="sl-SI" sz="2100" kern="1200" dirty="0"/>
        </a:p>
      </dsp:txBody>
      <dsp:txXfrm>
        <a:off x="2927374" y="2773817"/>
        <a:ext cx="2374850" cy="1424910"/>
      </dsp:txXfrm>
    </dsp:sp>
    <dsp:sp modelId="{9130FCD7-7798-4459-AE35-A0810DFAD021}">
      <dsp:nvSpPr>
        <dsp:cNvPr id="0" name=""/>
        <dsp:cNvSpPr/>
      </dsp:nvSpPr>
      <dsp:spPr>
        <a:xfrm>
          <a:off x="5848440" y="2773817"/>
          <a:ext cx="2374850" cy="142491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sl-SI" sz="2100" kern="1200" dirty="0" smtClean="0"/>
            <a:t>Kulturna sposobnost </a:t>
          </a:r>
          <a:endParaRPr lang="sl-SI" sz="2100" kern="1200" dirty="0"/>
        </a:p>
      </dsp:txBody>
      <dsp:txXfrm>
        <a:off x="5848440" y="2773817"/>
        <a:ext cx="2374850" cy="1424910"/>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2A1226E-9607-4985-B5E8-BE10403C8A8C}">
      <dsp:nvSpPr>
        <dsp:cNvPr id="0" name=""/>
        <dsp:cNvSpPr/>
      </dsp:nvSpPr>
      <dsp:spPr>
        <a:xfrm>
          <a:off x="1706618" y="-83606"/>
          <a:ext cx="6487354" cy="6487354"/>
        </a:xfrm>
        <a:prstGeom prst="circularArrow">
          <a:avLst>
            <a:gd name="adj1" fmla="val 5544"/>
            <a:gd name="adj2" fmla="val 330680"/>
            <a:gd name="adj3" fmla="val 14844473"/>
            <a:gd name="adj4" fmla="val 16764190"/>
            <a:gd name="adj5" fmla="val 575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EA815A7-5697-4DBD-A5A6-5452AC308A65}">
      <dsp:nvSpPr>
        <dsp:cNvPr id="0" name=""/>
        <dsp:cNvSpPr/>
      </dsp:nvSpPr>
      <dsp:spPr>
        <a:xfrm>
          <a:off x="4179229" y="2664"/>
          <a:ext cx="1542133" cy="77106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sl-SI" sz="1100" kern="1200" dirty="0" smtClean="0"/>
            <a:t>Soočanje s predsodki in kulturnimi vrednotami</a:t>
          </a:r>
          <a:endParaRPr lang="sl-SI" sz="1100" kern="1200" dirty="0"/>
        </a:p>
      </dsp:txBody>
      <dsp:txXfrm>
        <a:off x="4179229" y="2664"/>
        <a:ext cx="1542133" cy="771066"/>
      </dsp:txXfrm>
    </dsp:sp>
    <dsp:sp modelId="{B65A9103-A38A-4469-B689-DCE015ED59E6}">
      <dsp:nvSpPr>
        <dsp:cNvPr id="0" name=""/>
        <dsp:cNvSpPr/>
      </dsp:nvSpPr>
      <dsp:spPr>
        <a:xfrm>
          <a:off x="5805315" y="531011"/>
          <a:ext cx="1542133" cy="77106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sl-SI" sz="1100" kern="1200" dirty="0" smtClean="0"/>
            <a:t>Poznavanje etnične realnosti</a:t>
          </a:r>
          <a:endParaRPr lang="sl-SI" sz="1100" kern="1200" dirty="0"/>
        </a:p>
      </dsp:txBody>
      <dsp:txXfrm>
        <a:off x="5805315" y="531011"/>
        <a:ext cx="1542133" cy="771066"/>
      </dsp:txXfrm>
    </dsp:sp>
    <dsp:sp modelId="{BA2641ED-5B87-4365-A662-4DBCCC13F17E}">
      <dsp:nvSpPr>
        <dsp:cNvPr id="0" name=""/>
        <dsp:cNvSpPr/>
      </dsp:nvSpPr>
      <dsp:spPr>
        <a:xfrm>
          <a:off x="6810291" y="1914242"/>
          <a:ext cx="1542133" cy="77106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sl-SI" sz="1100" kern="1200" dirty="0" smtClean="0"/>
            <a:t>Etnično občutljivo komuniciranje</a:t>
          </a:r>
          <a:endParaRPr lang="sl-SI" sz="1100" kern="1200" dirty="0"/>
        </a:p>
      </dsp:txBody>
      <dsp:txXfrm>
        <a:off x="6810291" y="1914242"/>
        <a:ext cx="1542133" cy="771066"/>
      </dsp:txXfrm>
    </dsp:sp>
    <dsp:sp modelId="{FBCB4422-4485-4DD1-BA0E-05C0E7A0B685}">
      <dsp:nvSpPr>
        <dsp:cNvPr id="0" name=""/>
        <dsp:cNvSpPr/>
      </dsp:nvSpPr>
      <dsp:spPr>
        <a:xfrm>
          <a:off x="6810291" y="3624010"/>
          <a:ext cx="1542133" cy="77106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sl-SI" sz="1100" kern="1200" dirty="0" smtClean="0"/>
            <a:t>Zavest o lastni poziciji privilegiranosti </a:t>
          </a:r>
          <a:endParaRPr lang="sl-SI" sz="1100" kern="1200" dirty="0"/>
        </a:p>
      </dsp:txBody>
      <dsp:txXfrm>
        <a:off x="6810291" y="3624010"/>
        <a:ext cx="1542133" cy="771066"/>
      </dsp:txXfrm>
    </dsp:sp>
    <dsp:sp modelId="{29614A26-0756-426A-9C02-0D8D7A149E5F}">
      <dsp:nvSpPr>
        <dsp:cNvPr id="0" name=""/>
        <dsp:cNvSpPr/>
      </dsp:nvSpPr>
      <dsp:spPr>
        <a:xfrm>
          <a:off x="5805315" y="5007241"/>
          <a:ext cx="1542133" cy="77106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sl-SI" sz="1100" kern="1200" dirty="0" smtClean="0"/>
            <a:t>Delo po metodi  krepitve moči</a:t>
          </a:r>
          <a:endParaRPr lang="sl-SI" sz="1100" kern="1200" dirty="0"/>
        </a:p>
      </dsp:txBody>
      <dsp:txXfrm>
        <a:off x="5805315" y="5007241"/>
        <a:ext cx="1542133" cy="771066"/>
      </dsp:txXfrm>
    </dsp:sp>
    <dsp:sp modelId="{8A8961E6-16DB-41DC-9D64-38BD19CBE763}">
      <dsp:nvSpPr>
        <dsp:cNvPr id="0" name=""/>
        <dsp:cNvSpPr/>
      </dsp:nvSpPr>
      <dsp:spPr>
        <a:xfrm>
          <a:off x="4179229" y="5535589"/>
          <a:ext cx="1542133" cy="77106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sl-SI" sz="1100" kern="1200" dirty="0" smtClean="0"/>
            <a:t>Kulturno zagovorništvo</a:t>
          </a:r>
          <a:endParaRPr lang="sl-SI" sz="1100" kern="1200" dirty="0"/>
        </a:p>
      </dsp:txBody>
      <dsp:txXfrm>
        <a:off x="4179229" y="5535589"/>
        <a:ext cx="1542133" cy="771066"/>
      </dsp:txXfrm>
    </dsp:sp>
    <dsp:sp modelId="{2A2FE32D-D9D4-451B-A922-62DDE53D45AB}">
      <dsp:nvSpPr>
        <dsp:cNvPr id="0" name=""/>
        <dsp:cNvSpPr/>
      </dsp:nvSpPr>
      <dsp:spPr>
        <a:xfrm>
          <a:off x="2553143" y="5007241"/>
          <a:ext cx="1542133" cy="77106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sl-SI" sz="1100" kern="1200" dirty="0" smtClean="0"/>
            <a:t>Socialni aktivizem</a:t>
          </a:r>
          <a:endParaRPr lang="sl-SI" sz="1100" kern="1200" dirty="0"/>
        </a:p>
      </dsp:txBody>
      <dsp:txXfrm>
        <a:off x="2553143" y="5007241"/>
        <a:ext cx="1542133" cy="771066"/>
      </dsp:txXfrm>
    </dsp:sp>
    <dsp:sp modelId="{C5A2FB2C-39EF-46A1-91DD-9C78CD5F2CCE}">
      <dsp:nvSpPr>
        <dsp:cNvPr id="0" name=""/>
        <dsp:cNvSpPr/>
      </dsp:nvSpPr>
      <dsp:spPr>
        <a:xfrm>
          <a:off x="1548167" y="3624010"/>
          <a:ext cx="1542133" cy="77106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sl-SI" sz="1100" kern="1200" dirty="0" smtClean="0"/>
            <a:t>Zaposlovanje pripadnikov etničnih manjšin</a:t>
          </a:r>
          <a:endParaRPr lang="sl-SI" sz="1100" kern="1200" dirty="0"/>
        </a:p>
      </dsp:txBody>
      <dsp:txXfrm>
        <a:off x="1548167" y="3624010"/>
        <a:ext cx="1542133" cy="771066"/>
      </dsp:txXfrm>
    </dsp:sp>
    <dsp:sp modelId="{0C8411B2-6C12-435B-8C39-6B1F1418A797}">
      <dsp:nvSpPr>
        <dsp:cNvPr id="0" name=""/>
        <dsp:cNvSpPr/>
      </dsp:nvSpPr>
      <dsp:spPr>
        <a:xfrm>
          <a:off x="1548167" y="1914242"/>
          <a:ext cx="1542133" cy="77106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sl-SI" sz="1100" kern="1200" dirty="0" smtClean="0"/>
            <a:t>Etnično občutljivo medijsko poročanje</a:t>
          </a:r>
          <a:endParaRPr lang="sl-SI" sz="1100" kern="1200" dirty="0"/>
        </a:p>
      </dsp:txBody>
      <dsp:txXfrm>
        <a:off x="1548167" y="1914242"/>
        <a:ext cx="1542133" cy="771066"/>
      </dsp:txXfrm>
    </dsp:sp>
    <dsp:sp modelId="{532F4FC4-ED4C-4D46-AEFB-38643A61B264}">
      <dsp:nvSpPr>
        <dsp:cNvPr id="0" name=""/>
        <dsp:cNvSpPr/>
      </dsp:nvSpPr>
      <dsp:spPr>
        <a:xfrm>
          <a:off x="2553143" y="531011"/>
          <a:ext cx="1542133" cy="77106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sl-SI" sz="1100" kern="1200" dirty="0" smtClean="0"/>
            <a:t>Etnično občutljivo raziskovanje</a:t>
          </a:r>
          <a:endParaRPr lang="sl-SI" sz="1100" kern="1200" dirty="0"/>
        </a:p>
      </dsp:txBody>
      <dsp:txXfrm>
        <a:off x="2553143" y="531011"/>
        <a:ext cx="1542133" cy="771066"/>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84FC3B5-CB5F-419C-8E97-89C30ED80FBB}">
      <dsp:nvSpPr>
        <dsp:cNvPr id="0" name=""/>
        <dsp:cNvSpPr/>
      </dsp:nvSpPr>
      <dsp:spPr>
        <a:xfrm>
          <a:off x="3882033" y="2651883"/>
          <a:ext cx="1379933" cy="137993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sl-SI" sz="1100" kern="1200" dirty="0"/>
            <a:t>intervencijska izhodišča</a:t>
          </a:r>
        </a:p>
      </dsp:txBody>
      <dsp:txXfrm>
        <a:off x="3882033" y="2651883"/>
        <a:ext cx="1379933" cy="1379933"/>
      </dsp:txXfrm>
    </dsp:sp>
    <dsp:sp modelId="{A48D2D3C-16EE-435C-93AE-9408B3E2A83E}">
      <dsp:nvSpPr>
        <dsp:cNvPr id="0" name=""/>
        <dsp:cNvSpPr/>
      </dsp:nvSpPr>
      <dsp:spPr>
        <a:xfrm rot="16200000">
          <a:off x="3949049" y="2015351"/>
          <a:ext cx="1245900" cy="27164"/>
        </a:xfrm>
        <a:custGeom>
          <a:avLst/>
          <a:gdLst/>
          <a:ahLst/>
          <a:cxnLst/>
          <a:rect l="0" t="0" r="0" b="0"/>
          <a:pathLst>
            <a:path>
              <a:moveTo>
                <a:pt x="0" y="13582"/>
              </a:moveTo>
              <a:lnTo>
                <a:pt x="1245900" y="1358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sl-SI" sz="500" kern="1200"/>
        </a:p>
      </dsp:txBody>
      <dsp:txXfrm rot="16200000">
        <a:off x="4540852" y="1997786"/>
        <a:ext cx="62295" cy="62295"/>
      </dsp:txXfrm>
    </dsp:sp>
    <dsp:sp modelId="{187EF053-8D64-4F42-80F7-AB0FCD805F43}">
      <dsp:nvSpPr>
        <dsp:cNvPr id="0" name=""/>
        <dsp:cNvSpPr/>
      </dsp:nvSpPr>
      <dsp:spPr>
        <a:xfrm>
          <a:off x="3882033" y="26050"/>
          <a:ext cx="1379933" cy="137993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sl-SI" sz="1200" i="1" kern="1200" dirty="0"/>
            <a:t>kulturno občutljivost strokovnjaka</a:t>
          </a:r>
          <a:r>
            <a:rPr lang="sl-SI" sz="1200" kern="1200" dirty="0"/>
            <a:t> </a:t>
          </a:r>
        </a:p>
      </dsp:txBody>
      <dsp:txXfrm>
        <a:off x="3882033" y="26050"/>
        <a:ext cx="1379933" cy="1379933"/>
      </dsp:txXfrm>
    </dsp:sp>
    <dsp:sp modelId="{BC2255AA-D90A-485F-B8F2-2490FB100F3B}">
      <dsp:nvSpPr>
        <dsp:cNvPr id="0" name=""/>
        <dsp:cNvSpPr/>
      </dsp:nvSpPr>
      <dsp:spPr>
        <a:xfrm rot="18600000">
          <a:off x="4792976" y="2322516"/>
          <a:ext cx="1245900" cy="27164"/>
        </a:xfrm>
        <a:custGeom>
          <a:avLst/>
          <a:gdLst/>
          <a:ahLst/>
          <a:cxnLst/>
          <a:rect l="0" t="0" r="0" b="0"/>
          <a:pathLst>
            <a:path>
              <a:moveTo>
                <a:pt x="0" y="13582"/>
              </a:moveTo>
              <a:lnTo>
                <a:pt x="1245900" y="1358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sl-SI" sz="500" kern="1200"/>
        </a:p>
      </dsp:txBody>
      <dsp:txXfrm rot="18600000">
        <a:off x="5384779" y="2304950"/>
        <a:ext cx="62295" cy="62295"/>
      </dsp:txXfrm>
    </dsp:sp>
    <dsp:sp modelId="{BE820E28-1FF7-45D8-9AE6-D681AD0285FD}">
      <dsp:nvSpPr>
        <dsp:cNvPr id="0" name=""/>
        <dsp:cNvSpPr/>
      </dsp:nvSpPr>
      <dsp:spPr>
        <a:xfrm>
          <a:off x="5569886" y="640378"/>
          <a:ext cx="1379933" cy="137993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sl-SI" sz="1200" i="1" kern="1200" dirty="0"/>
            <a:t>kulturno poreklo uporabnika </a:t>
          </a:r>
          <a:endParaRPr lang="sl-SI" sz="1200" kern="1200" dirty="0"/>
        </a:p>
      </dsp:txBody>
      <dsp:txXfrm>
        <a:off x="5569886" y="640378"/>
        <a:ext cx="1379933" cy="1379933"/>
      </dsp:txXfrm>
    </dsp:sp>
    <dsp:sp modelId="{88FD7951-1F60-4A05-A5D9-18B4988BAA87}">
      <dsp:nvSpPr>
        <dsp:cNvPr id="0" name=""/>
        <dsp:cNvSpPr/>
      </dsp:nvSpPr>
      <dsp:spPr>
        <a:xfrm rot="21000000">
          <a:off x="5242020" y="3100282"/>
          <a:ext cx="1245900" cy="27164"/>
        </a:xfrm>
        <a:custGeom>
          <a:avLst/>
          <a:gdLst/>
          <a:ahLst/>
          <a:cxnLst/>
          <a:rect l="0" t="0" r="0" b="0"/>
          <a:pathLst>
            <a:path>
              <a:moveTo>
                <a:pt x="0" y="13582"/>
              </a:moveTo>
              <a:lnTo>
                <a:pt x="1245900" y="1358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sl-SI" sz="500" kern="1200"/>
        </a:p>
      </dsp:txBody>
      <dsp:txXfrm rot="21000000">
        <a:off x="5833822" y="3082717"/>
        <a:ext cx="62295" cy="62295"/>
      </dsp:txXfrm>
    </dsp:sp>
    <dsp:sp modelId="{ACDCE4A4-CEED-40B4-A7E6-5CE9F3A6ECAB}">
      <dsp:nvSpPr>
        <dsp:cNvPr id="0" name=""/>
        <dsp:cNvSpPr/>
      </dsp:nvSpPr>
      <dsp:spPr>
        <a:xfrm>
          <a:off x="6467974" y="2195912"/>
          <a:ext cx="1379933" cy="137993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sl-SI" sz="1200" i="1" kern="1200" dirty="0"/>
            <a:t>starost</a:t>
          </a:r>
          <a:r>
            <a:rPr lang="sl-SI" sz="1200" kern="1200" dirty="0"/>
            <a:t> </a:t>
          </a:r>
        </a:p>
      </dsp:txBody>
      <dsp:txXfrm>
        <a:off x="6467974" y="2195912"/>
        <a:ext cx="1379933" cy="1379933"/>
      </dsp:txXfrm>
    </dsp:sp>
    <dsp:sp modelId="{E6E67BC2-8824-4DFC-8121-A40FD20382E4}">
      <dsp:nvSpPr>
        <dsp:cNvPr id="0" name=""/>
        <dsp:cNvSpPr/>
      </dsp:nvSpPr>
      <dsp:spPr>
        <a:xfrm rot="1800000">
          <a:off x="5086069" y="3984726"/>
          <a:ext cx="1245900" cy="27164"/>
        </a:xfrm>
        <a:custGeom>
          <a:avLst/>
          <a:gdLst/>
          <a:ahLst/>
          <a:cxnLst/>
          <a:rect l="0" t="0" r="0" b="0"/>
          <a:pathLst>
            <a:path>
              <a:moveTo>
                <a:pt x="0" y="13582"/>
              </a:moveTo>
              <a:lnTo>
                <a:pt x="1245900" y="1358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sl-SI" sz="500" kern="1200"/>
        </a:p>
      </dsp:txBody>
      <dsp:txXfrm rot="1800000">
        <a:off x="5677871" y="3967161"/>
        <a:ext cx="62295" cy="62295"/>
      </dsp:txXfrm>
    </dsp:sp>
    <dsp:sp modelId="{DB29A399-DEC1-42E1-B9A3-4DAB42347771}">
      <dsp:nvSpPr>
        <dsp:cNvPr id="0" name=""/>
        <dsp:cNvSpPr/>
      </dsp:nvSpPr>
      <dsp:spPr>
        <a:xfrm>
          <a:off x="6156071" y="3964800"/>
          <a:ext cx="1379933" cy="137993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sl-SI" sz="1200" kern="1200" dirty="0"/>
            <a:t>čas</a:t>
          </a:r>
        </a:p>
      </dsp:txBody>
      <dsp:txXfrm>
        <a:off x="6156071" y="3964800"/>
        <a:ext cx="1379933" cy="1379933"/>
      </dsp:txXfrm>
    </dsp:sp>
    <dsp:sp modelId="{4CCC24E2-4735-40BB-9817-0291D42BB394}">
      <dsp:nvSpPr>
        <dsp:cNvPr id="0" name=""/>
        <dsp:cNvSpPr/>
      </dsp:nvSpPr>
      <dsp:spPr>
        <a:xfrm rot="4200000">
          <a:off x="4398093" y="4562006"/>
          <a:ext cx="1245900" cy="27164"/>
        </a:xfrm>
        <a:custGeom>
          <a:avLst/>
          <a:gdLst/>
          <a:ahLst/>
          <a:cxnLst/>
          <a:rect l="0" t="0" r="0" b="0"/>
          <a:pathLst>
            <a:path>
              <a:moveTo>
                <a:pt x="0" y="13582"/>
              </a:moveTo>
              <a:lnTo>
                <a:pt x="1245900" y="1358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sl-SI" sz="500" kern="1200"/>
        </a:p>
      </dsp:txBody>
      <dsp:txXfrm rot="4200000">
        <a:off x="4989896" y="4544441"/>
        <a:ext cx="62295" cy="62295"/>
      </dsp:txXfrm>
    </dsp:sp>
    <dsp:sp modelId="{8C4D3B34-9AC3-47DC-B30E-A1D7B3E9BD97}">
      <dsp:nvSpPr>
        <dsp:cNvPr id="0" name=""/>
        <dsp:cNvSpPr/>
      </dsp:nvSpPr>
      <dsp:spPr>
        <a:xfrm>
          <a:off x="4780121" y="5119360"/>
          <a:ext cx="1379933" cy="137993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sl-SI" sz="1200" kern="1200" dirty="0"/>
            <a:t>stigma</a:t>
          </a:r>
        </a:p>
      </dsp:txBody>
      <dsp:txXfrm>
        <a:off x="4780121" y="5119360"/>
        <a:ext cx="1379933" cy="1379933"/>
      </dsp:txXfrm>
    </dsp:sp>
    <dsp:sp modelId="{4AAB8208-E22D-4A9B-AA99-12FBD0B1C71B}">
      <dsp:nvSpPr>
        <dsp:cNvPr id="0" name=""/>
        <dsp:cNvSpPr/>
      </dsp:nvSpPr>
      <dsp:spPr>
        <a:xfrm rot="6600000">
          <a:off x="3500006" y="4562006"/>
          <a:ext cx="1245900" cy="27164"/>
        </a:xfrm>
        <a:custGeom>
          <a:avLst/>
          <a:gdLst/>
          <a:ahLst/>
          <a:cxnLst/>
          <a:rect l="0" t="0" r="0" b="0"/>
          <a:pathLst>
            <a:path>
              <a:moveTo>
                <a:pt x="0" y="13582"/>
              </a:moveTo>
              <a:lnTo>
                <a:pt x="1245900" y="1358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sl-SI" sz="500" kern="1200"/>
        </a:p>
      </dsp:txBody>
      <dsp:txXfrm rot="6600000">
        <a:off x="4091808" y="4544441"/>
        <a:ext cx="62295" cy="62295"/>
      </dsp:txXfrm>
    </dsp:sp>
    <dsp:sp modelId="{C896B5E4-518F-4624-BCE6-A14EE3BABF94}">
      <dsp:nvSpPr>
        <dsp:cNvPr id="0" name=""/>
        <dsp:cNvSpPr/>
      </dsp:nvSpPr>
      <dsp:spPr>
        <a:xfrm>
          <a:off x="2983945" y="5119360"/>
          <a:ext cx="1379933" cy="137993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sl-SI" sz="1200" kern="1200" dirty="0"/>
            <a:t>birokracija</a:t>
          </a:r>
        </a:p>
      </dsp:txBody>
      <dsp:txXfrm>
        <a:off x="2983945" y="5119360"/>
        <a:ext cx="1379933" cy="1379933"/>
      </dsp:txXfrm>
    </dsp:sp>
    <dsp:sp modelId="{14A33940-BEAD-4EC4-8074-C4E1E80034A7}">
      <dsp:nvSpPr>
        <dsp:cNvPr id="0" name=""/>
        <dsp:cNvSpPr/>
      </dsp:nvSpPr>
      <dsp:spPr>
        <a:xfrm rot="9000000">
          <a:off x="2812030" y="3984726"/>
          <a:ext cx="1245900" cy="27164"/>
        </a:xfrm>
        <a:custGeom>
          <a:avLst/>
          <a:gdLst/>
          <a:ahLst/>
          <a:cxnLst/>
          <a:rect l="0" t="0" r="0" b="0"/>
          <a:pathLst>
            <a:path>
              <a:moveTo>
                <a:pt x="0" y="13582"/>
              </a:moveTo>
              <a:lnTo>
                <a:pt x="1245900" y="1358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sl-SI" sz="500" kern="1200"/>
        </a:p>
      </dsp:txBody>
      <dsp:txXfrm rot="9000000">
        <a:off x="3403833" y="3967161"/>
        <a:ext cx="62295" cy="62295"/>
      </dsp:txXfrm>
    </dsp:sp>
    <dsp:sp modelId="{E268B1B2-9A8A-44A0-89D2-4DAB7D7497A5}">
      <dsp:nvSpPr>
        <dsp:cNvPr id="0" name=""/>
        <dsp:cNvSpPr/>
      </dsp:nvSpPr>
      <dsp:spPr>
        <a:xfrm>
          <a:off x="1607995" y="3964800"/>
          <a:ext cx="1379933" cy="137993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sl-SI" sz="1200" kern="1200" dirty="0"/>
            <a:t>politični kontekst</a:t>
          </a:r>
        </a:p>
      </dsp:txBody>
      <dsp:txXfrm>
        <a:off x="1607995" y="3964800"/>
        <a:ext cx="1379933" cy="1379933"/>
      </dsp:txXfrm>
    </dsp:sp>
    <dsp:sp modelId="{40D2CB94-0042-479F-AE62-48CB234B626B}">
      <dsp:nvSpPr>
        <dsp:cNvPr id="0" name=""/>
        <dsp:cNvSpPr/>
      </dsp:nvSpPr>
      <dsp:spPr>
        <a:xfrm rot="11400000">
          <a:off x="2656079" y="3100282"/>
          <a:ext cx="1245900" cy="27164"/>
        </a:xfrm>
        <a:custGeom>
          <a:avLst/>
          <a:gdLst/>
          <a:ahLst/>
          <a:cxnLst/>
          <a:rect l="0" t="0" r="0" b="0"/>
          <a:pathLst>
            <a:path>
              <a:moveTo>
                <a:pt x="0" y="13582"/>
              </a:moveTo>
              <a:lnTo>
                <a:pt x="1245900" y="1358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sl-SI" sz="500" kern="1200"/>
        </a:p>
      </dsp:txBody>
      <dsp:txXfrm rot="11400000">
        <a:off x="3247882" y="3082717"/>
        <a:ext cx="62295" cy="62295"/>
      </dsp:txXfrm>
    </dsp:sp>
    <dsp:sp modelId="{300FC5F8-7A4C-425E-BFC4-888D60C0FC4D}">
      <dsp:nvSpPr>
        <dsp:cNvPr id="0" name=""/>
        <dsp:cNvSpPr/>
      </dsp:nvSpPr>
      <dsp:spPr>
        <a:xfrm>
          <a:off x="1296092" y="2195912"/>
          <a:ext cx="1379933" cy="137993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sl-SI" sz="1200" kern="1200" dirty="0"/>
            <a:t>razmerja moči</a:t>
          </a:r>
        </a:p>
      </dsp:txBody>
      <dsp:txXfrm>
        <a:off x="1296092" y="2195912"/>
        <a:ext cx="1379933" cy="1379933"/>
      </dsp:txXfrm>
    </dsp:sp>
    <dsp:sp modelId="{6EFD13CB-3E2D-46CC-8BE7-9075701A939A}">
      <dsp:nvSpPr>
        <dsp:cNvPr id="0" name=""/>
        <dsp:cNvSpPr/>
      </dsp:nvSpPr>
      <dsp:spPr>
        <a:xfrm rot="13800000">
          <a:off x="3105123" y="2322516"/>
          <a:ext cx="1245900" cy="27164"/>
        </a:xfrm>
        <a:custGeom>
          <a:avLst/>
          <a:gdLst/>
          <a:ahLst/>
          <a:cxnLst/>
          <a:rect l="0" t="0" r="0" b="0"/>
          <a:pathLst>
            <a:path>
              <a:moveTo>
                <a:pt x="0" y="13582"/>
              </a:moveTo>
              <a:lnTo>
                <a:pt x="1245900" y="1358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sl-SI" sz="500" kern="1200"/>
        </a:p>
      </dsp:txBody>
      <dsp:txXfrm rot="13800000">
        <a:off x="3696925" y="2304950"/>
        <a:ext cx="62295" cy="62295"/>
      </dsp:txXfrm>
    </dsp:sp>
    <dsp:sp modelId="{D05D7F29-398E-4A25-949C-05DD284027A2}">
      <dsp:nvSpPr>
        <dsp:cNvPr id="0" name=""/>
        <dsp:cNvSpPr/>
      </dsp:nvSpPr>
      <dsp:spPr>
        <a:xfrm>
          <a:off x="2194180" y="640378"/>
          <a:ext cx="1379933" cy="137993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sl-SI" sz="1200" kern="1200" dirty="0"/>
            <a:t>socialne mreže</a:t>
          </a:r>
        </a:p>
      </dsp:txBody>
      <dsp:txXfrm>
        <a:off x="2194180" y="640378"/>
        <a:ext cx="1379933" cy="1379933"/>
      </dsp:txXfrm>
    </dsp:sp>
  </dsp:spTree>
</dsp:drawing>
</file>

<file path=ppt/diagrams/layout1.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3.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5.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grada glav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l-SI"/>
          </a:p>
        </p:txBody>
      </p:sp>
      <p:sp>
        <p:nvSpPr>
          <p:cNvPr id="3" name="Ograda datum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EE52C2-449D-4DEA-B090-675670039209}" type="datetimeFigureOut">
              <a:rPr lang="sl-SI" smtClean="0"/>
              <a:pPr/>
              <a:t>9.1.2013</a:t>
            </a:fld>
            <a:endParaRPr lang="sl-SI"/>
          </a:p>
        </p:txBody>
      </p:sp>
      <p:sp>
        <p:nvSpPr>
          <p:cNvPr id="4" name="Ograda stranske slik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l-SI"/>
          </a:p>
        </p:txBody>
      </p:sp>
      <p:sp>
        <p:nvSpPr>
          <p:cNvPr id="5" name="Ograda opomb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6" name="Ograda no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l-SI"/>
          </a:p>
        </p:txBody>
      </p:sp>
      <p:sp>
        <p:nvSpPr>
          <p:cNvPr id="7" name="Ograda številke diapoz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FA32D60-36BE-4B38-94A0-C920C2088D03}" type="slidenum">
              <a:rPr lang="sl-SI" smtClean="0"/>
              <a:pPr/>
              <a:t>‹#›</a:t>
            </a:fld>
            <a:endParaRPr lang="sl-SI"/>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4ED86EA0-1CB7-4DBB-AFC2-B230F4B2B23B}" type="slidenum">
              <a:rPr lang="sl-SI" smtClean="0"/>
              <a:pPr/>
              <a:t>32</a:t>
            </a:fld>
            <a:endParaRPr lang="sl-SI"/>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diapozitiv">
    <p:bg>
      <p:bgRef idx="1001">
        <a:schemeClr val="bg1"/>
      </p:bgRef>
    </p:bg>
    <p:spTree>
      <p:nvGrpSpPr>
        <p:cNvPr id="1" name=""/>
        <p:cNvGrpSpPr/>
        <p:nvPr/>
      </p:nvGrpSpPr>
      <p:grpSpPr>
        <a:xfrm>
          <a:off x="0" y="0"/>
          <a:ext cx="0" cy="0"/>
          <a:chOff x="0" y="0"/>
          <a:chExt cx="0" cy="0"/>
        </a:xfrm>
      </p:grpSpPr>
      <p:sp>
        <p:nvSpPr>
          <p:cNvPr id="8" name="Naslov 7"/>
          <p:cNvSpPr>
            <a:spLocks noGrp="1"/>
          </p:cNvSpPr>
          <p:nvPr>
            <p:ph type="ctrTitle"/>
          </p:nvPr>
        </p:nvSpPr>
        <p:spPr>
          <a:xfrm>
            <a:off x="2286000" y="3124200"/>
            <a:ext cx="6172200" cy="1894362"/>
          </a:xfrm>
        </p:spPr>
        <p:txBody>
          <a:bodyPr/>
          <a:lstStyle>
            <a:lvl1pPr>
              <a:defRPr b="1"/>
            </a:lvl1pPr>
          </a:lstStyle>
          <a:p>
            <a:r>
              <a:rPr kumimoji="0" lang="sl-SI" smtClean="0"/>
              <a:t>Kliknite, če želite urediti slog naslova matrice</a:t>
            </a:r>
            <a:endParaRPr kumimoji="0" lang="en-US"/>
          </a:p>
        </p:txBody>
      </p:sp>
      <p:sp>
        <p:nvSpPr>
          <p:cNvPr id="9" name="Podnaslov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sl-SI" smtClean="0"/>
              <a:t>Kliknite, če želite urediti slog podnaslova matrice</a:t>
            </a:r>
            <a:endParaRPr kumimoji="0" lang="en-US"/>
          </a:p>
        </p:txBody>
      </p:sp>
      <p:sp>
        <p:nvSpPr>
          <p:cNvPr id="28" name="Ograda datuma 27"/>
          <p:cNvSpPr>
            <a:spLocks noGrp="1"/>
          </p:cNvSpPr>
          <p:nvPr>
            <p:ph type="dt" sz="half" idx="10"/>
          </p:nvPr>
        </p:nvSpPr>
        <p:spPr bwMode="auto">
          <a:xfrm rot="5400000">
            <a:off x="7764621" y="1174097"/>
            <a:ext cx="2286000" cy="381000"/>
          </a:xfrm>
        </p:spPr>
        <p:txBody>
          <a:bodyPr/>
          <a:lstStyle/>
          <a:p>
            <a:fld id="{CE89CC0A-AEBD-4032-AEEB-FEE4973B3AB0}" type="datetimeFigureOut">
              <a:rPr lang="sl-SI" smtClean="0"/>
              <a:pPr/>
              <a:t>9.1.2013</a:t>
            </a:fld>
            <a:endParaRPr lang="sl-SI"/>
          </a:p>
        </p:txBody>
      </p:sp>
      <p:sp>
        <p:nvSpPr>
          <p:cNvPr id="17" name="Ograda noge 16"/>
          <p:cNvSpPr>
            <a:spLocks noGrp="1"/>
          </p:cNvSpPr>
          <p:nvPr>
            <p:ph type="ftr" sz="quarter" idx="11"/>
          </p:nvPr>
        </p:nvSpPr>
        <p:spPr bwMode="auto">
          <a:xfrm rot="5400000">
            <a:off x="7077269" y="4181669"/>
            <a:ext cx="3657600" cy="384048"/>
          </a:xfrm>
        </p:spPr>
        <p:txBody>
          <a:bodyPr/>
          <a:lstStyle/>
          <a:p>
            <a:endParaRPr lang="sl-SI"/>
          </a:p>
        </p:txBody>
      </p:sp>
      <p:sp>
        <p:nvSpPr>
          <p:cNvPr id="10" name="Pravokotnik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Pravokotnik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Pravokotnik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Pravokotnik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aven konek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aven konek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Raven konek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Raven konek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Raven konek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Raven konek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Pravokotnik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ipsa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ipsa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ipsa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ipsa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ipsa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Ograda številke diapozitiva 28"/>
          <p:cNvSpPr>
            <a:spLocks noGrp="1"/>
          </p:cNvSpPr>
          <p:nvPr>
            <p:ph type="sldNum" sz="quarter" idx="12"/>
          </p:nvPr>
        </p:nvSpPr>
        <p:spPr bwMode="auto">
          <a:xfrm>
            <a:off x="1325544" y="4928702"/>
            <a:ext cx="609600" cy="517524"/>
          </a:xfrm>
        </p:spPr>
        <p:txBody>
          <a:bodyPr/>
          <a:lstStyle/>
          <a:p>
            <a:fld id="{4BE00F05-9691-41B1-96FA-10FA49E8C3CA}" type="slidenum">
              <a:rPr lang="sl-SI" smtClean="0"/>
              <a:pPr/>
              <a:t>‹#›</a:t>
            </a:fld>
            <a:endParaRPr lang="sl-SI"/>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kumimoji="0" lang="sl-SI" smtClean="0"/>
              <a:t>Kliknite, če želite urediti slog naslova matrice</a:t>
            </a:r>
            <a:endParaRPr kumimoji="0" lang="en-US"/>
          </a:p>
        </p:txBody>
      </p:sp>
      <p:sp>
        <p:nvSpPr>
          <p:cNvPr id="3" name="Ograda navpičnega besedila 2"/>
          <p:cNvSpPr>
            <a:spLocks noGrp="1"/>
          </p:cNvSpPr>
          <p:nvPr>
            <p:ph type="body" orient="vert" idx="1"/>
          </p:nvPr>
        </p:nvSpPr>
        <p:spPr/>
        <p:txBody>
          <a:bodyPr vert="eaVert"/>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4" name="Ograda datuma 3"/>
          <p:cNvSpPr>
            <a:spLocks noGrp="1"/>
          </p:cNvSpPr>
          <p:nvPr>
            <p:ph type="dt" sz="half" idx="10"/>
          </p:nvPr>
        </p:nvSpPr>
        <p:spPr/>
        <p:txBody>
          <a:bodyPr/>
          <a:lstStyle/>
          <a:p>
            <a:fld id="{CE89CC0A-AEBD-4032-AEEB-FEE4973B3AB0}" type="datetimeFigureOut">
              <a:rPr lang="sl-SI" smtClean="0"/>
              <a:pPr/>
              <a:t>9.1.2013</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4BE00F05-9691-41B1-96FA-10FA49E8C3CA}" type="slidenum">
              <a:rPr lang="sl-SI" smtClean="0"/>
              <a:pPr/>
              <a:t>‹#›</a:t>
            </a:fld>
            <a:endParaRPr lang="sl-S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629400" y="274639"/>
            <a:ext cx="1676400" cy="5851525"/>
          </a:xfrm>
        </p:spPr>
        <p:txBody>
          <a:bodyPr vert="eaVert"/>
          <a:lstStyle/>
          <a:p>
            <a:r>
              <a:rPr kumimoji="0" lang="sl-SI" smtClean="0"/>
              <a:t>Kliknite, če želite urediti slog naslova matrice</a:t>
            </a:r>
            <a:endParaRPr kumimoji="0" lang="en-US"/>
          </a:p>
        </p:txBody>
      </p:sp>
      <p:sp>
        <p:nvSpPr>
          <p:cNvPr id="3" name="Ograda navpičnega besedila 2"/>
          <p:cNvSpPr>
            <a:spLocks noGrp="1"/>
          </p:cNvSpPr>
          <p:nvPr>
            <p:ph type="body" orient="vert" idx="1"/>
          </p:nvPr>
        </p:nvSpPr>
        <p:spPr>
          <a:xfrm>
            <a:off x="457200" y="274638"/>
            <a:ext cx="6019800" cy="5851525"/>
          </a:xfrm>
        </p:spPr>
        <p:txBody>
          <a:bodyPr vert="eaVert"/>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4" name="Ograda datuma 3"/>
          <p:cNvSpPr>
            <a:spLocks noGrp="1"/>
          </p:cNvSpPr>
          <p:nvPr>
            <p:ph type="dt" sz="half" idx="10"/>
          </p:nvPr>
        </p:nvSpPr>
        <p:spPr/>
        <p:txBody>
          <a:bodyPr/>
          <a:lstStyle/>
          <a:p>
            <a:fld id="{CE89CC0A-AEBD-4032-AEEB-FEE4973B3AB0}" type="datetimeFigureOut">
              <a:rPr lang="sl-SI" smtClean="0"/>
              <a:pPr/>
              <a:t>9.1.2013</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4BE00F05-9691-41B1-96FA-10FA49E8C3CA}" type="slidenum">
              <a:rPr lang="sl-SI" smtClean="0"/>
              <a:pPr/>
              <a:t>‹#›</a:t>
            </a:fld>
            <a:endParaRPr lang="sl-S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kumimoji="0" lang="sl-SI" smtClean="0"/>
              <a:t>Kliknite, če želite urediti slog naslova matrice</a:t>
            </a:r>
            <a:endParaRPr kumimoji="0" lang="en-US"/>
          </a:p>
        </p:txBody>
      </p:sp>
      <p:sp>
        <p:nvSpPr>
          <p:cNvPr id="8" name="Ograda vsebine 7"/>
          <p:cNvSpPr>
            <a:spLocks noGrp="1"/>
          </p:cNvSpPr>
          <p:nvPr>
            <p:ph sz="quarter" idx="1"/>
          </p:nvPr>
        </p:nvSpPr>
        <p:spPr>
          <a:xfrm>
            <a:off x="457200" y="1600200"/>
            <a:ext cx="7467600" cy="4873752"/>
          </a:xfrm>
        </p:spPr>
        <p:txBody>
          <a:bodyPr/>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7" name="Ograda datuma 6"/>
          <p:cNvSpPr>
            <a:spLocks noGrp="1"/>
          </p:cNvSpPr>
          <p:nvPr>
            <p:ph type="dt" sz="half" idx="14"/>
          </p:nvPr>
        </p:nvSpPr>
        <p:spPr/>
        <p:txBody>
          <a:bodyPr rtlCol="0"/>
          <a:lstStyle/>
          <a:p>
            <a:fld id="{CE89CC0A-AEBD-4032-AEEB-FEE4973B3AB0}" type="datetimeFigureOut">
              <a:rPr lang="sl-SI" smtClean="0"/>
              <a:pPr/>
              <a:t>9.1.2013</a:t>
            </a:fld>
            <a:endParaRPr lang="sl-SI"/>
          </a:p>
        </p:txBody>
      </p:sp>
      <p:sp>
        <p:nvSpPr>
          <p:cNvPr id="9" name="Ograda številke diapozitiva 8"/>
          <p:cNvSpPr>
            <a:spLocks noGrp="1"/>
          </p:cNvSpPr>
          <p:nvPr>
            <p:ph type="sldNum" sz="quarter" idx="15"/>
          </p:nvPr>
        </p:nvSpPr>
        <p:spPr/>
        <p:txBody>
          <a:bodyPr rtlCol="0"/>
          <a:lstStyle/>
          <a:p>
            <a:fld id="{4BE00F05-9691-41B1-96FA-10FA49E8C3CA}" type="slidenum">
              <a:rPr lang="sl-SI" smtClean="0"/>
              <a:pPr/>
              <a:t>‹#›</a:t>
            </a:fld>
            <a:endParaRPr lang="sl-SI"/>
          </a:p>
        </p:txBody>
      </p:sp>
      <p:sp>
        <p:nvSpPr>
          <p:cNvPr id="10" name="Ograda noge 9"/>
          <p:cNvSpPr>
            <a:spLocks noGrp="1"/>
          </p:cNvSpPr>
          <p:nvPr>
            <p:ph type="ftr" sz="quarter" idx="16"/>
          </p:nvPr>
        </p:nvSpPr>
        <p:spPr/>
        <p:txBody>
          <a:bodyPr rtlCol="0"/>
          <a:lstStyle/>
          <a:p>
            <a:endParaRPr lang="sl-S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Glava odseka">
    <p:bg>
      <p:bgRef idx="1001">
        <a:schemeClr val="bg2"/>
      </p:bgRef>
    </p:bg>
    <p:spTree>
      <p:nvGrpSpPr>
        <p:cNvPr id="1" name=""/>
        <p:cNvGrpSpPr/>
        <p:nvPr/>
      </p:nvGrpSpPr>
      <p:grpSpPr>
        <a:xfrm>
          <a:off x="0" y="0"/>
          <a:ext cx="0" cy="0"/>
          <a:chOff x="0" y="0"/>
          <a:chExt cx="0" cy="0"/>
        </a:xfrm>
      </p:grpSpPr>
      <p:sp>
        <p:nvSpPr>
          <p:cNvPr id="2" name="Naslov 1"/>
          <p:cNvSpPr>
            <a:spLocks noGrp="1"/>
          </p:cNvSpPr>
          <p:nvPr>
            <p:ph type="title"/>
          </p:nvPr>
        </p:nvSpPr>
        <p:spPr>
          <a:xfrm>
            <a:off x="2286000" y="2895600"/>
            <a:ext cx="6172200" cy="2053590"/>
          </a:xfrm>
        </p:spPr>
        <p:txBody>
          <a:bodyPr/>
          <a:lstStyle>
            <a:lvl1pPr algn="l">
              <a:buNone/>
              <a:defRPr sz="3000" b="1" cap="small" baseline="0"/>
            </a:lvl1pPr>
          </a:lstStyle>
          <a:p>
            <a:r>
              <a:rPr kumimoji="0" lang="sl-SI" smtClean="0"/>
              <a:t>Kliknite, če želite urediti slog naslova matrice</a:t>
            </a:r>
            <a:endParaRPr kumimoji="0" lang="en-US"/>
          </a:p>
        </p:txBody>
      </p:sp>
      <p:sp>
        <p:nvSpPr>
          <p:cNvPr id="3" name="Ograda besedila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sl-SI" smtClean="0"/>
              <a:t>Kliknite, če želite urediti sloge besedila matrice</a:t>
            </a:r>
          </a:p>
        </p:txBody>
      </p:sp>
      <p:sp>
        <p:nvSpPr>
          <p:cNvPr id="4" name="Ograda datuma 3"/>
          <p:cNvSpPr>
            <a:spLocks noGrp="1"/>
          </p:cNvSpPr>
          <p:nvPr>
            <p:ph type="dt" sz="half" idx="10"/>
          </p:nvPr>
        </p:nvSpPr>
        <p:spPr bwMode="auto">
          <a:xfrm rot="5400000">
            <a:off x="7763256" y="1170432"/>
            <a:ext cx="2286000" cy="381000"/>
          </a:xfrm>
        </p:spPr>
        <p:txBody>
          <a:bodyPr/>
          <a:lstStyle/>
          <a:p>
            <a:fld id="{CE89CC0A-AEBD-4032-AEEB-FEE4973B3AB0}" type="datetimeFigureOut">
              <a:rPr lang="sl-SI" smtClean="0"/>
              <a:pPr/>
              <a:t>9.1.2013</a:t>
            </a:fld>
            <a:endParaRPr lang="sl-SI"/>
          </a:p>
        </p:txBody>
      </p:sp>
      <p:sp>
        <p:nvSpPr>
          <p:cNvPr id="5" name="Ograda noge 4"/>
          <p:cNvSpPr>
            <a:spLocks noGrp="1"/>
          </p:cNvSpPr>
          <p:nvPr>
            <p:ph type="ftr" sz="quarter" idx="11"/>
          </p:nvPr>
        </p:nvSpPr>
        <p:spPr bwMode="auto">
          <a:xfrm rot="5400000">
            <a:off x="7077456" y="4178808"/>
            <a:ext cx="3657600" cy="384048"/>
          </a:xfrm>
        </p:spPr>
        <p:txBody>
          <a:bodyPr/>
          <a:lstStyle/>
          <a:p>
            <a:endParaRPr lang="sl-SI"/>
          </a:p>
        </p:txBody>
      </p:sp>
      <p:sp>
        <p:nvSpPr>
          <p:cNvPr id="9" name="Pravokotnik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Pravokotnik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Pravokotnik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Pravokotnik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aven konek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aven konek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Raven konek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Raven konek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Raven konek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Pravokotnik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ipsa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ipsa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ipsa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ipsa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ipsa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Raven konek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Ograda številke diapozitiva 5"/>
          <p:cNvSpPr>
            <a:spLocks noGrp="1"/>
          </p:cNvSpPr>
          <p:nvPr>
            <p:ph type="sldNum" sz="quarter" idx="12"/>
          </p:nvPr>
        </p:nvSpPr>
        <p:spPr bwMode="auto">
          <a:xfrm>
            <a:off x="1340616" y="4928702"/>
            <a:ext cx="609600" cy="517524"/>
          </a:xfrm>
        </p:spPr>
        <p:txBody>
          <a:bodyPr/>
          <a:lstStyle/>
          <a:p>
            <a:fld id="{4BE00F05-9691-41B1-96FA-10FA49E8C3CA}" type="slidenum">
              <a:rPr lang="sl-SI" smtClean="0"/>
              <a:pPr/>
              <a:t>‹#›</a:t>
            </a:fld>
            <a:endParaRPr lang="sl-SI"/>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kumimoji="0" lang="sl-SI" smtClean="0"/>
              <a:t>Kliknite, če želite urediti slog naslova matrice</a:t>
            </a:r>
            <a:endParaRPr kumimoji="0" lang="en-US"/>
          </a:p>
        </p:txBody>
      </p:sp>
      <p:sp>
        <p:nvSpPr>
          <p:cNvPr id="5" name="Ograda datuma 4"/>
          <p:cNvSpPr>
            <a:spLocks noGrp="1"/>
          </p:cNvSpPr>
          <p:nvPr>
            <p:ph type="dt" sz="half" idx="10"/>
          </p:nvPr>
        </p:nvSpPr>
        <p:spPr/>
        <p:txBody>
          <a:bodyPr/>
          <a:lstStyle/>
          <a:p>
            <a:fld id="{CE89CC0A-AEBD-4032-AEEB-FEE4973B3AB0}" type="datetimeFigureOut">
              <a:rPr lang="sl-SI" smtClean="0"/>
              <a:pPr/>
              <a:t>9.1.2013</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4BE00F05-9691-41B1-96FA-10FA49E8C3CA}" type="slidenum">
              <a:rPr lang="sl-SI" smtClean="0"/>
              <a:pPr/>
              <a:t>‹#›</a:t>
            </a:fld>
            <a:endParaRPr lang="sl-SI"/>
          </a:p>
        </p:txBody>
      </p:sp>
      <p:sp>
        <p:nvSpPr>
          <p:cNvPr id="9" name="Ograda vsebine 8"/>
          <p:cNvSpPr>
            <a:spLocks noGrp="1"/>
          </p:cNvSpPr>
          <p:nvPr>
            <p:ph sz="quarter" idx="1"/>
          </p:nvPr>
        </p:nvSpPr>
        <p:spPr>
          <a:xfrm>
            <a:off x="457200" y="1600200"/>
            <a:ext cx="3657600" cy="4572000"/>
          </a:xfrm>
        </p:spPr>
        <p:txBody>
          <a:bodyPr/>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11" name="Ograda vsebine 10"/>
          <p:cNvSpPr>
            <a:spLocks noGrp="1"/>
          </p:cNvSpPr>
          <p:nvPr>
            <p:ph sz="quarter" idx="2"/>
          </p:nvPr>
        </p:nvSpPr>
        <p:spPr>
          <a:xfrm>
            <a:off x="4270248" y="1600200"/>
            <a:ext cx="3657600" cy="4572000"/>
          </a:xfrm>
        </p:spPr>
        <p:txBody>
          <a:bodyPr/>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7543800" cy="1143000"/>
          </a:xfrm>
        </p:spPr>
        <p:txBody>
          <a:bodyPr anchor="b"/>
          <a:lstStyle>
            <a:lvl1pPr>
              <a:defRPr/>
            </a:lvl1pPr>
          </a:lstStyle>
          <a:p>
            <a:r>
              <a:rPr kumimoji="0" lang="sl-SI" smtClean="0"/>
              <a:t>Kliknite, če želite urediti slog naslova matrice</a:t>
            </a:r>
            <a:endParaRPr kumimoji="0" lang="en-US"/>
          </a:p>
        </p:txBody>
      </p:sp>
      <p:sp>
        <p:nvSpPr>
          <p:cNvPr id="7" name="Ograda datuma 6"/>
          <p:cNvSpPr>
            <a:spLocks noGrp="1"/>
          </p:cNvSpPr>
          <p:nvPr>
            <p:ph type="dt" sz="half" idx="10"/>
          </p:nvPr>
        </p:nvSpPr>
        <p:spPr/>
        <p:txBody>
          <a:bodyPr/>
          <a:lstStyle/>
          <a:p>
            <a:fld id="{CE89CC0A-AEBD-4032-AEEB-FEE4973B3AB0}" type="datetimeFigureOut">
              <a:rPr lang="sl-SI" smtClean="0"/>
              <a:pPr/>
              <a:t>9.1.2013</a:t>
            </a:fld>
            <a:endParaRPr lang="sl-SI"/>
          </a:p>
        </p:txBody>
      </p:sp>
      <p:sp>
        <p:nvSpPr>
          <p:cNvPr id="8" name="Ograda noge 7"/>
          <p:cNvSpPr>
            <a:spLocks noGrp="1"/>
          </p:cNvSpPr>
          <p:nvPr>
            <p:ph type="ftr" sz="quarter" idx="11"/>
          </p:nvPr>
        </p:nvSpPr>
        <p:spPr/>
        <p:txBody>
          <a:bodyPr/>
          <a:lstStyle/>
          <a:p>
            <a:endParaRPr lang="sl-SI"/>
          </a:p>
        </p:txBody>
      </p:sp>
      <p:sp>
        <p:nvSpPr>
          <p:cNvPr id="9" name="Ograda številke diapozitiva 8"/>
          <p:cNvSpPr>
            <a:spLocks noGrp="1"/>
          </p:cNvSpPr>
          <p:nvPr>
            <p:ph type="sldNum" sz="quarter" idx="12"/>
          </p:nvPr>
        </p:nvSpPr>
        <p:spPr/>
        <p:txBody>
          <a:bodyPr/>
          <a:lstStyle/>
          <a:p>
            <a:fld id="{4BE00F05-9691-41B1-96FA-10FA49E8C3CA}" type="slidenum">
              <a:rPr lang="sl-SI" smtClean="0"/>
              <a:pPr/>
              <a:t>‹#›</a:t>
            </a:fld>
            <a:endParaRPr lang="sl-SI"/>
          </a:p>
        </p:txBody>
      </p:sp>
      <p:sp>
        <p:nvSpPr>
          <p:cNvPr id="11" name="Ograda vsebine 10"/>
          <p:cNvSpPr>
            <a:spLocks noGrp="1"/>
          </p:cNvSpPr>
          <p:nvPr>
            <p:ph sz="quarter" idx="2"/>
          </p:nvPr>
        </p:nvSpPr>
        <p:spPr>
          <a:xfrm>
            <a:off x="457200" y="2362200"/>
            <a:ext cx="3657600" cy="3886200"/>
          </a:xfrm>
        </p:spPr>
        <p:txBody>
          <a:bodyPr/>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13" name="Ograda vsebine 12"/>
          <p:cNvSpPr>
            <a:spLocks noGrp="1"/>
          </p:cNvSpPr>
          <p:nvPr>
            <p:ph sz="quarter" idx="4"/>
          </p:nvPr>
        </p:nvSpPr>
        <p:spPr>
          <a:xfrm>
            <a:off x="4371975" y="2362200"/>
            <a:ext cx="3657600" cy="3886200"/>
          </a:xfrm>
        </p:spPr>
        <p:txBody>
          <a:bodyPr/>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12" name="Ograda besedila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sl-SI" smtClean="0"/>
              <a:t>Kliknite, če želite urediti sloge besedila matrice</a:t>
            </a:r>
          </a:p>
        </p:txBody>
      </p:sp>
      <p:sp>
        <p:nvSpPr>
          <p:cNvPr id="14" name="Ograda besedila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sl-SI" smtClean="0"/>
              <a:t>Kliknite, če želite urediti sloge besedila matrice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kumimoji="0" lang="sl-SI" smtClean="0"/>
              <a:t>Kliknite, če želite urediti slog naslova matrice</a:t>
            </a:r>
            <a:endParaRPr kumimoji="0" lang="en-US"/>
          </a:p>
        </p:txBody>
      </p:sp>
      <p:sp>
        <p:nvSpPr>
          <p:cNvPr id="6" name="Ograda datuma 5"/>
          <p:cNvSpPr>
            <a:spLocks noGrp="1"/>
          </p:cNvSpPr>
          <p:nvPr>
            <p:ph type="dt" sz="half" idx="10"/>
          </p:nvPr>
        </p:nvSpPr>
        <p:spPr/>
        <p:txBody>
          <a:bodyPr rtlCol="0"/>
          <a:lstStyle/>
          <a:p>
            <a:fld id="{CE89CC0A-AEBD-4032-AEEB-FEE4973B3AB0}" type="datetimeFigureOut">
              <a:rPr lang="sl-SI" smtClean="0"/>
              <a:pPr/>
              <a:t>9.1.2013</a:t>
            </a:fld>
            <a:endParaRPr lang="sl-SI"/>
          </a:p>
        </p:txBody>
      </p:sp>
      <p:sp>
        <p:nvSpPr>
          <p:cNvPr id="7" name="Ograda številke diapozitiva 6"/>
          <p:cNvSpPr>
            <a:spLocks noGrp="1"/>
          </p:cNvSpPr>
          <p:nvPr>
            <p:ph type="sldNum" sz="quarter" idx="11"/>
          </p:nvPr>
        </p:nvSpPr>
        <p:spPr/>
        <p:txBody>
          <a:bodyPr rtlCol="0"/>
          <a:lstStyle/>
          <a:p>
            <a:fld id="{4BE00F05-9691-41B1-96FA-10FA49E8C3CA}" type="slidenum">
              <a:rPr lang="sl-SI" smtClean="0"/>
              <a:pPr/>
              <a:t>‹#›</a:t>
            </a:fld>
            <a:endParaRPr lang="sl-SI"/>
          </a:p>
        </p:txBody>
      </p:sp>
      <p:sp>
        <p:nvSpPr>
          <p:cNvPr id="8" name="Ograda noge 7"/>
          <p:cNvSpPr>
            <a:spLocks noGrp="1"/>
          </p:cNvSpPr>
          <p:nvPr>
            <p:ph type="ftr" sz="quarter" idx="12"/>
          </p:nvPr>
        </p:nvSpPr>
        <p:spPr/>
        <p:txBody>
          <a:bodyPr rtlCol="0"/>
          <a:lstStyle/>
          <a:p>
            <a:endParaRPr lang="sl-S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grada datuma 1"/>
          <p:cNvSpPr>
            <a:spLocks noGrp="1"/>
          </p:cNvSpPr>
          <p:nvPr>
            <p:ph type="dt" sz="half" idx="10"/>
          </p:nvPr>
        </p:nvSpPr>
        <p:spPr/>
        <p:txBody>
          <a:bodyPr/>
          <a:lstStyle/>
          <a:p>
            <a:fld id="{CE89CC0A-AEBD-4032-AEEB-FEE4973B3AB0}" type="datetimeFigureOut">
              <a:rPr lang="sl-SI" smtClean="0"/>
              <a:pPr/>
              <a:t>9.1.2013</a:t>
            </a:fld>
            <a:endParaRPr lang="sl-SI"/>
          </a:p>
        </p:txBody>
      </p:sp>
      <p:sp>
        <p:nvSpPr>
          <p:cNvPr id="3" name="Ograda noge 2"/>
          <p:cNvSpPr>
            <a:spLocks noGrp="1"/>
          </p:cNvSpPr>
          <p:nvPr>
            <p:ph type="ftr" sz="quarter" idx="11"/>
          </p:nvPr>
        </p:nvSpPr>
        <p:spPr/>
        <p:txBody>
          <a:bodyPr/>
          <a:lstStyle/>
          <a:p>
            <a:endParaRPr lang="sl-SI"/>
          </a:p>
        </p:txBody>
      </p:sp>
      <p:sp>
        <p:nvSpPr>
          <p:cNvPr id="4" name="Ograda številke diapozitiva 3"/>
          <p:cNvSpPr>
            <a:spLocks noGrp="1"/>
          </p:cNvSpPr>
          <p:nvPr>
            <p:ph type="sldNum" sz="quarter" idx="12"/>
          </p:nvPr>
        </p:nvSpPr>
        <p:spPr/>
        <p:txBody>
          <a:bodyPr/>
          <a:lstStyle/>
          <a:p>
            <a:fld id="{4BE00F05-9691-41B1-96FA-10FA49E8C3CA}" type="slidenum">
              <a:rPr lang="sl-SI" smtClean="0"/>
              <a:pPr/>
              <a:t>‹#›</a:t>
            </a:fld>
            <a:endParaRPr lang="sl-S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1_Naslov in vsebina">
    <p:bg>
      <p:bgRef idx="1001">
        <a:schemeClr val="bg1"/>
      </p:bgRef>
    </p:bg>
    <p:spTree>
      <p:nvGrpSpPr>
        <p:cNvPr id="1" name=""/>
        <p:cNvGrpSpPr/>
        <p:nvPr/>
      </p:nvGrpSpPr>
      <p:grpSpPr>
        <a:xfrm>
          <a:off x="0" y="0"/>
          <a:ext cx="0" cy="0"/>
          <a:chOff x="0" y="0"/>
          <a:chExt cx="0" cy="0"/>
        </a:xfrm>
      </p:grpSpPr>
      <p:sp>
        <p:nvSpPr>
          <p:cNvPr id="10" name="Raven konek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Naslov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sl-SI" smtClean="0"/>
              <a:t>Kliknite, če želite urediti slog naslova matrice</a:t>
            </a:r>
            <a:endParaRPr kumimoji="0" lang="en-US"/>
          </a:p>
        </p:txBody>
      </p:sp>
      <p:sp>
        <p:nvSpPr>
          <p:cNvPr id="3" name="Ograda besedila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sl-SI" smtClean="0"/>
              <a:t>Kliknite, če želite urediti sloge besedila matrice</a:t>
            </a:r>
          </a:p>
        </p:txBody>
      </p:sp>
      <p:sp>
        <p:nvSpPr>
          <p:cNvPr id="8" name="Raven konek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Raven konek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Raven konek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Pravokotnik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aven konek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ipsa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Ograda vsebine 17"/>
          <p:cNvSpPr>
            <a:spLocks noGrp="1"/>
          </p:cNvSpPr>
          <p:nvPr>
            <p:ph sz="quarter" idx="1"/>
          </p:nvPr>
        </p:nvSpPr>
        <p:spPr>
          <a:xfrm>
            <a:off x="304800" y="274320"/>
            <a:ext cx="5638800" cy="6327648"/>
          </a:xfrm>
        </p:spPr>
        <p:txBody>
          <a:bodyPr/>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21" name="Ograda datuma 20"/>
          <p:cNvSpPr>
            <a:spLocks noGrp="1"/>
          </p:cNvSpPr>
          <p:nvPr>
            <p:ph type="dt" sz="half" idx="14"/>
          </p:nvPr>
        </p:nvSpPr>
        <p:spPr/>
        <p:txBody>
          <a:bodyPr rtlCol="0"/>
          <a:lstStyle/>
          <a:p>
            <a:fld id="{CE89CC0A-AEBD-4032-AEEB-FEE4973B3AB0}" type="datetimeFigureOut">
              <a:rPr lang="sl-SI" smtClean="0"/>
              <a:pPr/>
              <a:t>9.1.2013</a:t>
            </a:fld>
            <a:endParaRPr lang="sl-SI"/>
          </a:p>
        </p:txBody>
      </p:sp>
      <p:sp>
        <p:nvSpPr>
          <p:cNvPr id="22" name="Ograda številke diapozitiva 21"/>
          <p:cNvSpPr>
            <a:spLocks noGrp="1"/>
          </p:cNvSpPr>
          <p:nvPr>
            <p:ph type="sldNum" sz="quarter" idx="15"/>
          </p:nvPr>
        </p:nvSpPr>
        <p:spPr/>
        <p:txBody>
          <a:bodyPr rtlCol="0"/>
          <a:lstStyle/>
          <a:p>
            <a:fld id="{4BE00F05-9691-41B1-96FA-10FA49E8C3CA}" type="slidenum">
              <a:rPr lang="sl-SI" smtClean="0"/>
              <a:pPr/>
              <a:t>‹#›</a:t>
            </a:fld>
            <a:endParaRPr lang="sl-SI"/>
          </a:p>
        </p:txBody>
      </p:sp>
      <p:sp>
        <p:nvSpPr>
          <p:cNvPr id="23" name="Ograda noge 22"/>
          <p:cNvSpPr>
            <a:spLocks noGrp="1"/>
          </p:cNvSpPr>
          <p:nvPr>
            <p:ph type="ftr" sz="quarter" idx="16"/>
          </p:nvPr>
        </p:nvSpPr>
        <p:spPr/>
        <p:txBody>
          <a:bodyPr rtlCol="0"/>
          <a:lstStyle/>
          <a:p>
            <a:endParaRPr lang="sl-SI"/>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Naslov in slika">
    <p:spTree>
      <p:nvGrpSpPr>
        <p:cNvPr id="1" name=""/>
        <p:cNvGrpSpPr/>
        <p:nvPr/>
      </p:nvGrpSpPr>
      <p:grpSpPr>
        <a:xfrm>
          <a:off x="0" y="0"/>
          <a:ext cx="0" cy="0"/>
          <a:chOff x="0" y="0"/>
          <a:chExt cx="0" cy="0"/>
        </a:xfrm>
      </p:grpSpPr>
      <p:sp>
        <p:nvSpPr>
          <p:cNvPr id="9" name="Raven konek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ipsa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Naslov 1"/>
          <p:cNvSpPr>
            <a:spLocks noGrp="1"/>
          </p:cNvSpPr>
          <p:nvPr>
            <p:ph type="title"/>
          </p:nvPr>
        </p:nvSpPr>
        <p:spPr>
          <a:xfrm rot="5400000">
            <a:off x="3350133" y="3200400"/>
            <a:ext cx="6309360" cy="457200"/>
          </a:xfrm>
        </p:spPr>
        <p:txBody>
          <a:bodyPr anchor="b"/>
          <a:lstStyle>
            <a:lvl1pPr algn="l">
              <a:buNone/>
              <a:defRPr sz="2000" b="1"/>
            </a:lvl1pPr>
          </a:lstStyle>
          <a:p>
            <a:r>
              <a:rPr kumimoji="0" lang="sl-SI" smtClean="0"/>
              <a:t>Kliknite, če želite urediti slog naslova matrice</a:t>
            </a:r>
            <a:endParaRPr kumimoji="0" lang="en-US"/>
          </a:p>
        </p:txBody>
      </p:sp>
      <p:sp>
        <p:nvSpPr>
          <p:cNvPr id="3" name="Ograda slik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sl-SI" smtClean="0"/>
              <a:t>Kliknite ikono, če želite dodati sliko</a:t>
            </a:r>
            <a:endParaRPr kumimoji="0" lang="en-US" dirty="0"/>
          </a:p>
        </p:txBody>
      </p:sp>
      <p:sp>
        <p:nvSpPr>
          <p:cNvPr id="4" name="Ograda besedila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sl-SI" smtClean="0"/>
              <a:t>Kliknite, če želite urediti sloge besedila matrice</a:t>
            </a:r>
          </a:p>
        </p:txBody>
      </p:sp>
      <p:sp>
        <p:nvSpPr>
          <p:cNvPr id="10" name="Raven konek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Pravokotnik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aven konek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Raven konek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Raven konek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Ograda datuma 16"/>
          <p:cNvSpPr>
            <a:spLocks noGrp="1"/>
          </p:cNvSpPr>
          <p:nvPr>
            <p:ph type="dt" sz="half" idx="10"/>
          </p:nvPr>
        </p:nvSpPr>
        <p:spPr/>
        <p:txBody>
          <a:bodyPr rtlCol="0"/>
          <a:lstStyle/>
          <a:p>
            <a:fld id="{CE89CC0A-AEBD-4032-AEEB-FEE4973B3AB0}" type="datetimeFigureOut">
              <a:rPr lang="sl-SI" smtClean="0"/>
              <a:pPr/>
              <a:t>9.1.2013</a:t>
            </a:fld>
            <a:endParaRPr lang="sl-SI"/>
          </a:p>
        </p:txBody>
      </p:sp>
      <p:sp>
        <p:nvSpPr>
          <p:cNvPr id="18" name="Ograda številke diapozitiva 17"/>
          <p:cNvSpPr>
            <a:spLocks noGrp="1"/>
          </p:cNvSpPr>
          <p:nvPr>
            <p:ph type="sldNum" sz="quarter" idx="11"/>
          </p:nvPr>
        </p:nvSpPr>
        <p:spPr/>
        <p:txBody>
          <a:bodyPr rtlCol="0"/>
          <a:lstStyle/>
          <a:p>
            <a:fld id="{4BE00F05-9691-41B1-96FA-10FA49E8C3CA}" type="slidenum">
              <a:rPr lang="sl-SI" smtClean="0"/>
              <a:pPr/>
              <a:t>‹#›</a:t>
            </a:fld>
            <a:endParaRPr lang="sl-SI"/>
          </a:p>
        </p:txBody>
      </p:sp>
      <p:sp>
        <p:nvSpPr>
          <p:cNvPr id="21" name="Ograda noge 20"/>
          <p:cNvSpPr>
            <a:spLocks noGrp="1"/>
          </p:cNvSpPr>
          <p:nvPr>
            <p:ph type="ftr" sz="quarter" idx="12"/>
          </p:nvPr>
        </p:nvSpPr>
        <p:spPr/>
        <p:txBody>
          <a:bodyPr rtlCol="0"/>
          <a:lstStyle/>
          <a:p>
            <a:endParaRPr lang="sl-SI"/>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Raven konek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Ograda naslova 21"/>
          <p:cNvSpPr>
            <a:spLocks noGrp="1"/>
          </p:cNvSpPr>
          <p:nvPr>
            <p:ph type="title"/>
          </p:nvPr>
        </p:nvSpPr>
        <p:spPr>
          <a:xfrm>
            <a:off x="457200" y="274638"/>
            <a:ext cx="7467600" cy="1143000"/>
          </a:xfrm>
          <a:prstGeom prst="rect">
            <a:avLst/>
          </a:prstGeom>
        </p:spPr>
        <p:txBody>
          <a:bodyPr vert="horz" anchor="b">
            <a:normAutofit/>
          </a:bodyPr>
          <a:lstStyle/>
          <a:p>
            <a:r>
              <a:rPr kumimoji="0" lang="sl-SI" smtClean="0"/>
              <a:t>Kliknite, če želite urediti slog naslova matrice</a:t>
            </a:r>
            <a:endParaRPr kumimoji="0" lang="en-US"/>
          </a:p>
        </p:txBody>
      </p:sp>
      <p:sp>
        <p:nvSpPr>
          <p:cNvPr id="13" name="Ograda besedila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sl-SI" smtClean="0"/>
              <a:t>Kliknite, če želite urediti sloge besedila matrice</a:t>
            </a:r>
          </a:p>
          <a:p>
            <a:pPr lvl="1" eaLnBrk="1" latinLnBrk="0" hangingPunct="1"/>
            <a:r>
              <a:rPr kumimoji="0" lang="sl-SI" smtClean="0"/>
              <a:t>Druga raven</a:t>
            </a:r>
          </a:p>
          <a:p>
            <a:pPr lvl="2" eaLnBrk="1" latinLnBrk="0" hangingPunct="1"/>
            <a:r>
              <a:rPr kumimoji="0" lang="sl-SI" smtClean="0"/>
              <a:t>Tretja raven</a:t>
            </a:r>
          </a:p>
          <a:p>
            <a:pPr lvl="3" eaLnBrk="1" latinLnBrk="0" hangingPunct="1"/>
            <a:r>
              <a:rPr kumimoji="0" lang="sl-SI" smtClean="0"/>
              <a:t>Četrta raven</a:t>
            </a:r>
          </a:p>
          <a:p>
            <a:pPr lvl="4" eaLnBrk="1" latinLnBrk="0" hangingPunct="1"/>
            <a:r>
              <a:rPr kumimoji="0" lang="sl-SI" smtClean="0"/>
              <a:t>Peta raven</a:t>
            </a:r>
            <a:endParaRPr kumimoji="0" lang="en-US"/>
          </a:p>
        </p:txBody>
      </p:sp>
      <p:sp>
        <p:nvSpPr>
          <p:cNvPr id="14" name="Ograda datuma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CE89CC0A-AEBD-4032-AEEB-FEE4973B3AB0}" type="datetimeFigureOut">
              <a:rPr lang="sl-SI" smtClean="0"/>
              <a:pPr/>
              <a:t>9.1.2013</a:t>
            </a:fld>
            <a:endParaRPr lang="sl-SI"/>
          </a:p>
        </p:txBody>
      </p:sp>
      <p:sp>
        <p:nvSpPr>
          <p:cNvPr id="3" name="Ograda no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sl-SI"/>
          </a:p>
        </p:txBody>
      </p:sp>
      <p:sp>
        <p:nvSpPr>
          <p:cNvPr id="7" name="Raven konek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Raven konek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Pravokotnik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aven konek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ipsa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grada številke diapozitiva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4BE00F05-9691-41B1-96FA-10FA49E8C3CA}" type="slidenum">
              <a:rPr lang="sl-SI" smtClean="0"/>
              <a:pPr/>
              <a:t>‹#›</a:t>
            </a:fld>
            <a:endParaRPr lang="sl-SI"/>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2339752" y="1268760"/>
            <a:ext cx="7772400" cy="2331690"/>
          </a:xfrm>
        </p:spPr>
        <p:txBody>
          <a:bodyPr>
            <a:normAutofit fontScale="90000"/>
          </a:bodyPr>
          <a:lstStyle/>
          <a:p>
            <a:r>
              <a:rPr lang="sl-SI" dirty="0" smtClean="0"/>
              <a:t/>
            </a:r>
            <a:br>
              <a:rPr lang="sl-SI" dirty="0" smtClean="0"/>
            </a:br>
            <a:r>
              <a:rPr lang="sl-SI" dirty="0" smtClean="0"/>
              <a:t>Kulturne kompetence </a:t>
            </a:r>
            <a:br>
              <a:rPr lang="sl-SI" dirty="0" smtClean="0"/>
            </a:br>
            <a:r>
              <a:rPr lang="sl-SI" dirty="0" smtClean="0"/>
              <a:t>v  socialnem delu </a:t>
            </a:r>
            <a:br>
              <a:rPr lang="sl-SI" dirty="0" smtClean="0"/>
            </a:br>
            <a:r>
              <a:rPr lang="sl-SI" dirty="0" smtClean="0"/>
              <a:t/>
            </a:r>
            <a:br>
              <a:rPr lang="sl-SI" dirty="0" smtClean="0"/>
            </a:br>
            <a:r>
              <a:rPr lang="sl-SI" sz="2200" b="0" dirty="0" smtClean="0"/>
              <a:t>(</a:t>
            </a:r>
            <a:r>
              <a:rPr lang="sl-SI" sz="2200" b="0" dirty="0" smtClean="0">
                <a:solidFill>
                  <a:schemeClr val="tx1"/>
                </a:solidFill>
              </a:rPr>
              <a:t>Predavanje z delavnicami)</a:t>
            </a:r>
            <a:r>
              <a:rPr lang="sl-SI" sz="3600" dirty="0" smtClean="0">
                <a:solidFill>
                  <a:schemeClr val="tx1"/>
                </a:solidFill>
              </a:rPr>
              <a:t/>
            </a:r>
            <a:br>
              <a:rPr lang="sl-SI" sz="3600" dirty="0" smtClean="0">
                <a:solidFill>
                  <a:schemeClr val="tx1"/>
                </a:solidFill>
              </a:rPr>
            </a:br>
            <a:endParaRPr lang="sl-SI" sz="3600" dirty="0"/>
          </a:p>
        </p:txBody>
      </p:sp>
      <p:sp>
        <p:nvSpPr>
          <p:cNvPr id="3" name="Podnaslov 2"/>
          <p:cNvSpPr>
            <a:spLocks noGrp="1"/>
          </p:cNvSpPr>
          <p:nvPr>
            <p:ph type="subTitle" idx="1"/>
          </p:nvPr>
        </p:nvSpPr>
        <p:spPr>
          <a:xfrm>
            <a:off x="2411760" y="4293096"/>
            <a:ext cx="7016824" cy="1417712"/>
          </a:xfrm>
        </p:spPr>
        <p:txBody>
          <a:bodyPr>
            <a:normAutofit/>
          </a:bodyPr>
          <a:lstStyle/>
          <a:p>
            <a:pPr algn="l"/>
            <a:endParaRPr lang="sl-SI" sz="2000" dirty="0" smtClean="0">
              <a:solidFill>
                <a:schemeClr val="tx1"/>
              </a:solidFill>
            </a:endParaRPr>
          </a:p>
          <a:p>
            <a:pPr algn="l"/>
            <a:r>
              <a:rPr lang="sl-SI" sz="2000" dirty="0" smtClean="0">
                <a:solidFill>
                  <a:schemeClr val="tx1"/>
                </a:solidFill>
              </a:rPr>
              <a:t>as. dr. Špela Urh</a:t>
            </a:r>
          </a:p>
          <a:p>
            <a:pPr algn="l"/>
            <a:r>
              <a:rPr lang="sl-SI" sz="2000" dirty="0" smtClean="0">
                <a:solidFill>
                  <a:schemeClr val="tx1"/>
                </a:solidFill>
              </a:rPr>
              <a:t>Fakulteta za socialno delo, 10.1.2013</a:t>
            </a:r>
          </a:p>
          <a:p>
            <a:endParaRPr lang="sl-SI"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dirty="0" smtClean="0"/>
              <a:t>Primeri </a:t>
            </a:r>
            <a:br>
              <a:rPr lang="sl-SI" dirty="0" smtClean="0"/>
            </a:br>
            <a:r>
              <a:rPr lang="sl-SI" dirty="0" smtClean="0"/>
              <a:t>etnično občutljivega zaposlovanja </a:t>
            </a:r>
            <a:endParaRPr lang="sl-SI" dirty="0"/>
          </a:p>
        </p:txBody>
      </p:sp>
      <p:sp>
        <p:nvSpPr>
          <p:cNvPr id="3" name="Ograda vsebine 2"/>
          <p:cNvSpPr>
            <a:spLocks noGrp="1"/>
          </p:cNvSpPr>
          <p:nvPr>
            <p:ph sz="quarter" idx="1"/>
          </p:nvPr>
        </p:nvSpPr>
        <p:spPr>
          <a:xfrm>
            <a:off x="611560" y="2332037"/>
            <a:ext cx="8229600" cy="4121299"/>
          </a:xfrm>
        </p:spPr>
        <p:txBody>
          <a:bodyPr/>
          <a:lstStyle/>
          <a:p>
            <a:r>
              <a:rPr lang="sl-SI" i="1" dirty="0" err="1"/>
              <a:t>Deutche</a:t>
            </a:r>
            <a:r>
              <a:rPr lang="sl-SI" i="1" dirty="0"/>
              <a:t> Bank </a:t>
            </a:r>
            <a:r>
              <a:rPr lang="sl-SI" i="1" dirty="0" smtClean="0"/>
              <a:t> </a:t>
            </a:r>
            <a:r>
              <a:rPr lang="sl-SI" dirty="0" smtClean="0"/>
              <a:t>(Nemčija)</a:t>
            </a:r>
          </a:p>
          <a:p>
            <a:r>
              <a:rPr lang="sl-SI" i="1" dirty="0"/>
              <a:t>TPG Post </a:t>
            </a:r>
            <a:r>
              <a:rPr lang="sl-SI" dirty="0"/>
              <a:t>(Nizozemska</a:t>
            </a:r>
            <a:r>
              <a:rPr lang="sl-SI" dirty="0" smtClean="0"/>
              <a:t>)</a:t>
            </a:r>
          </a:p>
          <a:p>
            <a:r>
              <a:rPr lang="sl-SI" i="1" dirty="0" smtClean="0"/>
              <a:t>Ford</a:t>
            </a:r>
            <a:r>
              <a:rPr lang="sl-SI" dirty="0" smtClean="0"/>
              <a:t> (Anglija)</a:t>
            </a:r>
          </a:p>
          <a:p>
            <a:r>
              <a:rPr lang="sl-SI" i="1" dirty="0" smtClean="0"/>
              <a:t>Dublin </a:t>
            </a:r>
            <a:r>
              <a:rPr lang="sl-SI" i="1" dirty="0" err="1" smtClean="0"/>
              <a:t>Bus</a:t>
            </a:r>
            <a:r>
              <a:rPr lang="sl-SI" i="1" dirty="0" smtClean="0"/>
              <a:t> </a:t>
            </a:r>
            <a:r>
              <a:rPr lang="sl-SI" dirty="0" smtClean="0"/>
              <a:t>(Irska) </a:t>
            </a:r>
          </a:p>
          <a:p>
            <a:endParaRPr lang="sl-SI" dirty="0"/>
          </a:p>
          <a:p>
            <a:pPr lvl="0">
              <a:buNone/>
            </a:pPr>
            <a:r>
              <a:rPr lang="sl-SI" sz="2000" dirty="0" smtClean="0"/>
              <a:t>Vir: </a:t>
            </a:r>
            <a:r>
              <a:rPr lang="sl-SI" sz="2000" i="1" dirty="0" err="1" smtClean="0"/>
              <a:t>European</a:t>
            </a:r>
            <a:r>
              <a:rPr lang="sl-SI" sz="2000" i="1" dirty="0" smtClean="0"/>
              <a:t> </a:t>
            </a:r>
            <a:r>
              <a:rPr lang="sl-SI" sz="2000" i="1" dirty="0" err="1"/>
              <a:t>Comission</a:t>
            </a:r>
            <a:r>
              <a:rPr lang="sl-SI" sz="2000" i="1" dirty="0"/>
              <a:t>, September 2005: </a:t>
            </a:r>
            <a:r>
              <a:rPr lang="sl-SI" sz="2000" i="1" dirty="0" err="1"/>
              <a:t>The</a:t>
            </a:r>
            <a:r>
              <a:rPr lang="sl-SI" sz="2000" i="1" dirty="0"/>
              <a:t> </a:t>
            </a:r>
            <a:r>
              <a:rPr lang="sl-SI" sz="2000" i="1" dirty="0" err="1"/>
              <a:t>business</a:t>
            </a:r>
            <a:r>
              <a:rPr lang="sl-SI" sz="2000" i="1" dirty="0"/>
              <a:t> </a:t>
            </a:r>
            <a:r>
              <a:rPr lang="sl-SI" sz="2000" i="1" dirty="0" err="1"/>
              <a:t>case</a:t>
            </a:r>
            <a:r>
              <a:rPr lang="sl-SI" sz="2000" i="1" dirty="0"/>
              <a:t> </a:t>
            </a:r>
            <a:r>
              <a:rPr lang="sl-SI" sz="2000" i="1" dirty="0" err="1"/>
              <a:t>for</a:t>
            </a:r>
            <a:r>
              <a:rPr lang="sl-SI" sz="2000" i="1" dirty="0"/>
              <a:t> </a:t>
            </a:r>
            <a:r>
              <a:rPr lang="sl-SI" sz="2000" i="1" dirty="0" err="1"/>
              <a:t>diversity</a:t>
            </a:r>
            <a:r>
              <a:rPr lang="sl-SI" sz="2000" i="1" dirty="0"/>
              <a:t>. </a:t>
            </a:r>
            <a:r>
              <a:rPr lang="sl-SI" sz="2000" i="1" dirty="0" err="1"/>
              <a:t>Good</a:t>
            </a:r>
            <a:r>
              <a:rPr lang="sl-SI" sz="2000" i="1" dirty="0"/>
              <a:t> </a:t>
            </a:r>
            <a:r>
              <a:rPr lang="sl-SI" sz="2000" i="1" dirty="0" err="1"/>
              <a:t>practices</a:t>
            </a:r>
            <a:r>
              <a:rPr lang="sl-SI" sz="2000" i="1" dirty="0"/>
              <a:t> in </a:t>
            </a:r>
            <a:r>
              <a:rPr lang="sl-SI" sz="2000" i="1" dirty="0" err="1"/>
              <a:t>the</a:t>
            </a:r>
            <a:r>
              <a:rPr lang="sl-SI" sz="2000" i="1" dirty="0"/>
              <a:t> </a:t>
            </a:r>
            <a:r>
              <a:rPr lang="sl-SI" sz="2000" i="1" dirty="0" err="1" smtClean="0"/>
              <a:t>Workplace</a:t>
            </a:r>
            <a:r>
              <a:rPr lang="sl-SI" sz="2000" dirty="0" smtClean="0"/>
              <a:t>. </a:t>
            </a:r>
            <a:endParaRPr lang="sl-SI" sz="2000" dirty="0"/>
          </a:p>
          <a:p>
            <a:pPr>
              <a:buNone/>
            </a:pPr>
            <a:endParaRPr lang="sl-SI"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67544" y="188640"/>
            <a:ext cx="8229600" cy="1143000"/>
          </a:xfrm>
        </p:spPr>
        <p:txBody>
          <a:bodyPr>
            <a:normAutofit/>
          </a:bodyPr>
          <a:lstStyle/>
          <a:p>
            <a:pPr algn="l"/>
            <a:r>
              <a:rPr lang="sl-SI" sz="2800" b="1" dirty="0" smtClean="0"/>
              <a:t>Prednosti zaposlovanja etničnih manjšin  na organizacijski ravni</a:t>
            </a:r>
            <a:endParaRPr lang="sl-SI" sz="2800" b="1" dirty="0"/>
          </a:p>
        </p:txBody>
      </p:sp>
      <p:sp>
        <p:nvSpPr>
          <p:cNvPr id="3" name="Ograda vsebine 2"/>
          <p:cNvSpPr>
            <a:spLocks noGrp="1"/>
          </p:cNvSpPr>
          <p:nvPr>
            <p:ph sz="quarter" idx="1"/>
          </p:nvPr>
        </p:nvSpPr>
        <p:spPr>
          <a:xfrm>
            <a:off x="467544" y="1502024"/>
            <a:ext cx="8229600" cy="5023320"/>
          </a:xfrm>
        </p:spPr>
        <p:txBody>
          <a:bodyPr>
            <a:normAutofit fontScale="70000" lnSpcReduction="20000"/>
          </a:bodyPr>
          <a:lstStyle/>
          <a:p>
            <a:pPr lvl="0"/>
            <a:r>
              <a:rPr lang="sl-SI" sz="3600" dirty="0"/>
              <a:t>povečajo se marketinške priložnosti, </a:t>
            </a:r>
            <a:r>
              <a:rPr lang="sl-SI" sz="3600" dirty="0" smtClean="0"/>
              <a:t>inovacije</a:t>
            </a:r>
          </a:p>
          <a:p>
            <a:pPr lvl="0"/>
            <a:r>
              <a:rPr lang="sl-SI" sz="3600" dirty="0" smtClean="0"/>
              <a:t>izboljša </a:t>
            </a:r>
            <a:r>
              <a:rPr lang="sl-SI" sz="3600" dirty="0"/>
              <a:t>se ugled </a:t>
            </a:r>
            <a:r>
              <a:rPr lang="sl-SI" sz="3600" dirty="0" smtClean="0"/>
              <a:t>podjetja</a:t>
            </a:r>
          </a:p>
          <a:p>
            <a:pPr lvl="0"/>
            <a:r>
              <a:rPr lang="sl-SI" sz="3600" dirty="0" smtClean="0"/>
              <a:t>pripadnike manjšin spodbujajo </a:t>
            </a:r>
            <a:r>
              <a:rPr lang="sl-SI" sz="3600" dirty="0"/>
              <a:t>k nadaljnjemu </a:t>
            </a:r>
            <a:r>
              <a:rPr lang="sl-SI" sz="3600" dirty="0" smtClean="0"/>
              <a:t>izobraževanju, krepijo njihov </a:t>
            </a:r>
            <a:r>
              <a:rPr lang="sl-SI" sz="3600" dirty="0"/>
              <a:t>socialni </a:t>
            </a:r>
            <a:r>
              <a:rPr lang="sl-SI" sz="3600" dirty="0" smtClean="0"/>
              <a:t>kapital</a:t>
            </a:r>
          </a:p>
          <a:p>
            <a:pPr lvl="0"/>
            <a:r>
              <a:rPr lang="sl-SI" sz="3600" dirty="0"/>
              <a:t>večja kulturna občutljivost med zaposlenimi </a:t>
            </a:r>
            <a:r>
              <a:rPr lang="sl-SI" sz="3600" dirty="0" smtClean="0"/>
              <a:t>(boljši odnosi med zaposlenimi, boljše storitve, zadovoljni uporabniki)</a:t>
            </a:r>
            <a:endParaRPr lang="sl-SI" sz="3600" dirty="0"/>
          </a:p>
          <a:p>
            <a:pPr lvl="0"/>
            <a:r>
              <a:rPr lang="sl-SI" sz="3600" dirty="0"/>
              <a:t>spodbuja strpen in etični dialog med </a:t>
            </a:r>
            <a:r>
              <a:rPr lang="sl-SI" sz="3600" dirty="0" smtClean="0"/>
              <a:t>zaposlenimi</a:t>
            </a:r>
            <a:endParaRPr lang="sl-SI" sz="3600" dirty="0"/>
          </a:p>
          <a:p>
            <a:pPr lvl="0"/>
            <a:r>
              <a:rPr lang="sl-SI" sz="3600" dirty="0" smtClean="0"/>
              <a:t>službe po </a:t>
            </a:r>
            <a:r>
              <a:rPr lang="sl-SI" sz="3600" dirty="0"/>
              <a:t>meri različnih potreb uporabnikov, in ne zgolj po meri večinske etnične </a:t>
            </a:r>
            <a:r>
              <a:rPr lang="sl-SI" sz="3600" dirty="0" smtClean="0"/>
              <a:t>skupine</a:t>
            </a:r>
            <a:endParaRPr lang="sl-SI" sz="3600" dirty="0"/>
          </a:p>
          <a:p>
            <a:pPr lvl="0"/>
            <a:r>
              <a:rPr lang="sl-SI" sz="3600" dirty="0"/>
              <a:t>višja stopnja zadovoljstva </a:t>
            </a:r>
            <a:r>
              <a:rPr lang="sl-SI" sz="3600" dirty="0" smtClean="0"/>
              <a:t>zaposlenih</a:t>
            </a:r>
            <a:endParaRPr lang="sl-SI" sz="3600" dirty="0"/>
          </a:p>
          <a:p>
            <a:r>
              <a:rPr lang="sl-SI" sz="3600" dirty="0"/>
              <a:t>skoraj ničelna stopnja </a:t>
            </a:r>
            <a:r>
              <a:rPr lang="sl-SI" sz="3600" dirty="0" err="1" smtClean="0"/>
              <a:t>absentizma</a:t>
            </a:r>
            <a:r>
              <a:rPr lang="sl-SI" sz="3600" dirty="0" smtClean="0"/>
              <a:t> </a:t>
            </a:r>
            <a:endParaRPr lang="sl-SI" sz="3600" dirty="0"/>
          </a:p>
          <a:p>
            <a:endParaRPr lang="sl-SI"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pPr algn="ctr"/>
            <a:r>
              <a:rPr lang="sl-SI" dirty="0"/>
              <a:t/>
            </a:r>
            <a:br>
              <a:rPr lang="sl-SI" dirty="0"/>
            </a:br>
            <a:r>
              <a:rPr lang="sl-SI" b="1" dirty="0" err="1" smtClean="0"/>
              <a:t>Brainstorming</a:t>
            </a:r>
            <a:r>
              <a:rPr lang="sl-SI" b="1" dirty="0" smtClean="0"/>
              <a:t> (</a:t>
            </a:r>
            <a:r>
              <a:rPr lang="sl-SI" b="1" dirty="0"/>
              <a:t>d</a:t>
            </a:r>
            <a:r>
              <a:rPr lang="sl-SI" b="1" dirty="0" smtClean="0"/>
              <a:t>elo v paru)</a:t>
            </a:r>
            <a:endParaRPr lang="sl-SI" b="1" dirty="0"/>
          </a:p>
        </p:txBody>
      </p:sp>
      <p:sp>
        <p:nvSpPr>
          <p:cNvPr id="3" name="Ograda vsebine 2"/>
          <p:cNvSpPr>
            <a:spLocks noGrp="1"/>
          </p:cNvSpPr>
          <p:nvPr>
            <p:ph sz="quarter" idx="1"/>
          </p:nvPr>
        </p:nvSpPr>
        <p:spPr>
          <a:xfrm>
            <a:off x="539552" y="2204864"/>
            <a:ext cx="8229600" cy="3340968"/>
          </a:xfrm>
        </p:spPr>
        <p:txBody>
          <a:bodyPr>
            <a:normAutofit/>
          </a:bodyPr>
          <a:lstStyle/>
          <a:p>
            <a:pPr algn="ctr">
              <a:buNone/>
            </a:pPr>
            <a:r>
              <a:rPr lang="sl-SI" sz="4400" i="1" dirty="0" smtClean="0"/>
              <a:t>K čemu prispeva </a:t>
            </a:r>
          </a:p>
          <a:p>
            <a:pPr algn="ctr">
              <a:buNone/>
            </a:pPr>
            <a:r>
              <a:rPr lang="sl-SI" sz="4400" i="1" dirty="0" smtClean="0"/>
              <a:t>zaposlovanje </a:t>
            </a:r>
          </a:p>
          <a:p>
            <a:pPr algn="ctr">
              <a:buNone/>
            </a:pPr>
            <a:r>
              <a:rPr lang="sl-SI" sz="4400" i="1" dirty="0" smtClean="0"/>
              <a:t>pripadnikov etničnih manjšin na področju socialnega dela?</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130026"/>
          </a:xfrm>
        </p:spPr>
        <p:txBody>
          <a:bodyPr>
            <a:normAutofit fontScale="90000"/>
          </a:bodyPr>
          <a:lstStyle/>
          <a:p>
            <a:endParaRPr lang="sl-SI" dirty="0"/>
          </a:p>
        </p:txBody>
      </p:sp>
      <p:sp>
        <p:nvSpPr>
          <p:cNvPr id="3" name="Ograda vsebine 2"/>
          <p:cNvSpPr>
            <a:spLocks noGrp="1"/>
          </p:cNvSpPr>
          <p:nvPr>
            <p:ph sz="quarter" idx="1"/>
          </p:nvPr>
        </p:nvSpPr>
        <p:spPr>
          <a:xfrm>
            <a:off x="457200" y="620688"/>
            <a:ext cx="8229600" cy="5904656"/>
          </a:xfrm>
        </p:spPr>
        <p:txBody>
          <a:bodyPr>
            <a:normAutofit lnSpcReduction="10000"/>
          </a:bodyPr>
          <a:lstStyle/>
          <a:p>
            <a:pPr lvl="0"/>
            <a:r>
              <a:rPr lang="sl-SI" dirty="0" smtClean="0"/>
              <a:t>manjšinski </a:t>
            </a:r>
            <a:r>
              <a:rPr lang="sl-SI" dirty="0"/>
              <a:t>jezik </a:t>
            </a:r>
            <a:endParaRPr lang="sl-SI" dirty="0" smtClean="0"/>
          </a:p>
          <a:p>
            <a:pPr lvl="0"/>
            <a:r>
              <a:rPr lang="sl-SI" dirty="0" smtClean="0"/>
              <a:t>enake izkušnje </a:t>
            </a:r>
            <a:r>
              <a:rPr lang="sl-SI" dirty="0"/>
              <a:t>z institucijami </a:t>
            </a:r>
            <a:r>
              <a:rPr lang="sl-SI" dirty="0" smtClean="0"/>
              <a:t>(bolj občutljiv </a:t>
            </a:r>
            <a:r>
              <a:rPr lang="sl-SI" dirty="0"/>
              <a:t>za podobne </a:t>
            </a:r>
            <a:r>
              <a:rPr lang="sl-SI" dirty="0" smtClean="0"/>
              <a:t>stiske, lažje vzpostavljanje stika, zaupanja)    </a:t>
            </a:r>
            <a:endParaRPr lang="sl-SI" dirty="0"/>
          </a:p>
          <a:p>
            <a:pPr lvl="0"/>
            <a:r>
              <a:rPr lang="sl-SI" dirty="0" smtClean="0"/>
              <a:t>izkušnja - vpogled </a:t>
            </a:r>
            <a:r>
              <a:rPr lang="sl-SI" dirty="0"/>
              <a:t>v to, kako je »biti na drugi strani</a:t>
            </a:r>
            <a:r>
              <a:rPr lang="sl-SI" dirty="0" smtClean="0"/>
              <a:t>«</a:t>
            </a:r>
            <a:endParaRPr lang="sl-SI" dirty="0"/>
          </a:p>
          <a:p>
            <a:pPr lvl="0"/>
            <a:r>
              <a:rPr lang="sl-SI" dirty="0" smtClean="0"/>
              <a:t>boljše </a:t>
            </a:r>
            <a:r>
              <a:rPr lang="sl-SI" dirty="0"/>
              <a:t>razumevanje kulturnih </a:t>
            </a:r>
            <a:r>
              <a:rPr lang="sl-SI" dirty="0" smtClean="0"/>
              <a:t>potreb </a:t>
            </a:r>
            <a:endParaRPr lang="sl-SI" dirty="0"/>
          </a:p>
          <a:p>
            <a:pPr lvl="0"/>
            <a:r>
              <a:rPr lang="sl-SI" dirty="0" smtClean="0"/>
              <a:t>socialne službe so </a:t>
            </a:r>
            <a:r>
              <a:rPr lang="sl-SI" dirty="0"/>
              <a:t>po meri različnih potreb uporabnikov, in ne zgolj po meri </a:t>
            </a:r>
            <a:r>
              <a:rPr lang="sl-SI" dirty="0" smtClean="0"/>
              <a:t>etnične večine (predstavljajo kompleksnost družbe)</a:t>
            </a:r>
            <a:endParaRPr lang="sl-SI" dirty="0"/>
          </a:p>
          <a:p>
            <a:pPr lvl="0"/>
            <a:r>
              <a:rPr lang="sl-SI" dirty="0" smtClean="0"/>
              <a:t>hote </a:t>
            </a:r>
            <a:r>
              <a:rPr lang="sl-SI" dirty="0"/>
              <a:t>ali nehote spodbuja diskurze o stereotipih do etničnih manjšin med </a:t>
            </a:r>
            <a:r>
              <a:rPr lang="sl-SI" dirty="0" smtClean="0"/>
              <a:t>sodelavci</a:t>
            </a:r>
            <a:endParaRPr lang="sl-SI" dirty="0"/>
          </a:p>
          <a:p>
            <a:pPr lvl="0"/>
            <a:r>
              <a:rPr lang="sl-SI" dirty="0" smtClean="0"/>
              <a:t>spodbuja </a:t>
            </a:r>
            <a:r>
              <a:rPr lang="sl-SI" dirty="0"/>
              <a:t>strpen in etični dialog s pripadniki etničnih </a:t>
            </a:r>
            <a:r>
              <a:rPr lang="sl-SI" dirty="0" smtClean="0"/>
              <a:t>manjšin</a:t>
            </a:r>
            <a:endParaRPr lang="sl-SI" dirty="0"/>
          </a:p>
          <a:p>
            <a:pPr lvl="0"/>
            <a:r>
              <a:rPr lang="sl-SI" dirty="0" smtClean="0"/>
              <a:t>vpliva </a:t>
            </a:r>
            <a:r>
              <a:rPr lang="sl-SI" dirty="0"/>
              <a:t>na prepoznavanje </a:t>
            </a:r>
            <a:r>
              <a:rPr lang="sl-SI" dirty="0" err="1"/>
              <a:t>diskriminatorne</a:t>
            </a:r>
            <a:r>
              <a:rPr lang="sl-SI" dirty="0"/>
              <a:t> prakse katerekoli skupine in ukrepanje proti njenim </a:t>
            </a:r>
            <a:r>
              <a:rPr lang="sl-SI" dirty="0" smtClean="0"/>
              <a:t>posledicam</a:t>
            </a:r>
            <a:endParaRPr lang="sl-SI"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l-SI"/>
          </a:p>
        </p:txBody>
      </p:sp>
      <p:sp>
        <p:nvSpPr>
          <p:cNvPr id="3" name="Ograda vsebine 2"/>
          <p:cNvSpPr>
            <a:spLocks noGrp="1"/>
          </p:cNvSpPr>
          <p:nvPr>
            <p:ph sz="quarter" idx="1"/>
          </p:nvPr>
        </p:nvSpPr>
        <p:spPr/>
        <p:txBody>
          <a:bodyPr/>
          <a:lstStyle/>
          <a:p>
            <a:pPr algn="ctr">
              <a:buNone/>
            </a:pPr>
            <a:r>
              <a:rPr lang="sl-SI" b="1" dirty="0" smtClean="0">
                <a:latin typeface="Times New Roman"/>
                <a:ea typeface="Times New Roman"/>
                <a:cs typeface="Times New Roman"/>
              </a:rPr>
              <a:t>Zaposlovanje pripadnikov etničnih manjšin</a:t>
            </a:r>
          </a:p>
          <a:p>
            <a:pPr algn="ctr">
              <a:buNone/>
            </a:pPr>
            <a:r>
              <a:rPr lang="sl-SI" b="1" dirty="0" smtClean="0">
                <a:latin typeface="Times New Roman"/>
                <a:ea typeface="Times New Roman"/>
                <a:cs typeface="Times New Roman"/>
              </a:rPr>
              <a:t>(Analiza primera iz prakse)</a:t>
            </a:r>
            <a:endParaRPr lang="sl-SI" dirty="0" smtClean="0">
              <a:latin typeface="Times New Roman"/>
              <a:ea typeface="Times New Roman"/>
              <a:cs typeface="Times New Roman"/>
            </a:endParaRPr>
          </a:p>
          <a:p>
            <a:pPr algn="ctr">
              <a:buNone/>
            </a:pPr>
            <a:endParaRPr lang="sl-SI" dirty="0" smtClean="0">
              <a:latin typeface="Times New Roman"/>
              <a:ea typeface="Times New Roman"/>
              <a:cs typeface="Times New Roman"/>
            </a:endParaRPr>
          </a:p>
          <a:p>
            <a:pPr algn="ctr">
              <a:buNone/>
            </a:pPr>
            <a:r>
              <a:rPr lang="sl-SI" dirty="0" smtClean="0">
                <a:latin typeface="Times New Roman"/>
                <a:ea typeface="Times New Roman"/>
                <a:cs typeface="Times New Roman"/>
              </a:rPr>
              <a:t>(</a:t>
            </a:r>
            <a:r>
              <a:rPr lang="sl-SI" dirty="0" err="1" smtClean="0">
                <a:latin typeface="Times New Roman"/>
                <a:ea typeface="Times New Roman"/>
                <a:cs typeface="Times New Roman"/>
              </a:rPr>
              <a:t>print</a:t>
            </a:r>
            <a:r>
              <a:rPr lang="sl-SI" dirty="0" smtClean="0">
                <a:latin typeface="Times New Roman"/>
                <a:ea typeface="Times New Roman"/>
                <a:cs typeface="Times New Roman"/>
              </a:rPr>
              <a:t>)</a:t>
            </a:r>
            <a:endParaRPr lang="sl-SI" dirty="0" smtClean="0">
              <a:latin typeface="Cambria"/>
              <a:ea typeface="Times New Roman"/>
              <a:cs typeface="Times New Roman"/>
            </a:endParaRPr>
          </a:p>
          <a:p>
            <a:endParaRPr lang="sl-SI"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1570186"/>
          </a:xfrm>
        </p:spPr>
        <p:txBody>
          <a:bodyPr>
            <a:normAutofit fontScale="90000"/>
          </a:bodyPr>
          <a:lstStyle/>
          <a:p>
            <a:r>
              <a:rPr lang="sl-SI" b="1" cap="small" dirty="0" smtClean="0"/>
              <a:t/>
            </a:r>
            <a:br>
              <a:rPr lang="sl-SI" b="1" cap="small" dirty="0" smtClean="0"/>
            </a:br>
            <a:r>
              <a:rPr lang="sl-SI" b="1" cap="small" dirty="0" smtClean="0"/>
              <a:t>Etnična </a:t>
            </a:r>
            <a:r>
              <a:rPr lang="sl-SI" b="1" cap="small" dirty="0"/>
              <a:t>občutljivost - kulturna kompetentnost </a:t>
            </a:r>
            <a:r>
              <a:rPr lang="sl-SI" b="1" cap="small" dirty="0" smtClean="0"/>
              <a:t> </a:t>
            </a:r>
            <a:br>
              <a:rPr lang="sl-SI" b="1" cap="small" dirty="0" smtClean="0"/>
            </a:br>
            <a:r>
              <a:rPr lang="sl-SI" sz="3600" cap="small" dirty="0" smtClean="0"/>
              <a:t>(v tuji literaturi kot sinonima)</a:t>
            </a:r>
            <a:r>
              <a:rPr lang="sl-SI" cap="small" dirty="0"/>
              <a:t/>
            </a:r>
            <a:br>
              <a:rPr lang="sl-SI" cap="small" dirty="0"/>
            </a:br>
            <a:endParaRPr lang="sl-SI" dirty="0"/>
          </a:p>
        </p:txBody>
      </p:sp>
      <p:sp>
        <p:nvSpPr>
          <p:cNvPr id="3" name="Ograda vsebine 2"/>
          <p:cNvSpPr>
            <a:spLocks noGrp="1"/>
          </p:cNvSpPr>
          <p:nvPr>
            <p:ph sz="quarter" idx="1"/>
          </p:nvPr>
        </p:nvSpPr>
        <p:spPr>
          <a:xfrm>
            <a:off x="395536" y="2276872"/>
            <a:ext cx="8229600" cy="4309939"/>
          </a:xfrm>
        </p:spPr>
        <p:txBody>
          <a:bodyPr/>
          <a:lstStyle/>
          <a:p>
            <a:pPr>
              <a:buNone/>
            </a:pPr>
            <a:r>
              <a:rPr lang="sl-SI" i="1" dirty="0"/>
              <a:t>Etnično občutljivo socialno delo je socialno delo s pripadniki etničnih skupin, ki upošteva kulturne vrednote, kulturne potrebe in »etnično realnost« pripadnikov etničnih skupin, kar obsega tudi sledenje </a:t>
            </a:r>
            <a:r>
              <a:rPr lang="sl-SI" i="1" dirty="0" err="1"/>
              <a:t>antirasističnim</a:t>
            </a:r>
            <a:r>
              <a:rPr lang="sl-SI" i="1" dirty="0"/>
              <a:t> načelom. </a:t>
            </a:r>
            <a:r>
              <a:rPr lang="sl-SI" dirty="0"/>
              <a:t>(</a:t>
            </a:r>
            <a:r>
              <a:rPr lang="sl-SI" dirty="0" err="1"/>
              <a:t>Devore</a:t>
            </a:r>
            <a:r>
              <a:rPr lang="sl-SI" dirty="0"/>
              <a:t> in </a:t>
            </a:r>
            <a:r>
              <a:rPr lang="sl-SI" dirty="0" err="1"/>
              <a:t>Schlesinger</a:t>
            </a:r>
            <a:r>
              <a:rPr lang="sl-SI" dirty="0"/>
              <a:t> ([1981]1999)</a:t>
            </a:r>
          </a:p>
          <a:p>
            <a:endParaRPr lang="sl-SI"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202034"/>
          </a:xfrm>
        </p:spPr>
        <p:txBody>
          <a:bodyPr>
            <a:normAutofit fontScale="90000"/>
          </a:bodyPr>
          <a:lstStyle/>
          <a:p>
            <a:endParaRPr lang="sl-SI" dirty="0"/>
          </a:p>
        </p:txBody>
      </p:sp>
      <p:sp>
        <p:nvSpPr>
          <p:cNvPr id="3" name="Ograda vsebine 2"/>
          <p:cNvSpPr>
            <a:spLocks noGrp="1"/>
          </p:cNvSpPr>
          <p:nvPr>
            <p:ph sz="quarter" idx="1"/>
          </p:nvPr>
        </p:nvSpPr>
        <p:spPr>
          <a:xfrm>
            <a:off x="457200" y="548680"/>
            <a:ext cx="8229600" cy="5904656"/>
          </a:xfrm>
        </p:spPr>
        <p:txBody>
          <a:bodyPr>
            <a:normAutofit fontScale="92500" lnSpcReduction="10000"/>
          </a:bodyPr>
          <a:lstStyle/>
          <a:p>
            <a:pPr>
              <a:buNone/>
            </a:pPr>
            <a:r>
              <a:rPr lang="sl-SI" i="1" dirty="0"/>
              <a:t>Etnično občutljivo socialno delo se odziva  na potrebe, vire in kulturo pripadnikov etničnih manjšin in jim zagotavlja učinkovite izbire </a:t>
            </a:r>
            <a:r>
              <a:rPr lang="sl-SI" i="1" dirty="0" smtClean="0"/>
              <a:t>storitev, </a:t>
            </a:r>
            <a:r>
              <a:rPr lang="sl-SI" i="1" dirty="0"/>
              <a:t>ki temeljijo na enakosti in socialni pravičnosti. To za socialne delavce pomeni spoštovanje dostojanstva in individualnega pristopa pri zagotavljanju storitev posameznikom in izogibanje </a:t>
            </a:r>
            <a:r>
              <a:rPr lang="sl-SI" i="1" dirty="0" err="1"/>
              <a:t>stereotipiziranju</a:t>
            </a:r>
            <a:r>
              <a:rPr lang="sl-SI" i="1" dirty="0"/>
              <a:t>. Socialni delavci morajo prepoznati in delati na pozitivnih lastnostih družinskih struktur, kajti v obratnem primeru bodo viri moči pripadnikov etničnih manjšin ponovno zanemarjene. Etnično občutljivo socialno delo zahteva socialne delavce, ki slišijo, upoštevajo in </a:t>
            </a:r>
            <a:r>
              <a:rPr lang="sl-SI" i="1" dirty="0" err="1"/>
              <a:t>reflektirajo</a:t>
            </a:r>
            <a:r>
              <a:rPr lang="sl-SI" i="1" dirty="0"/>
              <a:t> poglede pripadnikov etničnih manjšin. Nenehno </a:t>
            </a:r>
            <a:r>
              <a:rPr lang="sl-SI" i="1" dirty="0" err="1"/>
              <a:t>prevprašuje</a:t>
            </a:r>
            <a:r>
              <a:rPr lang="sl-SI" i="1" dirty="0"/>
              <a:t> lastne predpostavke in dejanja. Prav tako ima razumevanje, da se institucionalni in osebni rasizem odraža v etnični diskriminaciji do pripadnikov etničnih manjšin in svojo prakso usmerja v preseganje diskriminacije. Zato je nemogoče razumeti etnično občutljivo socialno delo ne da bi upoštevali tudi </a:t>
            </a:r>
            <a:r>
              <a:rPr lang="sl-SI" i="1" dirty="0" err="1"/>
              <a:t>antirasističnih</a:t>
            </a:r>
            <a:r>
              <a:rPr lang="sl-SI" i="1" dirty="0"/>
              <a:t> strategij. </a:t>
            </a:r>
            <a:r>
              <a:rPr lang="sl-SI" dirty="0"/>
              <a:t>(</a:t>
            </a:r>
            <a:r>
              <a:rPr lang="sl-SI" dirty="0" err="1"/>
              <a:t>Malahleka</a:t>
            </a:r>
            <a:r>
              <a:rPr lang="sl-SI" dirty="0"/>
              <a:t> in Woolfe 1991)</a:t>
            </a:r>
          </a:p>
          <a:p>
            <a:endParaRPr lang="sl-SI"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l-SI"/>
          </a:p>
        </p:txBody>
      </p:sp>
      <p:sp>
        <p:nvSpPr>
          <p:cNvPr id="3" name="Ograda vsebine 2"/>
          <p:cNvSpPr>
            <a:spLocks noGrp="1"/>
          </p:cNvSpPr>
          <p:nvPr>
            <p:ph sz="quarter" idx="1"/>
          </p:nvPr>
        </p:nvSpPr>
        <p:spPr/>
        <p:txBody>
          <a:bodyPr>
            <a:normAutofit/>
          </a:bodyPr>
          <a:lstStyle/>
          <a:p>
            <a:pPr>
              <a:buNone/>
            </a:pPr>
            <a:r>
              <a:rPr lang="sl-SI" i="1" dirty="0"/>
              <a:t>Etnično občutljiva praksa se osredotoča na vprašanja kulturnih vrednot, kulturnih praks in kulturnih potreb. Etnično občutljiva praksa mora nujno temeljiti na </a:t>
            </a:r>
            <a:r>
              <a:rPr lang="sl-SI" i="1" dirty="0" err="1"/>
              <a:t>antirasističnih</a:t>
            </a:r>
            <a:r>
              <a:rPr lang="sl-SI" i="1" dirty="0"/>
              <a:t> načelih, saj etnične razlike pogosto pripisujemo biološkim razlikam, kar postane argument za opredeljevanje večvrednosti in manjvrednosti med skupinami</a:t>
            </a:r>
            <a:r>
              <a:rPr lang="sl-SI" i="1" dirty="0" smtClean="0"/>
              <a:t>. Etnično </a:t>
            </a:r>
            <a:r>
              <a:rPr lang="sl-SI" i="1" dirty="0"/>
              <a:t>občutljiva praksa je nujen pogoj za dobro prakso, vendar ni zadosten. Praksa mora biti nujno tudi </a:t>
            </a:r>
            <a:r>
              <a:rPr lang="sl-SI" i="1" dirty="0" err="1"/>
              <a:t>antirasistična</a:t>
            </a:r>
            <a:r>
              <a:rPr lang="sl-SI" i="1" dirty="0"/>
              <a:t>. </a:t>
            </a:r>
            <a:r>
              <a:rPr lang="sl-SI" dirty="0"/>
              <a:t>(Thompson 2002)</a:t>
            </a:r>
          </a:p>
          <a:p>
            <a:endParaRPr lang="sl-SI"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l-SI"/>
          </a:p>
        </p:txBody>
      </p:sp>
      <p:sp>
        <p:nvSpPr>
          <p:cNvPr id="3" name="Ograda vsebine 2"/>
          <p:cNvSpPr>
            <a:spLocks noGrp="1"/>
          </p:cNvSpPr>
          <p:nvPr>
            <p:ph sz="quarter" idx="1"/>
          </p:nvPr>
        </p:nvSpPr>
        <p:spPr/>
        <p:txBody>
          <a:bodyPr>
            <a:normAutofit/>
          </a:bodyPr>
          <a:lstStyle/>
          <a:p>
            <a:pPr>
              <a:buNone/>
            </a:pPr>
            <a:r>
              <a:rPr lang="sl-SI" i="1" dirty="0"/>
              <a:t>Kulturno kompetentna služba  je odzivna na situacije, ki se dotikajo kulture, rase, spola in spolne usmerjenosti. Kulturna kompetentnost obsega skupek dejanj, </a:t>
            </a:r>
            <a:r>
              <a:rPr lang="sl-SI" i="1" dirty="0" smtClean="0"/>
              <a:t>spretnosti, </a:t>
            </a:r>
            <a:r>
              <a:rPr lang="sl-SI" i="1" dirty="0"/>
              <a:t>ukrepov, programov, ki službi in njenim zaposlenim omogočajo učinkovito delovanje v večkulturnem okolju. Prepoznava in upošteva, da ekonomski položaj, rasa, kultura, etničnost, socialni kontekst in okolje definira zdravje ljudi in njihov odnos do služb. </a:t>
            </a:r>
            <a:r>
              <a:rPr lang="sl-SI" dirty="0"/>
              <a:t>(</a:t>
            </a:r>
            <a:r>
              <a:rPr lang="sl-SI" dirty="0" err="1" smtClean="0"/>
              <a:t>Sotnik</a:t>
            </a:r>
            <a:r>
              <a:rPr lang="sl-SI" dirty="0" smtClean="0"/>
              <a:t>, </a:t>
            </a:r>
            <a:r>
              <a:rPr lang="sl-SI" dirty="0" err="1" smtClean="0"/>
              <a:t>Jezewski</a:t>
            </a:r>
            <a:r>
              <a:rPr lang="sl-SI" dirty="0" smtClean="0"/>
              <a:t> </a:t>
            </a:r>
            <a:r>
              <a:rPr lang="sl-SI" dirty="0"/>
              <a:t>2005</a:t>
            </a:r>
            <a:r>
              <a:rPr lang="sl-SI" dirty="0" smtClean="0"/>
              <a:t>)</a:t>
            </a:r>
            <a:endParaRPr lang="sl-SI"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274042"/>
          </a:xfrm>
        </p:spPr>
        <p:txBody>
          <a:bodyPr>
            <a:normAutofit fontScale="90000"/>
          </a:bodyPr>
          <a:lstStyle/>
          <a:p>
            <a:endParaRPr lang="sl-SI" dirty="0"/>
          </a:p>
        </p:txBody>
      </p:sp>
      <p:graphicFrame>
        <p:nvGraphicFramePr>
          <p:cNvPr id="4" name="Ograda vsebine 3"/>
          <p:cNvGraphicFramePr>
            <a:graphicFrameLocks noGrp="1"/>
          </p:cNvGraphicFramePr>
          <p:nvPr>
            <p:ph sz="quarter" idx="1"/>
          </p:nvPr>
        </p:nvGraphicFramePr>
        <p:xfrm>
          <a:off x="467544" y="980728"/>
          <a:ext cx="8229600"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Povzetek</a:t>
            </a:r>
            <a:endParaRPr lang="sl-SI" dirty="0"/>
          </a:p>
        </p:txBody>
      </p:sp>
      <p:sp>
        <p:nvSpPr>
          <p:cNvPr id="3" name="Ograda vsebine 2"/>
          <p:cNvSpPr>
            <a:spLocks noGrp="1"/>
          </p:cNvSpPr>
          <p:nvPr>
            <p:ph sz="quarter" idx="1"/>
          </p:nvPr>
        </p:nvSpPr>
        <p:spPr/>
        <p:txBody>
          <a:bodyPr/>
          <a:lstStyle/>
          <a:p>
            <a:pPr>
              <a:buNone/>
            </a:pPr>
            <a:r>
              <a:rPr lang="sl-SI" dirty="0" smtClean="0"/>
              <a:t>Romi, delavci migranti, prosilci za azil: </a:t>
            </a:r>
          </a:p>
          <a:p>
            <a:pPr lvl="0"/>
            <a:r>
              <a:rPr lang="sl-SI" dirty="0" smtClean="0"/>
              <a:t>etnična delitev dela</a:t>
            </a:r>
          </a:p>
          <a:p>
            <a:pPr lvl="0"/>
            <a:r>
              <a:rPr lang="sl-SI" dirty="0" smtClean="0"/>
              <a:t>diskurz o kužnosti migrantov iz “tretjih držav”</a:t>
            </a:r>
          </a:p>
          <a:p>
            <a:r>
              <a:rPr lang="sl-SI" dirty="0" err="1" smtClean="0"/>
              <a:t>patologizaciji</a:t>
            </a:r>
            <a:r>
              <a:rPr lang="sl-SI" dirty="0" smtClean="0"/>
              <a:t> </a:t>
            </a:r>
            <a:r>
              <a:rPr lang="sl-SI" dirty="0"/>
              <a:t>R</a:t>
            </a:r>
            <a:r>
              <a:rPr lang="sl-SI" dirty="0" smtClean="0"/>
              <a:t>omov </a:t>
            </a:r>
          </a:p>
          <a:p>
            <a:endParaRPr lang="sl-SI" dirty="0"/>
          </a:p>
          <a:p>
            <a:pPr>
              <a:buNone/>
            </a:pPr>
            <a:r>
              <a:rPr lang="sl-SI" dirty="0" smtClean="0"/>
              <a:t>Posledica: socialna izključenost, marginalizacija</a:t>
            </a:r>
            <a:endParaRPr lang="sl-SI"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b="1" dirty="0" smtClean="0"/>
              <a:t>Etnična / kulturna občutljivost </a:t>
            </a:r>
            <a:endParaRPr lang="sl-SI" dirty="0"/>
          </a:p>
        </p:txBody>
      </p:sp>
      <p:sp>
        <p:nvSpPr>
          <p:cNvPr id="3" name="Ograda vsebine 2"/>
          <p:cNvSpPr>
            <a:spLocks noGrp="1"/>
          </p:cNvSpPr>
          <p:nvPr>
            <p:ph sz="quarter" idx="1"/>
          </p:nvPr>
        </p:nvSpPr>
        <p:spPr>
          <a:xfrm>
            <a:off x="539552" y="1916832"/>
            <a:ext cx="8229600" cy="3484984"/>
          </a:xfrm>
        </p:spPr>
        <p:txBody>
          <a:bodyPr>
            <a:normAutofit/>
          </a:bodyPr>
          <a:lstStyle/>
          <a:p>
            <a:pPr>
              <a:buNone/>
            </a:pPr>
            <a:r>
              <a:rPr lang="sl-SI" dirty="0" smtClean="0"/>
              <a:t>je </a:t>
            </a:r>
            <a:r>
              <a:rPr lang="sl-SI" dirty="0"/>
              <a:t>zavest o različnih kulturnih vrednotah, prepričanjih, običajih med posamezniki v družbi in razumevanje, da te vrednote, prepričanja, običaji pomembno zaznamujejo interakcije med ljudmi. </a:t>
            </a:r>
            <a:endParaRPr lang="sl-SI"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b="1" dirty="0" smtClean="0"/>
              <a:t>Kulturna kompetentnost </a:t>
            </a:r>
            <a:endParaRPr lang="sl-SI" dirty="0"/>
          </a:p>
        </p:txBody>
      </p:sp>
      <p:sp>
        <p:nvSpPr>
          <p:cNvPr id="3" name="Ograda vsebine 2"/>
          <p:cNvSpPr>
            <a:spLocks noGrp="1"/>
          </p:cNvSpPr>
          <p:nvPr>
            <p:ph sz="quarter" idx="1"/>
          </p:nvPr>
        </p:nvSpPr>
        <p:spPr>
          <a:xfrm>
            <a:off x="457200" y="1484784"/>
            <a:ext cx="8229600" cy="4641379"/>
          </a:xfrm>
        </p:spPr>
        <p:txBody>
          <a:bodyPr>
            <a:normAutofit/>
          </a:bodyPr>
          <a:lstStyle/>
          <a:p>
            <a:pPr>
              <a:buNone/>
            </a:pPr>
            <a:r>
              <a:rPr lang="sl-SI" dirty="0"/>
              <a:t>j</a:t>
            </a:r>
            <a:r>
              <a:rPr lang="sl-SI" dirty="0" smtClean="0"/>
              <a:t>e primerna </a:t>
            </a:r>
            <a:r>
              <a:rPr lang="sl-SI" dirty="0"/>
              <a:t>usposobljenost, spretnost, </a:t>
            </a:r>
            <a:r>
              <a:rPr lang="sl-SI" dirty="0" smtClean="0"/>
              <a:t>ustrezna </a:t>
            </a:r>
            <a:r>
              <a:rPr lang="sl-SI" dirty="0"/>
              <a:t>sposobnost za delo v večkulturni družbi in za delo s pripadniki različnih kultur. </a:t>
            </a:r>
            <a:r>
              <a:rPr lang="sl-SI" dirty="0" smtClean="0"/>
              <a:t>Kulturno </a:t>
            </a:r>
            <a:r>
              <a:rPr lang="sl-SI" dirty="0"/>
              <a:t>kompetentna socialna služba je odzivna na socialne probleme v odnosu do kulture, »rase«, spola itd.  Potrebne so, če določeno okolje vključuje delo z ljudmi iz drugih držav in različnih kultur. Gre za skupek vedenja, odnosov, praks, zakonodaje, ki socialnim službam omogočajo učinkovito delo s pripadniki različnih kultur.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2218258"/>
          </a:xfrm>
        </p:spPr>
        <p:txBody>
          <a:bodyPr/>
          <a:lstStyle/>
          <a:p>
            <a:r>
              <a:rPr lang="sl-SI" b="1" dirty="0" smtClean="0"/>
              <a:t>Modeli razvoja</a:t>
            </a:r>
            <a:br>
              <a:rPr lang="sl-SI" b="1" dirty="0" smtClean="0"/>
            </a:br>
            <a:r>
              <a:rPr lang="sl-SI" b="1" dirty="0" smtClean="0"/>
              <a:t>kulturne kompetentnosti </a:t>
            </a:r>
            <a:endParaRPr lang="sl-SI" b="1" dirty="0"/>
          </a:p>
        </p:txBody>
      </p:sp>
      <p:sp>
        <p:nvSpPr>
          <p:cNvPr id="3" name="Ograda vsebine 2"/>
          <p:cNvSpPr>
            <a:spLocks noGrp="1"/>
          </p:cNvSpPr>
          <p:nvPr>
            <p:ph sz="quarter" idx="1"/>
          </p:nvPr>
        </p:nvSpPr>
        <p:spPr>
          <a:xfrm>
            <a:off x="395536" y="2780929"/>
            <a:ext cx="8229600" cy="432048"/>
          </a:xfrm>
        </p:spPr>
        <p:txBody>
          <a:bodyPr>
            <a:normAutofit lnSpcReduction="10000"/>
          </a:bodyPr>
          <a:lstStyle/>
          <a:p>
            <a:endParaRPr lang="sl-SI"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922114"/>
          </a:xfrm>
        </p:spPr>
        <p:txBody>
          <a:bodyPr>
            <a:normAutofit/>
          </a:bodyPr>
          <a:lstStyle/>
          <a:p>
            <a:r>
              <a:rPr lang="sl-SI" sz="2800" dirty="0" err="1"/>
              <a:t>Carballeira</a:t>
            </a:r>
            <a:r>
              <a:rPr lang="sl-SI" sz="2800" dirty="0"/>
              <a:t> (</a:t>
            </a:r>
            <a:r>
              <a:rPr lang="sl-SI" sz="2800" dirty="0" smtClean="0"/>
              <a:t>1996)</a:t>
            </a:r>
            <a:endParaRPr lang="sl-SI" sz="2800" dirty="0"/>
          </a:p>
        </p:txBody>
      </p:sp>
      <p:graphicFrame>
        <p:nvGraphicFramePr>
          <p:cNvPr id="4" name="Ograda vsebine 3"/>
          <p:cNvGraphicFramePr>
            <a:graphicFrameLocks noGrp="1"/>
          </p:cNvGraphicFramePr>
          <p:nvPr>
            <p:ph sz="quarter" idx="1"/>
          </p:nvPr>
        </p:nvGraphicFramePr>
        <p:xfrm>
          <a:off x="467544" y="1124744"/>
          <a:ext cx="8229600" cy="6192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922114"/>
          </a:xfrm>
        </p:spPr>
        <p:txBody>
          <a:bodyPr>
            <a:normAutofit/>
          </a:bodyPr>
          <a:lstStyle/>
          <a:p>
            <a:r>
              <a:rPr lang="sl-SI" sz="2800" dirty="0" err="1" smtClean="0"/>
              <a:t>Rorie</a:t>
            </a:r>
            <a:r>
              <a:rPr lang="sl-SI" sz="2800" dirty="0" smtClean="0"/>
              <a:t> (</a:t>
            </a:r>
            <a:r>
              <a:rPr lang="sl-SI" sz="2800" i="1" dirty="0" err="1" smtClean="0"/>
              <a:t>et</a:t>
            </a:r>
            <a:r>
              <a:rPr lang="sl-SI" sz="2800" i="1" dirty="0" smtClean="0"/>
              <a:t> </a:t>
            </a:r>
            <a:r>
              <a:rPr lang="sl-SI" sz="2800" i="1" dirty="0" err="1" smtClean="0"/>
              <a:t>al</a:t>
            </a:r>
            <a:r>
              <a:rPr lang="sl-SI" sz="2800" i="1" dirty="0" smtClean="0"/>
              <a:t>.</a:t>
            </a:r>
            <a:r>
              <a:rPr lang="sl-SI" sz="2800" dirty="0" smtClean="0"/>
              <a:t> 1996) </a:t>
            </a:r>
            <a:endParaRPr lang="sl-SI" sz="2800" dirty="0"/>
          </a:p>
        </p:txBody>
      </p:sp>
      <p:graphicFrame>
        <p:nvGraphicFramePr>
          <p:cNvPr id="4" name="Ograda vsebine 3"/>
          <p:cNvGraphicFramePr>
            <a:graphicFrameLocks noGrp="1"/>
          </p:cNvGraphicFramePr>
          <p:nvPr>
            <p:ph sz="quarter" idx="1"/>
          </p:nvPr>
        </p:nvGraphicFramePr>
        <p:xfrm>
          <a:off x="457200" y="1124744"/>
          <a:ext cx="8229600" cy="50014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67544" y="0"/>
            <a:ext cx="8229600" cy="504056"/>
          </a:xfrm>
        </p:spPr>
        <p:txBody>
          <a:bodyPr>
            <a:normAutofit/>
          </a:bodyPr>
          <a:lstStyle/>
          <a:p>
            <a:r>
              <a:rPr lang="sl-SI" sz="2000" dirty="0" smtClean="0"/>
              <a:t>Medkulturne kompetence (Urh 2013) </a:t>
            </a:r>
            <a:endParaRPr lang="sl-SI" sz="2000" dirty="0"/>
          </a:p>
        </p:txBody>
      </p:sp>
      <p:graphicFrame>
        <p:nvGraphicFramePr>
          <p:cNvPr id="4" name="Ograda vsebine 3"/>
          <p:cNvGraphicFramePr>
            <a:graphicFrameLocks noGrp="1"/>
          </p:cNvGraphicFramePr>
          <p:nvPr>
            <p:ph sz="quarter" idx="1"/>
          </p:nvPr>
        </p:nvGraphicFramePr>
        <p:xfrm>
          <a:off x="-756592" y="548680"/>
          <a:ext cx="9900592" cy="63093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dirty="0" smtClean="0"/>
              <a:t/>
            </a:r>
            <a:br>
              <a:rPr lang="sl-SI" b="1" dirty="0" smtClean="0"/>
            </a:br>
            <a:r>
              <a:rPr lang="sl-SI" b="1" dirty="0" smtClean="0"/>
              <a:t/>
            </a:r>
            <a:br>
              <a:rPr lang="sl-SI" b="1" dirty="0" smtClean="0"/>
            </a:br>
            <a:r>
              <a:rPr lang="sl-SI" b="1" dirty="0" smtClean="0"/>
              <a:t/>
            </a:r>
            <a:br>
              <a:rPr lang="sl-SI" b="1" dirty="0" smtClean="0"/>
            </a:br>
            <a:r>
              <a:rPr lang="sl-SI" b="1" dirty="0" smtClean="0"/>
              <a:t/>
            </a:r>
            <a:br>
              <a:rPr lang="sl-SI" b="1" dirty="0" smtClean="0"/>
            </a:br>
            <a:r>
              <a:rPr lang="sl-SI" b="1" dirty="0" smtClean="0"/>
              <a:t/>
            </a:r>
            <a:br>
              <a:rPr lang="sl-SI" b="1" dirty="0" smtClean="0"/>
            </a:br>
            <a:r>
              <a:rPr lang="sl-SI" b="1" dirty="0" smtClean="0"/>
              <a:t/>
            </a:r>
            <a:br>
              <a:rPr lang="sl-SI" b="1" dirty="0" smtClean="0"/>
            </a:br>
            <a:r>
              <a:rPr lang="sl-SI" sz="2700" b="1" dirty="0" smtClean="0"/>
              <a:t>Kompetenca: </a:t>
            </a:r>
            <a:br>
              <a:rPr lang="sl-SI" sz="2700" b="1" dirty="0" smtClean="0"/>
            </a:br>
            <a:r>
              <a:rPr lang="sl-SI" sz="2700" b="1" dirty="0" smtClean="0"/>
              <a:t>Etnično občutljivo komuniciranje</a:t>
            </a:r>
            <a:endParaRPr lang="sl-SI" dirty="0"/>
          </a:p>
        </p:txBody>
      </p:sp>
      <p:sp>
        <p:nvSpPr>
          <p:cNvPr id="3" name="Ograda vsebine 2"/>
          <p:cNvSpPr>
            <a:spLocks noGrp="1"/>
          </p:cNvSpPr>
          <p:nvPr>
            <p:ph sz="quarter" idx="1"/>
          </p:nvPr>
        </p:nvSpPr>
        <p:spPr>
          <a:xfrm>
            <a:off x="539552" y="1984248"/>
            <a:ext cx="7467600" cy="4109048"/>
          </a:xfrm>
        </p:spPr>
        <p:txBody>
          <a:bodyPr>
            <a:normAutofit/>
          </a:bodyPr>
          <a:lstStyle/>
          <a:p>
            <a:pPr lvl="0"/>
            <a:r>
              <a:rPr lang="sl-SI" dirty="0" smtClean="0"/>
              <a:t>Komunikacija: sposobnost </a:t>
            </a:r>
            <a:r>
              <a:rPr lang="sl-SI" dirty="0"/>
              <a:t>učinkovite in jasne izmenjave informacij z ljudmi.</a:t>
            </a:r>
          </a:p>
          <a:p>
            <a:pPr lvl="0"/>
            <a:r>
              <a:rPr lang="sl-SI" dirty="0" smtClean="0"/>
              <a:t>Različni načini komunikacije</a:t>
            </a:r>
            <a:r>
              <a:rPr lang="sl-SI" dirty="0"/>
              <a:t>: </a:t>
            </a:r>
            <a:r>
              <a:rPr lang="sl-SI" dirty="0" smtClean="0"/>
              <a:t>govorna, neverbalna </a:t>
            </a:r>
            <a:r>
              <a:rPr lang="sl-SI" dirty="0"/>
              <a:t>in </a:t>
            </a:r>
            <a:r>
              <a:rPr lang="sl-SI" dirty="0" smtClean="0"/>
              <a:t>pisna. </a:t>
            </a:r>
            <a:endParaRPr lang="sl-SI" dirty="0"/>
          </a:p>
          <a:p>
            <a:pPr lvl="0">
              <a:buNone/>
            </a:pPr>
            <a:endParaRPr lang="sl-SI" dirty="0" smtClean="0"/>
          </a:p>
          <a:p>
            <a:pPr lvl="0">
              <a:buNone/>
            </a:pPr>
            <a:r>
              <a:rPr lang="sl-SI" dirty="0" smtClean="0"/>
              <a:t>7 % besed</a:t>
            </a:r>
            <a:r>
              <a:rPr lang="sl-SI" dirty="0"/>
              <a:t>, </a:t>
            </a:r>
            <a:endParaRPr lang="sl-SI" dirty="0" smtClean="0"/>
          </a:p>
          <a:p>
            <a:pPr lvl="0">
              <a:buNone/>
            </a:pPr>
            <a:r>
              <a:rPr lang="sl-SI" dirty="0" smtClean="0"/>
              <a:t>38 % glasu</a:t>
            </a:r>
          </a:p>
          <a:p>
            <a:pPr lvl="0">
              <a:buNone/>
            </a:pPr>
            <a:r>
              <a:rPr lang="sl-SI" dirty="0" smtClean="0"/>
              <a:t>55 % nejezikovnih </a:t>
            </a:r>
            <a:r>
              <a:rPr lang="sl-SI" dirty="0"/>
              <a:t>sestavin (</a:t>
            </a:r>
            <a:r>
              <a:rPr lang="sl-SI" dirty="0" err="1"/>
              <a:t>Pease</a:t>
            </a:r>
            <a:r>
              <a:rPr lang="sl-SI" dirty="0"/>
              <a:t> 1981: 10</a:t>
            </a:r>
            <a:r>
              <a:rPr lang="sl-SI" dirty="0" smtClean="0"/>
              <a:t>) </a:t>
            </a:r>
            <a:endParaRPr lang="sl-SI" dirty="0"/>
          </a:p>
          <a:p>
            <a:pPr lvl="0">
              <a:buNone/>
            </a:pPr>
            <a:endParaRPr lang="sl-SI"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dirty="0" smtClean="0"/>
              <a:t>Komuniciranje – </a:t>
            </a:r>
            <a:br>
              <a:rPr lang="sl-SI" dirty="0" smtClean="0"/>
            </a:br>
            <a:r>
              <a:rPr lang="sl-SI" dirty="0" smtClean="0"/>
              <a:t>kompleksna  dejavnost  </a:t>
            </a:r>
            <a:endParaRPr lang="sl-SI" dirty="0"/>
          </a:p>
        </p:txBody>
      </p:sp>
      <p:sp>
        <p:nvSpPr>
          <p:cNvPr id="3" name="Ograda vsebine 2"/>
          <p:cNvSpPr>
            <a:spLocks noGrp="1"/>
          </p:cNvSpPr>
          <p:nvPr>
            <p:ph sz="quarter" idx="1"/>
          </p:nvPr>
        </p:nvSpPr>
        <p:spPr/>
        <p:txBody>
          <a:bodyPr>
            <a:normAutofit/>
          </a:bodyPr>
          <a:lstStyle/>
          <a:p>
            <a:pPr lvl="0">
              <a:buNone/>
            </a:pPr>
            <a:endParaRPr lang="sl-SI" dirty="0" smtClean="0"/>
          </a:p>
          <a:p>
            <a:pPr lvl="0">
              <a:buNone/>
            </a:pPr>
            <a:r>
              <a:rPr lang="sl-SI" dirty="0" smtClean="0"/>
              <a:t>Če želimo učinkovito delati z ljudmi, potem je nujno, da je </a:t>
            </a:r>
            <a:r>
              <a:rPr lang="sl-SI" b="1" dirty="0" smtClean="0"/>
              <a:t>naše celotno telo usklajeno z izgovorjenim</a:t>
            </a:r>
            <a:r>
              <a:rPr lang="sl-SI" dirty="0" smtClean="0"/>
              <a:t>. </a:t>
            </a:r>
          </a:p>
          <a:p>
            <a:pPr lvl="0">
              <a:buNone/>
            </a:pPr>
            <a:endParaRPr lang="sl-SI" dirty="0"/>
          </a:p>
          <a:p>
            <a:pPr lvl="0">
              <a:buNone/>
            </a:pPr>
            <a:r>
              <a:rPr lang="sl-SI" dirty="0" smtClean="0"/>
              <a:t>Neverbalna govorica – tveganje za kulturne nesporazume !</a:t>
            </a:r>
          </a:p>
          <a:p>
            <a:pPr lvl="0"/>
            <a:r>
              <a:rPr lang="sl-SI" b="1" dirty="0"/>
              <a:t>nasmeh</a:t>
            </a:r>
            <a:r>
              <a:rPr lang="sl-SI" dirty="0"/>
              <a:t> v nekaterih kulturah </a:t>
            </a:r>
            <a:r>
              <a:rPr lang="sl-SI" b="1" dirty="0"/>
              <a:t>znak </a:t>
            </a:r>
            <a:r>
              <a:rPr lang="sl-SI" b="1" dirty="0" smtClean="0"/>
              <a:t>prijaznosti </a:t>
            </a:r>
            <a:r>
              <a:rPr lang="sl-SI" dirty="0" smtClean="0"/>
              <a:t>ali</a:t>
            </a:r>
            <a:r>
              <a:rPr lang="sl-SI" b="1" dirty="0" smtClean="0"/>
              <a:t> znak pomanjkanja </a:t>
            </a:r>
            <a:r>
              <a:rPr lang="sl-SI" b="1" dirty="0"/>
              <a:t>resnosti</a:t>
            </a:r>
            <a:r>
              <a:rPr lang="sl-SI" dirty="0"/>
              <a:t> </a:t>
            </a:r>
          </a:p>
          <a:p>
            <a:pPr lvl="0"/>
            <a:r>
              <a:rPr lang="sl-SI" b="1" dirty="0" smtClean="0"/>
              <a:t>stik </a:t>
            </a:r>
            <a:r>
              <a:rPr lang="sl-SI" b="1" dirty="0"/>
              <a:t>z očmi</a:t>
            </a:r>
            <a:r>
              <a:rPr lang="sl-SI" dirty="0"/>
              <a:t> </a:t>
            </a:r>
            <a:r>
              <a:rPr lang="sl-SI" dirty="0" smtClean="0"/>
              <a:t>- </a:t>
            </a:r>
            <a:r>
              <a:rPr lang="sl-SI" b="1" dirty="0" smtClean="0"/>
              <a:t>znak </a:t>
            </a:r>
            <a:r>
              <a:rPr lang="sl-SI" b="1" dirty="0"/>
              <a:t>spoštovanja</a:t>
            </a:r>
            <a:r>
              <a:rPr lang="sl-SI" dirty="0"/>
              <a:t> ali </a:t>
            </a:r>
            <a:r>
              <a:rPr lang="sl-SI" b="1" dirty="0" smtClean="0"/>
              <a:t>nespoštovanja</a:t>
            </a:r>
            <a:r>
              <a:rPr lang="sl-SI" dirty="0" smtClean="0"/>
              <a:t> </a:t>
            </a:r>
            <a:endParaRPr lang="sl-SI" dirty="0"/>
          </a:p>
          <a:p>
            <a:pPr lvl="0">
              <a:buNone/>
            </a:pPr>
            <a:endParaRPr lang="sl-SI" dirty="0" smtClean="0"/>
          </a:p>
          <a:p>
            <a:pPr>
              <a:buNone/>
            </a:pPr>
            <a:endParaRPr lang="sl-SI"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922114"/>
          </a:xfrm>
        </p:spPr>
        <p:txBody>
          <a:bodyPr/>
          <a:lstStyle/>
          <a:p>
            <a:r>
              <a:rPr lang="sl-SI" dirty="0" smtClean="0"/>
              <a:t>Primeri kulturnih nesporazumov</a:t>
            </a:r>
            <a:endParaRPr lang="sl-SI" dirty="0"/>
          </a:p>
        </p:txBody>
      </p:sp>
      <p:sp>
        <p:nvSpPr>
          <p:cNvPr id="3" name="Ograda vsebine 2"/>
          <p:cNvSpPr>
            <a:spLocks noGrp="1"/>
          </p:cNvSpPr>
          <p:nvPr>
            <p:ph sz="quarter" idx="1"/>
          </p:nvPr>
        </p:nvSpPr>
        <p:spPr>
          <a:xfrm>
            <a:off x="539552" y="1628800"/>
            <a:ext cx="8229600" cy="4857403"/>
          </a:xfrm>
        </p:spPr>
        <p:txBody>
          <a:bodyPr>
            <a:normAutofit/>
          </a:bodyPr>
          <a:lstStyle/>
          <a:p>
            <a:pPr lvl="0"/>
            <a:r>
              <a:rPr lang="sl-SI" dirty="0" smtClean="0"/>
              <a:t>Ko </a:t>
            </a:r>
            <a:r>
              <a:rPr lang="sl-SI" dirty="0"/>
              <a:t>prebivalec arabske dežele stropi 'preblizu' tujemu sogovorniku, se bo ta 'ogroženo' umaknil, ker 'ne ve', kako pomembna je za Arabce identifikacija osebnega vonja in diha, </a:t>
            </a:r>
          </a:p>
          <a:p>
            <a:pPr lvl="0"/>
            <a:r>
              <a:rPr lang="sl-SI" dirty="0"/>
              <a:t>Arabec pa bo užaljen, ker sogovornik 'beži pred njim'. </a:t>
            </a:r>
          </a:p>
          <a:p>
            <a:pPr lvl="0"/>
            <a:r>
              <a:rPr lang="sl-SI" dirty="0"/>
              <a:t>Kadar so v konferenčni sobi vrata '</a:t>
            </a:r>
            <a:r>
              <a:rPr lang="sl-SI" dirty="0" err="1"/>
              <a:t>neprodušno</a:t>
            </a:r>
            <a:r>
              <a:rPr lang="sl-SI" dirty="0"/>
              <a:t> zaprta', to za Nemce pomeni začetek poslovnega sestanka, </a:t>
            </a:r>
          </a:p>
          <a:p>
            <a:pPr lvl="0"/>
            <a:r>
              <a:rPr lang="sl-SI" dirty="0"/>
              <a:t>za Američane, vajene odprtih vrat, pa 'zaroto'. </a:t>
            </a:r>
          </a:p>
          <a:p>
            <a:endParaRPr lang="sl-SI"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dirty="0" smtClean="0"/>
              <a:t/>
            </a:r>
            <a:br>
              <a:rPr lang="sl-SI" b="1" dirty="0" smtClean="0"/>
            </a:br>
            <a:r>
              <a:rPr lang="sl-SI" b="1" dirty="0" smtClean="0"/>
              <a:t>Znanje </a:t>
            </a:r>
            <a:r>
              <a:rPr lang="sl-SI" b="1" dirty="0"/>
              <a:t>jezika etnične manjšine </a:t>
            </a:r>
            <a:r>
              <a:rPr lang="sl-SI" dirty="0"/>
              <a:t/>
            </a:r>
            <a:br>
              <a:rPr lang="sl-SI" dirty="0"/>
            </a:br>
            <a:endParaRPr lang="sl-SI" dirty="0"/>
          </a:p>
        </p:txBody>
      </p:sp>
      <p:sp>
        <p:nvSpPr>
          <p:cNvPr id="3" name="Ograda vsebine 2"/>
          <p:cNvSpPr>
            <a:spLocks noGrp="1"/>
          </p:cNvSpPr>
          <p:nvPr>
            <p:ph sz="quarter" idx="1"/>
          </p:nvPr>
        </p:nvSpPr>
        <p:spPr/>
        <p:txBody>
          <a:bodyPr/>
          <a:lstStyle/>
          <a:p>
            <a:pPr algn="ctr">
              <a:buNone/>
            </a:pPr>
            <a:r>
              <a:rPr lang="sl-SI" dirty="0" err="1" smtClean="0"/>
              <a:t>Print</a:t>
            </a:r>
            <a:r>
              <a:rPr lang="sl-SI" dirty="0" smtClean="0"/>
              <a:t> </a:t>
            </a:r>
            <a:endParaRPr lang="sl-SI"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Odziv socialnega dela </a:t>
            </a:r>
            <a:endParaRPr lang="sl-SI" dirty="0"/>
          </a:p>
        </p:txBody>
      </p:sp>
      <p:sp>
        <p:nvSpPr>
          <p:cNvPr id="3" name="Ograda vsebine 2"/>
          <p:cNvSpPr>
            <a:spLocks noGrp="1"/>
          </p:cNvSpPr>
          <p:nvPr>
            <p:ph sz="quarter" idx="1"/>
          </p:nvPr>
        </p:nvSpPr>
        <p:spPr>
          <a:xfrm>
            <a:off x="539552" y="1984248"/>
            <a:ext cx="7467600" cy="4873752"/>
          </a:xfrm>
        </p:spPr>
        <p:txBody>
          <a:bodyPr/>
          <a:lstStyle/>
          <a:p>
            <a:r>
              <a:rPr lang="sl-SI" dirty="0" smtClean="0"/>
              <a:t>Preventiva, kurativa</a:t>
            </a:r>
          </a:p>
          <a:p>
            <a:r>
              <a:rPr lang="sl-SI" dirty="0" smtClean="0"/>
              <a:t>Delovanje SD na dveh ravneh: </a:t>
            </a:r>
          </a:p>
          <a:p>
            <a:pPr>
              <a:buFont typeface="Wingdings" pitchFamily="2" charset="2"/>
              <a:buChar char="Ø"/>
            </a:pPr>
            <a:r>
              <a:rPr lang="sl-SI" dirty="0" smtClean="0"/>
              <a:t>MIKRO RAVEN (podpora </a:t>
            </a:r>
            <a:r>
              <a:rPr lang="sl-SI" dirty="0"/>
              <a:t>ljudem, skupinam, skupnostim v delovnih </a:t>
            </a:r>
            <a:r>
              <a:rPr lang="sl-SI" dirty="0" smtClean="0"/>
              <a:t>odnosih)</a:t>
            </a:r>
          </a:p>
          <a:p>
            <a:pPr>
              <a:buFont typeface="Wingdings" pitchFamily="2" charset="2"/>
              <a:buChar char="Ø"/>
            </a:pPr>
            <a:r>
              <a:rPr lang="sl-SI" dirty="0" smtClean="0"/>
              <a:t>MAKRO RAVEN (zavzemanje </a:t>
            </a:r>
            <a:r>
              <a:rPr lang="sl-SI" dirty="0"/>
              <a:t>za družbene spremembe, ustvarjanje situacij, vključevanja, </a:t>
            </a:r>
            <a:r>
              <a:rPr lang="sl-SI" dirty="0" smtClean="0"/>
              <a:t>pravičnosti)</a:t>
            </a:r>
            <a:endParaRPr lang="sl-SI"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dirty="0" smtClean="0"/>
              <a:t/>
            </a:r>
            <a:br>
              <a:rPr lang="sl-SI" b="1" dirty="0" smtClean="0"/>
            </a:br>
            <a:r>
              <a:rPr lang="sl-SI" sz="3100" b="1" dirty="0" smtClean="0"/>
              <a:t>Kako razvijati </a:t>
            </a:r>
            <a:br>
              <a:rPr lang="sl-SI" sz="3100" b="1" dirty="0" smtClean="0"/>
            </a:br>
            <a:r>
              <a:rPr lang="sl-SI" sz="3100" b="1" dirty="0" smtClean="0"/>
              <a:t>etnično občutljivo komuniciranje? </a:t>
            </a:r>
            <a:endParaRPr lang="sl-SI" sz="3600" dirty="0"/>
          </a:p>
        </p:txBody>
      </p:sp>
      <p:sp>
        <p:nvSpPr>
          <p:cNvPr id="3" name="Ograda vsebine 2"/>
          <p:cNvSpPr>
            <a:spLocks noGrp="1"/>
          </p:cNvSpPr>
          <p:nvPr>
            <p:ph sz="quarter" idx="1"/>
          </p:nvPr>
        </p:nvSpPr>
        <p:spPr>
          <a:xfrm>
            <a:off x="457200" y="1600200"/>
            <a:ext cx="8229600" cy="5069160"/>
          </a:xfrm>
        </p:spPr>
        <p:txBody>
          <a:bodyPr>
            <a:normAutofit lnSpcReduction="10000"/>
          </a:bodyPr>
          <a:lstStyle/>
          <a:p>
            <a:pPr lvl="0"/>
            <a:r>
              <a:rPr lang="sl-SI" dirty="0"/>
              <a:t>Naučite se načel predstavljanja in pozdravljanja v drugih kulturah.</a:t>
            </a:r>
          </a:p>
          <a:p>
            <a:pPr lvl="0"/>
            <a:r>
              <a:rPr lang="sl-SI" dirty="0"/>
              <a:t>Naučite se nekaj fraz, stavkov, besed v drugih jezikih.</a:t>
            </a:r>
          </a:p>
          <a:p>
            <a:pPr lvl="0"/>
            <a:r>
              <a:rPr lang="sl-SI" dirty="0"/>
              <a:t>Izogibajte se besednim zvezam ali frazam, ki so lastne vašemu jeziku.</a:t>
            </a:r>
          </a:p>
          <a:p>
            <a:pPr lvl="0"/>
            <a:r>
              <a:rPr lang="sl-SI" dirty="0"/>
              <a:t>Razložite kratice.</a:t>
            </a:r>
          </a:p>
          <a:p>
            <a:pPr lvl="0"/>
            <a:r>
              <a:rPr lang="sl-SI" dirty="0"/>
              <a:t>Prilagajajte hitrost govorjenja.</a:t>
            </a:r>
          </a:p>
          <a:p>
            <a:pPr lvl="0"/>
            <a:r>
              <a:rPr lang="sl-SI" dirty="0"/>
              <a:t>Pri sogovornikih preverjajte razumevanje vašega govora in pri tem raje upoštevajte njihove povratne informacije, kot pa osebne predpostavke, ki lahko odsevajo </a:t>
            </a:r>
            <a:r>
              <a:rPr lang="sl-SI" dirty="0" err="1"/>
              <a:t>nereflektirane</a:t>
            </a:r>
            <a:r>
              <a:rPr lang="sl-SI" dirty="0"/>
              <a:t> stereotipe.</a:t>
            </a:r>
          </a:p>
          <a:p>
            <a:pPr lvl="0"/>
            <a:r>
              <a:rPr lang="sl-SI" dirty="0"/>
              <a:t>Zapomnite si in poskusite pravilno izgovoriti ime uporabnika</a:t>
            </a:r>
            <a:r>
              <a:rPr lang="sl-SI" dirty="0" smtClean="0"/>
              <a:t>. </a:t>
            </a:r>
            <a:endParaRPr lang="sl-SI"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200" b="1" dirty="0" smtClean="0"/>
              <a:t>Kompetenca: Delo po perspektivi krepitve moči </a:t>
            </a:r>
            <a:endParaRPr lang="sl-SI" sz="3200" b="1" dirty="0"/>
          </a:p>
        </p:txBody>
      </p:sp>
      <p:sp>
        <p:nvSpPr>
          <p:cNvPr id="3" name="Ograda vsebine 2"/>
          <p:cNvSpPr>
            <a:spLocks noGrp="1"/>
          </p:cNvSpPr>
          <p:nvPr>
            <p:ph sz="quarter" idx="1"/>
          </p:nvPr>
        </p:nvSpPr>
        <p:spPr/>
        <p:txBody>
          <a:bodyPr/>
          <a:lstStyle/>
          <a:p>
            <a:pPr>
              <a:buNone/>
            </a:pPr>
            <a:r>
              <a:rPr lang="sl-SI" b="1" dirty="0" smtClean="0"/>
              <a:t>Problematičnost tradicionalne prakse SD:</a:t>
            </a:r>
          </a:p>
          <a:p>
            <a:pPr>
              <a:buFont typeface="Wingdings" pitchFamily="2" charset="2"/>
              <a:buChar char="q"/>
            </a:pPr>
            <a:r>
              <a:rPr lang="sl-SI" dirty="0" smtClean="0"/>
              <a:t>Odsotnost aktivne udeležbe uporabnikov</a:t>
            </a:r>
          </a:p>
          <a:p>
            <a:pPr>
              <a:buFont typeface="Wingdings" pitchFamily="2" charset="2"/>
              <a:buChar char="q"/>
            </a:pPr>
            <a:r>
              <a:rPr lang="sl-SI" dirty="0" smtClean="0"/>
              <a:t>Pasivne oblike pomoči</a:t>
            </a:r>
          </a:p>
          <a:p>
            <a:pPr>
              <a:buFont typeface="Wingdings" pitchFamily="2" charset="2"/>
              <a:buChar char="q"/>
            </a:pPr>
            <a:r>
              <a:rPr lang="sl-SI" dirty="0" smtClean="0"/>
              <a:t>Pokroviteljska drža ekspertov</a:t>
            </a:r>
          </a:p>
          <a:p>
            <a:pPr>
              <a:buFont typeface="Wingdings" pitchFamily="2" charset="2"/>
              <a:buChar char="q"/>
            </a:pPr>
            <a:r>
              <a:rPr lang="sl-SI" dirty="0" smtClean="0"/>
              <a:t>Strategije, ki “dajejo”</a:t>
            </a:r>
          </a:p>
          <a:p>
            <a:pPr>
              <a:buFont typeface="Wingdings" pitchFamily="2" charset="2"/>
              <a:buChar char="q"/>
            </a:pPr>
            <a:r>
              <a:rPr lang="sl-SI" dirty="0" smtClean="0"/>
              <a:t>Ustvarjanje pasivnih uporabnikov</a:t>
            </a:r>
          </a:p>
          <a:p>
            <a:pPr>
              <a:buFont typeface="Wingdings" pitchFamily="2" charset="2"/>
              <a:buChar char="q"/>
            </a:pPr>
            <a:r>
              <a:rPr lang="sl-SI" dirty="0" smtClean="0"/>
              <a:t>Tveganje: kultura odvisnosti   </a:t>
            </a:r>
            <a:endParaRPr lang="sl-SI"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27584" y="188640"/>
            <a:ext cx="7467600" cy="508918"/>
          </a:xfrm>
        </p:spPr>
        <p:txBody>
          <a:bodyPr>
            <a:normAutofit/>
          </a:bodyPr>
          <a:lstStyle/>
          <a:p>
            <a:r>
              <a:rPr lang="sl-SI" sz="2000" dirty="0" smtClean="0"/>
              <a:t>Skrbstveni </a:t>
            </a:r>
            <a:r>
              <a:rPr lang="sl-SI" sz="2000" i="1" dirty="0" err="1" smtClean="0"/>
              <a:t>vs</a:t>
            </a:r>
            <a:r>
              <a:rPr lang="sl-SI" sz="2000" i="1" dirty="0" smtClean="0"/>
              <a:t>.</a:t>
            </a:r>
            <a:r>
              <a:rPr lang="sl-SI" sz="2000" dirty="0" smtClean="0"/>
              <a:t> </a:t>
            </a:r>
            <a:r>
              <a:rPr lang="sl-SI" sz="2000" dirty="0" err="1" smtClean="0"/>
              <a:t>emancipatorni</a:t>
            </a:r>
            <a:r>
              <a:rPr lang="sl-SI" sz="2000" dirty="0" smtClean="0"/>
              <a:t> pristop (</a:t>
            </a:r>
            <a:r>
              <a:rPr lang="sl-SI" sz="2000" dirty="0" err="1" smtClean="0"/>
              <a:t>Schuringa</a:t>
            </a:r>
            <a:r>
              <a:rPr lang="sl-SI" sz="2000" dirty="0" smtClean="0"/>
              <a:t> 2005)</a:t>
            </a:r>
            <a:endParaRPr lang="sl-SI" sz="2000" dirty="0"/>
          </a:p>
        </p:txBody>
      </p:sp>
      <p:graphicFrame>
        <p:nvGraphicFramePr>
          <p:cNvPr id="4" name="Ograda vsebine 3"/>
          <p:cNvGraphicFramePr>
            <a:graphicFrameLocks noGrp="1"/>
          </p:cNvGraphicFramePr>
          <p:nvPr>
            <p:ph sz="quarter" idx="1"/>
          </p:nvPr>
        </p:nvGraphicFramePr>
        <p:xfrm>
          <a:off x="611560" y="836712"/>
          <a:ext cx="8229600" cy="6021287"/>
        </p:xfrm>
        <a:graphic>
          <a:graphicData uri="http://schemas.openxmlformats.org/drawingml/2006/table">
            <a:tbl>
              <a:tblPr firstRow="1" bandRow="1">
                <a:tableStyleId>{5C22544A-7EE6-4342-B048-85BDC9FD1C3A}</a:tableStyleId>
              </a:tblPr>
              <a:tblGrid>
                <a:gridCol w="4114800"/>
                <a:gridCol w="4114800"/>
              </a:tblGrid>
              <a:tr h="92072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l-SI" sz="1800" b="1" i="1" kern="1200" dirty="0" smtClean="0">
                          <a:solidFill>
                            <a:schemeClr val="lt1"/>
                          </a:solidFill>
                          <a:latin typeface="+mn-lt"/>
                          <a:ea typeface="+mn-ea"/>
                          <a:cs typeface="+mn-cs"/>
                        </a:rPr>
                        <a:t>Skrbstveni pristop (“</a:t>
                      </a:r>
                      <a:r>
                        <a:rPr lang="sl-SI" sz="1800" b="1" i="1" kern="1200" dirty="0" err="1" smtClean="0">
                          <a:solidFill>
                            <a:schemeClr val="lt1"/>
                          </a:solidFill>
                          <a:latin typeface="+mn-lt"/>
                          <a:ea typeface="+mn-ea"/>
                          <a:cs typeface="+mn-cs"/>
                        </a:rPr>
                        <a:t>give</a:t>
                      </a:r>
                      <a:r>
                        <a:rPr lang="sl-SI" sz="1800" b="1" i="1" kern="1200" dirty="0" smtClean="0">
                          <a:solidFill>
                            <a:schemeClr val="lt1"/>
                          </a:solidFill>
                          <a:latin typeface="+mn-lt"/>
                          <a:ea typeface="+mn-ea"/>
                          <a:cs typeface="+mn-cs"/>
                        </a:rPr>
                        <a:t>” </a:t>
                      </a:r>
                      <a:r>
                        <a:rPr lang="sl-SI" sz="1800" b="1" i="1" kern="1200" dirty="0" err="1" smtClean="0">
                          <a:solidFill>
                            <a:schemeClr val="lt1"/>
                          </a:solidFill>
                          <a:latin typeface="+mn-lt"/>
                          <a:ea typeface="+mn-ea"/>
                          <a:cs typeface="+mn-cs"/>
                        </a:rPr>
                        <a:t>approach</a:t>
                      </a:r>
                      <a:r>
                        <a:rPr lang="sl-SI" sz="1800" b="1" i="1" kern="1200" dirty="0" smtClean="0">
                          <a:solidFill>
                            <a:schemeClr val="lt1"/>
                          </a:solidFill>
                          <a:latin typeface="+mn-lt"/>
                          <a:ea typeface="+mn-ea"/>
                          <a:cs typeface="+mn-cs"/>
                        </a:rPr>
                        <a:t>)</a:t>
                      </a:r>
                      <a:endParaRPr lang="sl-SI" sz="1800" b="1" kern="1200" dirty="0" smtClean="0">
                        <a:solidFill>
                          <a:schemeClr val="lt1"/>
                        </a:solidFill>
                        <a:latin typeface="+mn-lt"/>
                        <a:ea typeface="+mn-ea"/>
                        <a:cs typeface="+mn-cs"/>
                      </a:endParaRPr>
                    </a:p>
                    <a:p>
                      <a:endParaRPr lang="sl-SI" dirty="0"/>
                    </a:p>
                  </a:txBody>
                  <a:tcPr/>
                </a:tc>
                <a:tc>
                  <a:txBody>
                    <a:bodyPr/>
                    <a:lstStyle/>
                    <a:p>
                      <a:r>
                        <a:rPr lang="sl-SI" sz="1800" b="1" i="1" kern="1200" dirty="0" err="1" smtClean="0">
                          <a:solidFill>
                            <a:schemeClr val="lt1"/>
                          </a:solidFill>
                          <a:latin typeface="+mn-lt"/>
                          <a:ea typeface="+mn-ea"/>
                          <a:cs typeface="+mn-cs"/>
                        </a:rPr>
                        <a:t>Emancipatorni</a:t>
                      </a:r>
                      <a:r>
                        <a:rPr lang="sl-SI" sz="1800" b="1" i="1" kern="1200" dirty="0" smtClean="0">
                          <a:solidFill>
                            <a:schemeClr val="lt1"/>
                          </a:solidFill>
                          <a:latin typeface="+mn-lt"/>
                          <a:ea typeface="+mn-ea"/>
                          <a:cs typeface="+mn-cs"/>
                        </a:rPr>
                        <a:t> pristop (</a:t>
                      </a:r>
                      <a:r>
                        <a:rPr lang="sl-SI" sz="1800" b="1" i="1" kern="1200" dirty="0" err="1" smtClean="0">
                          <a:solidFill>
                            <a:schemeClr val="lt1"/>
                          </a:solidFill>
                          <a:latin typeface="+mn-lt"/>
                          <a:ea typeface="+mn-ea"/>
                          <a:cs typeface="+mn-cs"/>
                        </a:rPr>
                        <a:t>enabling</a:t>
                      </a:r>
                      <a:r>
                        <a:rPr lang="sl-SI" sz="1800" b="1" i="1" kern="1200" dirty="0" smtClean="0">
                          <a:solidFill>
                            <a:schemeClr val="lt1"/>
                          </a:solidFill>
                          <a:latin typeface="+mn-lt"/>
                          <a:ea typeface="+mn-ea"/>
                          <a:cs typeface="+mn-cs"/>
                        </a:rPr>
                        <a:t> </a:t>
                      </a:r>
                      <a:r>
                        <a:rPr lang="sl-SI" sz="1800" b="1" i="1" kern="1200" dirty="0" err="1" smtClean="0">
                          <a:solidFill>
                            <a:schemeClr val="lt1"/>
                          </a:solidFill>
                          <a:latin typeface="+mn-lt"/>
                          <a:ea typeface="+mn-ea"/>
                          <a:cs typeface="+mn-cs"/>
                        </a:rPr>
                        <a:t>approach</a:t>
                      </a:r>
                      <a:r>
                        <a:rPr lang="sl-SI" sz="1800" b="1" i="1" kern="1200" dirty="0" smtClean="0">
                          <a:solidFill>
                            <a:schemeClr val="lt1"/>
                          </a:solidFill>
                          <a:latin typeface="+mn-lt"/>
                          <a:ea typeface="+mn-ea"/>
                          <a:cs typeface="+mn-cs"/>
                        </a:rPr>
                        <a:t>) </a:t>
                      </a:r>
                      <a:endParaRPr lang="sl-SI" dirty="0"/>
                    </a:p>
                  </a:txBody>
                  <a:tcPr/>
                </a:tc>
              </a:tr>
              <a:tr h="67365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l-SI" sz="1800" kern="1200" dirty="0" smtClean="0">
                          <a:solidFill>
                            <a:schemeClr val="dk1"/>
                          </a:solidFill>
                          <a:latin typeface="+mn-lt"/>
                          <a:ea typeface="+mn-ea"/>
                          <a:cs typeface="+mn-cs"/>
                        </a:rPr>
                        <a:t>Od zgoraj- navzdol </a:t>
                      </a:r>
                    </a:p>
                    <a:p>
                      <a:endParaRPr lang="sl-SI" dirty="0"/>
                    </a:p>
                  </a:txBody>
                  <a:tcPr/>
                </a:tc>
                <a:tc>
                  <a:txBody>
                    <a:bodyPr/>
                    <a:lstStyle/>
                    <a:p>
                      <a:r>
                        <a:rPr lang="sl-SI" sz="1800" kern="1200" dirty="0" smtClean="0">
                          <a:solidFill>
                            <a:schemeClr val="dk1"/>
                          </a:solidFill>
                          <a:latin typeface="+mn-lt"/>
                          <a:ea typeface="+mn-ea"/>
                          <a:cs typeface="+mn-cs"/>
                        </a:rPr>
                        <a:t>Od </a:t>
                      </a:r>
                      <a:r>
                        <a:rPr lang="sl-SI" sz="1800" b="1" kern="1200" dirty="0" smtClean="0">
                          <a:solidFill>
                            <a:schemeClr val="dk1"/>
                          </a:solidFill>
                          <a:latin typeface="+mn-lt"/>
                          <a:ea typeface="+mn-ea"/>
                          <a:cs typeface="+mn-cs"/>
                        </a:rPr>
                        <a:t>spodaj-navzgor</a:t>
                      </a:r>
                      <a:r>
                        <a:rPr lang="sl-SI" sz="1800" kern="1200" dirty="0" smtClean="0">
                          <a:solidFill>
                            <a:schemeClr val="dk1"/>
                          </a:solidFill>
                          <a:latin typeface="+mn-lt"/>
                          <a:ea typeface="+mn-ea"/>
                          <a:cs typeface="+mn-cs"/>
                        </a:rPr>
                        <a:t> </a:t>
                      </a:r>
                      <a:endParaRPr lang="sl-SI" dirty="0"/>
                    </a:p>
                  </a:txBody>
                  <a:tcPr/>
                </a:tc>
              </a:tr>
              <a:tr h="673659">
                <a:tc>
                  <a:txBody>
                    <a:bodyPr/>
                    <a:lstStyle/>
                    <a:p>
                      <a:r>
                        <a:rPr lang="sl-SI" sz="1800" kern="1200" dirty="0" smtClean="0">
                          <a:solidFill>
                            <a:schemeClr val="dk1"/>
                          </a:solidFill>
                          <a:latin typeface="+mn-lt"/>
                          <a:ea typeface="+mn-ea"/>
                          <a:cs typeface="+mn-cs"/>
                        </a:rPr>
                        <a:t>Drugi odločajo o uporabnikih</a:t>
                      </a:r>
                    </a:p>
                    <a:p>
                      <a:endParaRPr lang="sl-SI" dirty="0"/>
                    </a:p>
                  </a:txBody>
                  <a:tcPr/>
                </a:tc>
                <a:tc>
                  <a:txBody>
                    <a:bodyPr/>
                    <a:lstStyle/>
                    <a:p>
                      <a:r>
                        <a:rPr lang="sl-SI" sz="1800" kern="1200" dirty="0" smtClean="0">
                          <a:solidFill>
                            <a:schemeClr val="dk1"/>
                          </a:solidFill>
                          <a:latin typeface="+mn-lt"/>
                          <a:ea typeface="+mn-ea"/>
                          <a:cs typeface="+mn-cs"/>
                        </a:rPr>
                        <a:t>Poudarek je na </a:t>
                      </a:r>
                      <a:r>
                        <a:rPr lang="sl-SI" sz="1800" b="1" kern="1200" dirty="0" smtClean="0">
                          <a:solidFill>
                            <a:schemeClr val="dk1"/>
                          </a:solidFill>
                          <a:latin typeface="+mn-lt"/>
                          <a:ea typeface="+mn-ea"/>
                          <a:cs typeface="+mn-cs"/>
                        </a:rPr>
                        <a:t>krepitvi moči</a:t>
                      </a:r>
                      <a:r>
                        <a:rPr lang="sl-SI" sz="1800" kern="1200" dirty="0" smtClean="0">
                          <a:solidFill>
                            <a:schemeClr val="dk1"/>
                          </a:solidFill>
                          <a:latin typeface="+mn-lt"/>
                          <a:ea typeface="+mn-ea"/>
                          <a:cs typeface="+mn-cs"/>
                        </a:rPr>
                        <a:t> posameznikov in skupnosti </a:t>
                      </a:r>
                      <a:endParaRPr lang="sl-SI" dirty="0"/>
                    </a:p>
                  </a:txBody>
                  <a:tcPr/>
                </a:tc>
              </a:tr>
              <a:tr h="1539793">
                <a:tc>
                  <a:txBody>
                    <a:bodyPr/>
                    <a:lstStyle/>
                    <a:p>
                      <a:r>
                        <a:rPr lang="sl-SI" sz="1800" kern="1200" dirty="0" smtClean="0">
                          <a:solidFill>
                            <a:schemeClr val="dk1"/>
                          </a:solidFill>
                          <a:latin typeface="+mn-lt"/>
                          <a:ea typeface="+mn-ea"/>
                          <a:cs typeface="+mn-cs"/>
                        </a:rPr>
                        <a:t>Eksperti imajo občutek, da uporabniki ne znajo govoriti zase, da ne vejo, kaj je za njih pomembno in ne znajo rešiti svojih problemov </a:t>
                      </a:r>
                      <a:endParaRPr lang="sl-SI" dirty="0"/>
                    </a:p>
                  </a:txBody>
                  <a:tcPr/>
                </a:tc>
                <a:tc>
                  <a:txBody>
                    <a:bodyPr/>
                    <a:lstStyle/>
                    <a:p>
                      <a:r>
                        <a:rPr lang="sl-SI" sz="1800" kern="1200" dirty="0" smtClean="0">
                          <a:solidFill>
                            <a:schemeClr val="dk1"/>
                          </a:solidFill>
                          <a:latin typeface="+mn-lt"/>
                          <a:ea typeface="+mn-ea"/>
                          <a:cs typeface="+mn-cs"/>
                        </a:rPr>
                        <a:t>Skupnost / posamezniki so </a:t>
                      </a:r>
                      <a:r>
                        <a:rPr lang="sl-SI" sz="1800" b="1" kern="1200" dirty="0" smtClean="0">
                          <a:solidFill>
                            <a:schemeClr val="dk1"/>
                          </a:solidFill>
                          <a:latin typeface="+mn-lt"/>
                          <a:ea typeface="+mn-ea"/>
                          <a:cs typeface="+mn-cs"/>
                        </a:rPr>
                        <a:t>aktivno vključeni</a:t>
                      </a:r>
                      <a:r>
                        <a:rPr lang="sl-SI" sz="1800" kern="1200" dirty="0" smtClean="0">
                          <a:solidFill>
                            <a:schemeClr val="dk1"/>
                          </a:solidFill>
                          <a:latin typeface="+mn-lt"/>
                          <a:ea typeface="+mn-ea"/>
                          <a:cs typeface="+mn-cs"/>
                        </a:rPr>
                        <a:t> od začetka: raziskujejo, predlagajo, analizirajo, načrtujejo, vodijo, udejanjajo, nadzorujejo, </a:t>
                      </a:r>
                      <a:r>
                        <a:rPr lang="sl-SI" sz="1800" kern="1200" dirty="0" err="1" smtClean="0">
                          <a:solidFill>
                            <a:schemeClr val="dk1"/>
                          </a:solidFill>
                          <a:latin typeface="+mn-lt"/>
                          <a:ea typeface="+mn-ea"/>
                          <a:cs typeface="+mn-cs"/>
                        </a:rPr>
                        <a:t>evalvirajo</a:t>
                      </a:r>
                      <a:endParaRPr lang="sl-SI" dirty="0"/>
                    </a:p>
                  </a:txBody>
                  <a:tcPr/>
                </a:tc>
              </a:tr>
              <a:tr h="1539793">
                <a:tc>
                  <a:txBody>
                    <a:bodyPr/>
                    <a:lstStyle/>
                    <a:p>
                      <a:r>
                        <a:rPr lang="sl-SI" sz="1800" kern="1200" dirty="0" smtClean="0">
                          <a:solidFill>
                            <a:schemeClr val="dk1"/>
                          </a:solidFill>
                          <a:latin typeface="+mn-lt"/>
                          <a:ea typeface="+mn-ea"/>
                          <a:cs typeface="+mn-cs"/>
                        </a:rPr>
                        <a:t>Eksperti prepričujejo uporabnike, da je določen program ali storitev za njih dobra in da določeno storitev morajo sprejeti.</a:t>
                      </a:r>
                      <a:endParaRPr lang="sl-SI" dirty="0"/>
                    </a:p>
                  </a:txBody>
                  <a:tcPr/>
                </a:tc>
                <a:tc>
                  <a:txBody>
                    <a:bodyPr/>
                    <a:lstStyle/>
                    <a:p>
                      <a:r>
                        <a:rPr lang="sl-SI" sz="1800" kern="1200" dirty="0" smtClean="0">
                          <a:solidFill>
                            <a:schemeClr val="dk1"/>
                          </a:solidFill>
                          <a:latin typeface="+mn-lt"/>
                          <a:ea typeface="+mn-ea"/>
                          <a:cs typeface="+mn-cs"/>
                        </a:rPr>
                        <a:t>Aktivno vključena skupnost pridobi več </a:t>
                      </a:r>
                      <a:r>
                        <a:rPr lang="sl-SI" sz="1800" b="1" kern="1200" dirty="0" smtClean="0">
                          <a:solidFill>
                            <a:schemeClr val="dk1"/>
                          </a:solidFill>
                          <a:latin typeface="+mn-lt"/>
                          <a:ea typeface="+mn-ea"/>
                          <a:cs typeface="+mn-cs"/>
                        </a:rPr>
                        <a:t>pozitivnih izkušenj</a:t>
                      </a:r>
                      <a:r>
                        <a:rPr lang="sl-SI" sz="1800" kern="1200" dirty="0" smtClean="0">
                          <a:solidFill>
                            <a:schemeClr val="dk1"/>
                          </a:solidFill>
                          <a:latin typeface="+mn-lt"/>
                          <a:ea typeface="+mn-ea"/>
                          <a:cs typeface="+mn-cs"/>
                        </a:rPr>
                        <a:t>: občutek sposobnosti, občutek odgovornosti, občutek, da zmorejo,  aktivno išče rešitve za lastno situacijo </a:t>
                      </a:r>
                      <a:endParaRPr lang="sl-SI" dirty="0"/>
                    </a:p>
                  </a:txBody>
                  <a:tcPr/>
                </a:tc>
              </a:tr>
              <a:tr h="67365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l-SI" sz="1800" kern="1200" dirty="0" smtClean="0">
                          <a:solidFill>
                            <a:schemeClr val="dk1"/>
                          </a:solidFill>
                          <a:latin typeface="+mn-lt"/>
                          <a:ea typeface="+mn-ea"/>
                          <a:cs typeface="+mn-cs"/>
                        </a:rPr>
                        <a:t>Rezultat: pasivni prejemniki pomoči</a:t>
                      </a:r>
                    </a:p>
                    <a:p>
                      <a:endParaRPr lang="sl-SI" dirty="0"/>
                    </a:p>
                  </a:txBody>
                  <a:tcPr/>
                </a:tc>
                <a:tc>
                  <a:txBody>
                    <a:bodyPr/>
                    <a:lstStyle/>
                    <a:p>
                      <a:r>
                        <a:rPr lang="sl-SI" sz="1800" kern="1200" dirty="0" smtClean="0">
                          <a:solidFill>
                            <a:schemeClr val="dk1"/>
                          </a:solidFill>
                          <a:latin typeface="+mn-lt"/>
                          <a:ea typeface="+mn-ea"/>
                          <a:cs typeface="+mn-cs"/>
                        </a:rPr>
                        <a:t>Rezultat: </a:t>
                      </a:r>
                      <a:r>
                        <a:rPr lang="sl-SI" sz="1800" b="1" kern="1200" dirty="0" smtClean="0">
                          <a:solidFill>
                            <a:schemeClr val="dk1"/>
                          </a:solidFill>
                          <a:latin typeface="+mn-lt"/>
                          <a:ea typeface="+mn-ea"/>
                          <a:cs typeface="+mn-cs"/>
                        </a:rPr>
                        <a:t>aktivni uporabniki</a:t>
                      </a:r>
                      <a:endParaRPr lang="sl-SI" dirty="0"/>
                    </a:p>
                  </a:txBody>
                  <a:tcPr/>
                </a:tc>
              </a:tr>
            </a:tbl>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850106"/>
          </a:xfrm>
        </p:spPr>
        <p:txBody>
          <a:bodyPr>
            <a:normAutofit fontScale="90000"/>
          </a:bodyPr>
          <a:lstStyle/>
          <a:p>
            <a:r>
              <a:rPr lang="sl-SI" sz="3200" b="1" dirty="0" smtClean="0"/>
              <a:t>Kompetenca: Kulturno zagovorništvo </a:t>
            </a:r>
            <a:endParaRPr lang="sl-SI" sz="3200" b="1" dirty="0"/>
          </a:p>
        </p:txBody>
      </p:sp>
      <p:sp>
        <p:nvSpPr>
          <p:cNvPr id="3" name="Ograda vsebine 2"/>
          <p:cNvSpPr>
            <a:spLocks noGrp="1"/>
          </p:cNvSpPr>
          <p:nvPr>
            <p:ph sz="quarter" idx="1"/>
          </p:nvPr>
        </p:nvSpPr>
        <p:spPr>
          <a:xfrm>
            <a:off x="539552" y="1772816"/>
            <a:ext cx="8229600" cy="4785395"/>
          </a:xfrm>
        </p:spPr>
        <p:txBody>
          <a:bodyPr>
            <a:normAutofit/>
          </a:bodyPr>
          <a:lstStyle/>
          <a:p>
            <a:pPr>
              <a:buNone/>
            </a:pPr>
            <a:r>
              <a:rPr lang="sl-SI" b="1" dirty="0" smtClean="0"/>
              <a:t>Zagovorništvo:</a:t>
            </a:r>
          </a:p>
          <a:p>
            <a:pPr lvl="0"/>
            <a:r>
              <a:rPr lang="sl-SI" dirty="0" smtClean="0"/>
              <a:t>strategija </a:t>
            </a:r>
            <a:r>
              <a:rPr lang="sl-SI" dirty="0"/>
              <a:t>krepitve </a:t>
            </a:r>
            <a:r>
              <a:rPr lang="sl-SI" dirty="0" smtClean="0"/>
              <a:t>moči </a:t>
            </a:r>
            <a:endParaRPr lang="sl-SI" dirty="0"/>
          </a:p>
          <a:p>
            <a:pPr lvl="0"/>
            <a:r>
              <a:rPr lang="sl-SI" dirty="0" smtClean="0"/>
              <a:t>braniti</a:t>
            </a:r>
            <a:r>
              <a:rPr lang="sl-SI" dirty="0"/>
              <a:t>, podpirati, argumentirati za posameznika, skupino ali </a:t>
            </a:r>
            <a:r>
              <a:rPr lang="sl-SI" dirty="0" smtClean="0"/>
              <a:t>skupnost, govoriti </a:t>
            </a:r>
            <a:r>
              <a:rPr lang="sl-SI" dirty="0"/>
              <a:t>v korist </a:t>
            </a:r>
            <a:r>
              <a:rPr lang="sl-SI" dirty="0" smtClean="0"/>
              <a:t>drugega</a:t>
            </a:r>
          </a:p>
          <a:p>
            <a:pPr lvl="0"/>
            <a:r>
              <a:rPr lang="sl-SI" dirty="0" smtClean="0"/>
              <a:t>zavzemanje </a:t>
            </a:r>
            <a:r>
              <a:rPr lang="sl-SI" dirty="0"/>
              <a:t>za koristi drugih z namenom, da bi se izboljšal (ali da se ne bi spremenil) njihov </a:t>
            </a:r>
            <a:r>
              <a:rPr lang="sl-SI" dirty="0" smtClean="0"/>
              <a:t>položaj </a:t>
            </a:r>
            <a:endParaRPr lang="sl-SI"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67544" y="0"/>
            <a:ext cx="8229600" cy="908720"/>
          </a:xfrm>
        </p:spPr>
        <p:txBody>
          <a:bodyPr>
            <a:normAutofit/>
          </a:bodyPr>
          <a:lstStyle/>
          <a:p>
            <a:r>
              <a:rPr lang="sl-SI" sz="3200" b="1" dirty="0"/>
              <a:t>Primeri zagovorništva</a:t>
            </a:r>
            <a:endParaRPr lang="sl-SI" sz="3200" dirty="0"/>
          </a:p>
        </p:txBody>
      </p:sp>
      <p:sp>
        <p:nvSpPr>
          <p:cNvPr id="3" name="Ograda vsebine 2"/>
          <p:cNvSpPr>
            <a:spLocks noGrp="1"/>
          </p:cNvSpPr>
          <p:nvPr>
            <p:ph sz="quarter" idx="1"/>
          </p:nvPr>
        </p:nvSpPr>
        <p:spPr>
          <a:xfrm>
            <a:off x="467544" y="980728"/>
            <a:ext cx="8219256" cy="5688632"/>
          </a:xfrm>
        </p:spPr>
        <p:txBody>
          <a:bodyPr>
            <a:normAutofit fontScale="92500" lnSpcReduction="10000"/>
          </a:bodyPr>
          <a:lstStyle/>
          <a:p>
            <a:pPr lvl="0"/>
            <a:r>
              <a:rPr lang="sl-SI" dirty="0"/>
              <a:t>Odvetnik na sodišču  zagovarja osebo v pravnem pogledu v procesu sodnega postopka. </a:t>
            </a:r>
          </a:p>
          <a:p>
            <a:pPr lvl="0"/>
            <a:r>
              <a:rPr lang="sl-SI" dirty="0"/>
              <a:t>Svetovalka v </a:t>
            </a:r>
            <a:r>
              <a:rPr lang="sl-SI" dirty="0" smtClean="0"/>
              <a:t>vrtcu občasno </a:t>
            </a:r>
            <a:r>
              <a:rPr lang="sl-SI" dirty="0"/>
              <a:t>spregovorita v korist romske družine z namenom, da bo obdržala ali pridobila socialne pravice ali socialne storitve, primerno nastanitev. </a:t>
            </a:r>
          </a:p>
          <a:p>
            <a:pPr lvl="0"/>
            <a:r>
              <a:rPr lang="sl-SI" dirty="0"/>
              <a:t>Socialni delavec zagovarja mladostnika, ki zaradi romskega porekla težko najde zaposlitev, in mu omogoči intervju pri delodajalcu. </a:t>
            </a:r>
          </a:p>
          <a:p>
            <a:pPr lvl="0"/>
            <a:r>
              <a:rPr lang="sl-SI" dirty="0"/>
              <a:t>Uradnik na sektorju za azil spregovori o ovirah postopka na javni okrogli mizi. </a:t>
            </a:r>
          </a:p>
          <a:p>
            <a:pPr lvl="0"/>
            <a:r>
              <a:rPr lang="sl-SI" dirty="0"/>
              <a:t>Socialna delavka podpre mlado Rominjo in jo opogumlja, krepi njeno samozavest, ki je šibka zaradi njenega zdravstvenega stanja, čustvenih stresov, in ji pomaga premagovati ovire v vsakdanjem življenju. </a:t>
            </a:r>
          </a:p>
          <a:p>
            <a:pPr lvl="0"/>
            <a:r>
              <a:rPr lang="sl-SI" dirty="0"/>
              <a:t>Skupina prosilcev za azil se organizira kot </a:t>
            </a:r>
            <a:r>
              <a:rPr lang="sl-SI" dirty="0" err="1"/>
              <a:t>samozagovorniška</a:t>
            </a:r>
            <a:r>
              <a:rPr lang="sl-SI" dirty="0"/>
              <a:t> skupina, ki zahteva pravičnejšo obravnavo in boljše pogoje za življenje.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850106"/>
          </a:xfrm>
        </p:spPr>
        <p:txBody>
          <a:bodyPr>
            <a:normAutofit/>
          </a:bodyPr>
          <a:lstStyle/>
          <a:p>
            <a:r>
              <a:rPr lang="sl-SI" sz="3200" b="1" dirty="0" smtClean="0"/>
              <a:t>Kulturno </a:t>
            </a:r>
            <a:r>
              <a:rPr lang="sl-SI" sz="3200" b="1" dirty="0"/>
              <a:t>zagovorništvo</a:t>
            </a:r>
            <a:endParaRPr lang="sl-SI" sz="3200" dirty="0"/>
          </a:p>
        </p:txBody>
      </p:sp>
      <p:sp>
        <p:nvSpPr>
          <p:cNvPr id="3" name="Ograda vsebine 2"/>
          <p:cNvSpPr>
            <a:spLocks noGrp="1"/>
          </p:cNvSpPr>
          <p:nvPr>
            <p:ph sz="quarter" idx="1"/>
          </p:nvPr>
        </p:nvSpPr>
        <p:spPr/>
        <p:txBody>
          <a:bodyPr/>
          <a:lstStyle/>
          <a:p>
            <a:pPr lvl="0"/>
            <a:r>
              <a:rPr lang="sl-SI" dirty="0" smtClean="0"/>
              <a:t>upošteva </a:t>
            </a:r>
            <a:r>
              <a:rPr lang="sl-SI" dirty="0"/>
              <a:t>kulturne razlike in kulturne specifičnosti</a:t>
            </a:r>
          </a:p>
          <a:p>
            <a:pPr lvl="0"/>
            <a:r>
              <a:rPr lang="sl-SI" dirty="0" smtClean="0"/>
              <a:t>mediator </a:t>
            </a:r>
            <a:r>
              <a:rPr lang="sl-SI" dirty="0"/>
              <a:t>med različnimi svetovi, posluša lokalne govorice, je pozoren na marginalizirana znanja ter je pogosto v vlogi kulturnega </a:t>
            </a:r>
            <a:r>
              <a:rPr lang="sl-SI" dirty="0" smtClean="0"/>
              <a:t>prevajalca </a:t>
            </a:r>
            <a:endParaRPr lang="sl-SI" dirty="0"/>
          </a:p>
          <a:p>
            <a:pPr lvl="0"/>
            <a:r>
              <a:rPr lang="sl-SI" dirty="0" smtClean="0"/>
              <a:t>prenašalec </a:t>
            </a:r>
            <a:r>
              <a:rPr lang="sl-SI" dirty="0"/>
              <a:t>sporočil tistih, ki imajo manj možnosti, da bi bili slišani</a:t>
            </a:r>
          </a:p>
          <a:p>
            <a:endParaRPr lang="sl-SI"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dirty="0" smtClean="0"/>
              <a:t/>
            </a:r>
            <a:br>
              <a:rPr lang="sl-SI" b="1" dirty="0" smtClean="0"/>
            </a:br>
            <a:r>
              <a:rPr lang="sl-SI" b="1" dirty="0" smtClean="0"/>
              <a:t>Model </a:t>
            </a:r>
            <a:r>
              <a:rPr lang="sl-SI" b="1" dirty="0"/>
              <a:t>kulturnega </a:t>
            </a:r>
            <a:r>
              <a:rPr lang="sl-SI" b="1" dirty="0" smtClean="0"/>
              <a:t>posredništva</a:t>
            </a:r>
            <a:br>
              <a:rPr lang="sl-SI" b="1" dirty="0" smtClean="0"/>
            </a:br>
            <a:r>
              <a:rPr lang="sl-SI" sz="3100" dirty="0" smtClean="0"/>
              <a:t>(</a:t>
            </a:r>
            <a:r>
              <a:rPr lang="sl-SI" sz="3100" dirty="0" err="1"/>
              <a:t>Jezewski</a:t>
            </a:r>
            <a:r>
              <a:rPr lang="sl-SI" sz="3100" dirty="0"/>
              <a:t> in </a:t>
            </a:r>
            <a:r>
              <a:rPr lang="sl-SI" sz="3100" dirty="0" err="1"/>
              <a:t>Sotnik</a:t>
            </a:r>
            <a:r>
              <a:rPr lang="sl-SI" sz="3100" dirty="0"/>
              <a:t> 2005)</a:t>
            </a:r>
            <a:r>
              <a:rPr lang="sl-SI" dirty="0"/>
              <a:t/>
            </a:r>
            <a:br>
              <a:rPr lang="sl-SI" dirty="0"/>
            </a:br>
            <a:endParaRPr lang="sl-SI" dirty="0"/>
          </a:p>
        </p:txBody>
      </p:sp>
      <p:sp>
        <p:nvSpPr>
          <p:cNvPr id="3" name="Ograda vsebine 2"/>
          <p:cNvSpPr>
            <a:spLocks noGrp="1"/>
          </p:cNvSpPr>
          <p:nvPr>
            <p:ph sz="quarter" idx="1"/>
          </p:nvPr>
        </p:nvSpPr>
        <p:spPr/>
        <p:txBody>
          <a:bodyPr/>
          <a:lstStyle/>
          <a:p>
            <a:pPr>
              <a:buNone/>
            </a:pPr>
            <a:r>
              <a:rPr lang="sl-SI" b="1" dirty="0"/>
              <a:t>Definicija</a:t>
            </a:r>
            <a:r>
              <a:rPr lang="sl-SI" b="1" i="1" dirty="0"/>
              <a:t>:</a:t>
            </a:r>
            <a:r>
              <a:rPr lang="sl-SI" b="1" dirty="0"/>
              <a:t> </a:t>
            </a:r>
            <a:r>
              <a:rPr lang="sl-SI" b="1" dirty="0" smtClean="0"/>
              <a:t> </a:t>
            </a:r>
          </a:p>
          <a:p>
            <a:pPr>
              <a:buNone/>
            </a:pPr>
            <a:r>
              <a:rPr lang="sl-SI" i="1" dirty="0" smtClean="0"/>
              <a:t>Kulturno </a:t>
            </a:r>
            <a:r>
              <a:rPr lang="sl-SI" i="1" dirty="0"/>
              <a:t>posredništvo je  povezovanje oz. </a:t>
            </a:r>
            <a:r>
              <a:rPr lang="sl-SI" i="1" dirty="0" err="1"/>
              <a:t>mediacija</a:t>
            </a:r>
            <a:r>
              <a:rPr lang="sl-SI" i="1" dirty="0"/>
              <a:t> med skupinami in posamezniki  različnih kulturnih porekel z namenom zmanjševanja konfliktov.</a:t>
            </a:r>
            <a:r>
              <a:rPr lang="sl-SI" dirty="0"/>
              <a:t> </a:t>
            </a:r>
            <a:endParaRPr lang="sl-SI" dirty="0" smtClean="0"/>
          </a:p>
          <a:p>
            <a:pPr>
              <a:buNone/>
            </a:pPr>
            <a:endParaRPr lang="sl-SI" i="1" dirty="0" smtClean="0"/>
          </a:p>
          <a:p>
            <a:pPr>
              <a:buNone/>
            </a:pPr>
            <a:r>
              <a:rPr lang="sl-SI" i="1" dirty="0" smtClean="0"/>
              <a:t>Gre za zmanjševanje konfliktov in reševanje problemov med dvema kulturnima sistemoma. </a:t>
            </a:r>
            <a:endParaRPr lang="sl-SI" i="1" dirty="0"/>
          </a:p>
          <a:p>
            <a:pPr>
              <a:buNone/>
            </a:pPr>
            <a:endParaRPr lang="sl-SI"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1138138"/>
          </a:xfrm>
        </p:spPr>
        <p:txBody>
          <a:bodyPr>
            <a:normAutofit/>
          </a:bodyPr>
          <a:lstStyle/>
          <a:p>
            <a:r>
              <a:rPr lang="sl-SI" dirty="0" smtClean="0"/>
              <a:t>Model kulturnega posredništva </a:t>
            </a:r>
            <a:r>
              <a:rPr lang="sl-SI" sz="3600" dirty="0" smtClean="0"/>
              <a:t>(</a:t>
            </a:r>
            <a:r>
              <a:rPr lang="sl-SI" sz="3600" dirty="0" err="1" smtClean="0"/>
              <a:t>Jezewski</a:t>
            </a:r>
            <a:r>
              <a:rPr lang="sl-SI" sz="3600" dirty="0" smtClean="0"/>
              <a:t>, </a:t>
            </a:r>
            <a:r>
              <a:rPr lang="sl-SI" sz="3600" dirty="0" err="1" smtClean="0"/>
              <a:t>Sotnik</a:t>
            </a:r>
            <a:r>
              <a:rPr lang="sl-SI" sz="3600" dirty="0" smtClean="0"/>
              <a:t> 2005) </a:t>
            </a:r>
            <a:endParaRPr lang="sl-SI" sz="3600" dirty="0"/>
          </a:p>
        </p:txBody>
      </p:sp>
      <p:sp>
        <p:nvSpPr>
          <p:cNvPr id="3" name="Ograda vsebine 2"/>
          <p:cNvSpPr>
            <a:spLocks noGrp="1"/>
          </p:cNvSpPr>
          <p:nvPr>
            <p:ph sz="quarter" idx="1"/>
          </p:nvPr>
        </p:nvSpPr>
        <p:spPr>
          <a:xfrm>
            <a:off x="611560" y="2492896"/>
            <a:ext cx="8229600" cy="2160240"/>
          </a:xfrm>
        </p:spPr>
        <p:txBody>
          <a:bodyPr/>
          <a:lstStyle/>
          <a:p>
            <a:pPr marL="514350" indent="-514350">
              <a:buAutoNum type="arabicPeriod"/>
            </a:pPr>
            <a:r>
              <a:rPr lang="sl-SI" dirty="0" smtClean="0"/>
              <a:t>stopnja: prepoznavanje problema </a:t>
            </a:r>
          </a:p>
          <a:p>
            <a:pPr marL="514350" indent="-514350">
              <a:buAutoNum type="arabicPeriod"/>
            </a:pPr>
            <a:r>
              <a:rPr lang="sl-SI" dirty="0"/>
              <a:t>s</a:t>
            </a:r>
            <a:r>
              <a:rPr lang="sl-SI" dirty="0" smtClean="0"/>
              <a:t>topnja: intervencija</a:t>
            </a:r>
          </a:p>
          <a:p>
            <a:pPr marL="514350" indent="-514350">
              <a:buAutoNum type="arabicPeriod"/>
            </a:pPr>
            <a:r>
              <a:rPr lang="sl-SI" dirty="0"/>
              <a:t>s</a:t>
            </a:r>
            <a:r>
              <a:rPr lang="sl-SI" dirty="0" smtClean="0"/>
              <a:t>topnja: rezultat </a:t>
            </a:r>
            <a:endParaRPr lang="sl-SI"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67544" y="404664"/>
            <a:ext cx="8229600" cy="1143000"/>
          </a:xfrm>
        </p:spPr>
        <p:txBody>
          <a:bodyPr>
            <a:normAutofit fontScale="90000"/>
          </a:bodyPr>
          <a:lstStyle/>
          <a:p>
            <a:r>
              <a:rPr lang="sl-SI" sz="3200" b="1" dirty="0" smtClean="0"/>
              <a:t>1. stopnja: </a:t>
            </a:r>
            <a:br>
              <a:rPr lang="sl-SI" sz="3200" b="1" dirty="0" smtClean="0"/>
            </a:br>
            <a:r>
              <a:rPr lang="sl-SI" sz="3200" b="1" dirty="0" smtClean="0"/>
              <a:t>Prepoznavanje problema iz kulturne perspektive </a:t>
            </a:r>
            <a:endParaRPr lang="sl-SI" sz="3200" b="1" dirty="0"/>
          </a:p>
        </p:txBody>
      </p:sp>
      <p:sp>
        <p:nvSpPr>
          <p:cNvPr id="3" name="Ograda vsebine 2"/>
          <p:cNvSpPr>
            <a:spLocks noGrp="1"/>
          </p:cNvSpPr>
          <p:nvPr>
            <p:ph sz="quarter" idx="1"/>
          </p:nvPr>
        </p:nvSpPr>
        <p:spPr>
          <a:xfrm>
            <a:off x="539552" y="1988840"/>
            <a:ext cx="8229600" cy="4525963"/>
          </a:xfrm>
        </p:spPr>
        <p:txBody>
          <a:bodyPr/>
          <a:lstStyle/>
          <a:p>
            <a:r>
              <a:rPr lang="sl-SI" dirty="0" smtClean="0"/>
              <a:t>Ne presojati iz lastne pozicije, odmik od </a:t>
            </a:r>
            <a:r>
              <a:rPr lang="sl-SI" dirty="0" err="1" smtClean="0"/>
              <a:t>etnocentričnosti</a:t>
            </a:r>
            <a:r>
              <a:rPr lang="sl-SI" dirty="0" smtClean="0"/>
              <a:t> </a:t>
            </a:r>
          </a:p>
          <a:p>
            <a:r>
              <a:rPr lang="sl-SI" dirty="0" smtClean="0"/>
              <a:t>To je pogost izvor kulturnih konfliktov </a:t>
            </a:r>
          </a:p>
          <a:p>
            <a:r>
              <a:rPr lang="sl-SI" dirty="0" smtClean="0"/>
              <a:t>Prepoznavanje, razumevanje razlogov za konflikt </a:t>
            </a:r>
          </a:p>
          <a:p>
            <a:r>
              <a:rPr lang="sl-SI" dirty="0" smtClean="0"/>
              <a:t>Potrebna etnična / kulturna občutljivost </a:t>
            </a:r>
            <a:endParaRPr lang="sl-SI"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flipV="1">
            <a:off x="457200" y="228919"/>
            <a:ext cx="8229600" cy="45719"/>
          </a:xfrm>
        </p:spPr>
        <p:txBody>
          <a:bodyPr>
            <a:normAutofit fontScale="90000"/>
          </a:bodyPr>
          <a:lstStyle/>
          <a:p>
            <a:endParaRPr lang="sl-SI" dirty="0"/>
          </a:p>
        </p:txBody>
      </p:sp>
      <p:graphicFrame>
        <p:nvGraphicFramePr>
          <p:cNvPr id="4" name="Ograda vsebine 3"/>
          <p:cNvGraphicFramePr>
            <a:graphicFrameLocks noGrp="1"/>
          </p:cNvGraphicFramePr>
          <p:nvPr>
            <p:ph sz="quarter" idx="1"/>
          </p:nvPr>
        </p:nvGraphicFramePr>
        <p:xfrm>
          <a:off x="0" y="332656"/>
          <a:ext cx="9144000" cy="65253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dirty="0" smtClean="0"/>
              <a:t>Slepota za razlike </a:t>
            </a:r>
            <a:endParaRPr lang="sl-SI" dirty="0"/>
          </a:p>
        </p:txBody>
      </p:sp>
      <p:sp>
        <p:nvSpPr>
          <p:cNvPr id="3" name="Ograda vsebine 2"/>
          <p:cNvSpPr>
            <a:spLocks noGrp="1"/>
          </p:cNvSpPr>
          <p:nvPr>
            <p:ph sz="quarter" idx="1"/>
          </p:nvPr>
        </p:nvSpPr>
        <p:spPr/>
        <p:txBody>
          <a:bodyPr>
            <a:normAutofit/>
          </a:bodyPr>
          <a:lstStyle/>
          <a:p>
            <a:r>
              <a:rPr lang="sl-SI" dirty="0" smtClean="0"/>
              <a:t>Odsotnost etničnih diskurzov v izobraževanju</a:t>
            </a:r>
          </a:p>
          <a:p>
            <a:r>
              <a:rPr lang="sl-SI" dirty="0" smtClean="0"/>
              <a:t>Neobčutljiva SD praksa </a:t>
            </a:r>
          </a:p>
          <a:p>
            <a:r>
              <a:rPr lang="sl-SI" dirty="0" smtClean="0"/>
              <a:t>Prevlada </a:t>
            </a:r>
            <a:r>
              <a:rPr lang="sl-SI" dirty="0" err="1" smtClean="0"/>
              <a:t>etnocentičnega</a:t>
            </a:r>
            <a:r>
              <a:rPr lang="sl-SI" dirty="0" smtClean="0"/>
              <a:t> modela (poveličuje večinsko kulturo, zgodovino,vrednote, izkušnje)</a:t>
            </a:r>
          </a:p>
          <a:p>
            <a:r>
              <a:rPr lang="sl-SI" dirty="0" smtClean="0"/>
              <a:t>Socialni delavci - praviloma pripadniki etnične večine </a:t>
            </a:r>
          </a:p>
          <a:p>
            <a:r>
              <a:rPr lang="sl-SI" dirty="0" smtClean="0"/>
              <a:t>Nezavedno, nenamerno, </a:t>
            </a:r>
            <a:r>
              <a:rPr lang="sl-SI" dirty="0" err="1" smtClean="0"/>
              <a:t>nereflektirano</a:t>
            </a:r>
            <a:r>
              <a:rPr lang="sl-SI" dirty="0" smtClean="0"/>
              <a:t>  (posledica pomanjkanja znanja)</a:t>
            </a:r>
            <a:endParaRPr lang="sl-SI"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634082"/>
          </a:xfrm>
        </p:spPr>
        <p:txBody>
          <a:bodyPr>
            <a:normAutofit/>
          </a:bodyPr>
          <a:lstStyle/>
          <a:p>
            <a:r>
              <a:rPr lang="sl-SI" dirty="0" smtClean="0"/>
              <a:t>Intervencijska izhodišča</a:t>
            </a:r>
            <a:endParaRPr lang="sl-SI" dirty="0"/>
          </a:p>
        </p:txBody>
      </p:sp>
      <p:sp>
        <p:nvSpPr>
          <p:cNvPr id="3" name="Ograda vsebine 2"/>
          <p:cNvSpPr>
            <a:spLocks noGrp="1"/>
          </p:cNvSpPr>
          <p:nvPr>
            <p:ph sz="quarter" idx="1"/>
          </p:nvPr>
        </p:nvSpPr>
        <p:spPr>
          <a:xfrm>
            <a:off x="395536" y="1352525"/>
            <a:ext cx="8229600" cy="5505475"/>
          </a:xfrm>
        </p:spPr>
        <p:txBody>
          <a:bodyPr>
            <a:normAutofit/>
          </a:bodyPr>
          <a:lstStyle/>
          <a:p>
            <a:pPr lvl="0"/>
            <a:r>
              <a:rPr lang="sl-SI" b="1" i="1" dirty="0" smtClean="0"/>
              <a:t>kulturna </a:t>
            </a:r>
            <a:r>
              <a:rPr lang="sl-SI" b="1" i="1" dirty="0"/>
              <a:t>občutljivost strokovnjaka</a:t>
            </a:r>
            <a:r>
              <a:rPr lang="sl-SI" b="1" dirty="0"/>
              <a:t> </a:t>
            </a:r>
            <a:r>
              <a:rPr lang="sl-SI" dirty="0"/>
              <a:t>(Ali strokovnjak pozna uporabnikov odnos, prepričanja in vrednote do problema? Kako uporabnik sam definira svoj problem, kako ga dojema v okviru svoje kulture? Ali se percepcija razumevanja socialne stiske uporabnika razlikuje od percepcije njegove stiske, kot jo vidi, razume strokovnjak?);  </a:t>
            </a:r>
          </a:p>
          <a:p>
            <a:pPr lvl="0"/>
            <a:r>
              <a:rPr lang="sl-SI" b="1" i="1" dirty="0"/>
              <a:t>kulturno poreklo uporabnika </a:t>
            </a:r>
            <a:r>
              <a:rPr lang="sl-SI" dirty="0"/>
              <a:t>(Kakšno je kulturno poreklo uporabnika? Kakšno je kulturno poreklo strokovnjaka? Ali se razlikujeta? V čem? Ali sta kulturi v pozitivni ali negativni </a:t>
            </a:r>
            <a:r>
              <a:rPr lang="sl-SI" dirty="0" err="1"/>
              <a:t>medodnosni</a:t>
            </a:r>
            <a:r>
              <a:rPr lang="sl-SI" dirty="0"/>
              <a:t> relaciji ter kako to vpliva na uporabnika in zagotavljanje storitev? </a:t>
            </a:r>
            <a:r>
              <a:rPr lang="sl-SI" i="1" dirty="0"/>
              <a:t> </a:t>
            </a:r>
            <a:r>
              <a:rPr lang="sl-SI" dirty="0"/>
              <a:t>Ali je kulturni konflikt verjeten zaradi kulturnih razlik?); </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130026"/>
          </a:xfrm>
        </p:spPr>
        <p:txBody>
          <a:bodyPr>
            <a:normAutofit fontScale="90000"/>
          </a:bodyPr>
          <a:lstStyle/>
          <a:p>
            <a:endParaRPr lang="sl-SI" dirty="0"/>
          </a:p>
        </p:txBody>
      </p:sp>
      <p:sp>
        <p:nvSpPr>
          <p:cNvPr id="3" name="Ograda vsebine 2"/>
          <p:cNvSpPr>
            <a:spLocks noGrp="1"/>
          </p:cNvSpPr>
          <p:nvPr>
            <p:ph sz="quarter" idx="1"/>
          </p:nvPr>
        </p:nvSpPr>
        <p:spPr>
          <a:xfrm>
            <a:off x="457200" y="548680"/>
            <a:ext cx="8229600" cy="5976664"/>
          </a:xfrm>
        </p:spPr>
        <p:txBody>
          <a:bodyPr>
            <a:normAutofit lnSpcReduction="10000"/>
          </a:bodyPr>
          <a:lstStyle/>
          <a:p>
            <a:pPr lvl="0"/>
            <a:r>
              <a:rPr lang="sl-SI" b="1" i="1" dirty="0" smtClean="0"/>
              <a:t>starost</a:t>
            </a:r>
            <a:r>
              <a:rPr lang="sl-SI" dirty="0" smtClean="0"/>
              <a:t> (Kako starost uporabnika vpliva na storitev, ki jo prejema? Kakšna so prepričanja in vrednostni sistem strokovnjaka v odnosu do uporabnikove starosti? Ali je v organizaciji zaznati diskriminacijo zaradi starosti in kako ta vpliva na uporabnike? Ali je uporabnik stigmatiziran zaradi starosti?); </a:t>
            </a:r>
          </a:p>
          <a:p>
            <a:pPr lvl="0"/>
            <a:r>
              <a:rPr lang="sl-SI" b="1" i="1" dirty="0" smtClean="0"/>
              <a:t>čas</a:t>
            </a:r>
            <a:r>
              <a:rPr lang="sl-SI" i="1" dirty="0" smtClean="0"/>
              <a:t> </a:t>
            </a:r>
            <a:r>
              <a:rPr lang="sl-SI" dirty="0" smtClean="0"/>
              <a:t>(Kako strokovnjak dojema čas? Kako uporabnik dojema čas? Ali morebitne razlike med dojemanjem časa med njima vplivajo//ustvarjajo ovire v komunikaciji? Ali ustvarjajo konflikte pri zagotavljanju storitev (npr. strokovnjak je usmerjen v prihodnost, uporabnik je usmerjen v sedanjost in v </a:t>
            </a:r>
            <a:r>
              <a:rPr lang="sl-SI" dirty="0" err="1" smtClean="0"/>
              <a:t>preživetvene</a:t>
            </a:r>
            <a:r>
              <a:rPr lang="sl-SI" dirty="0" smtClean="0"/>
              <a:t> strategije)?  Ali strokovnjak prepoznava dojemanje časa uporabnika kot kulturno normo oz. vrednoto? Kako strokovnjak zagotavlja čas uporabniku (ali si zanj vzame več časa)? Kako pri svojem delu upošteva različno doživljanje časovne dimenzije? </a:t>
            </a:r>
          </a:p>
          <a:p>
            <a:endParaRPr lang="sl-SI"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202034"/>
          </a:xfrm>
        </p:spPr>
        <p:txBody>
          <a:bodyPr>
            <a:normAutofit fontScale="90000"/>
          </a:bodyPr>
          <a:lstStyle/>
          <a:p>
            <a:endParaRPr lang="sl-SI" dirty="0"/>
          </a:p>
        </p:txBody>
      </p:sp>
      <p:sp>
        <p:nvSpPr>
          <p:cNvPr id="3" name="Ograda vsebine 2"/>
          <p:cNvSpPr>
            <a:spLocks noGrp="1"/>
          </p:cNvSpPr>
          <p:nvPr>
            <p:ph sz="quarter" idx="1"/>
          </p:nvPr>
        </p:nvSpPr>
        <p:spPr>
          <a:xfrm>
            <a:off x="457200" y="764704"/>
            <a:ext cx="8229600" cy="5688632"/>
          </a:xfrm>
        </p:spPr>
        <p:txBody>
          <a:bodyPr>
            <a:normAutofit/>
          </a:bodyPr>
          <a:lstStyle/>
          <a:p>
            <a:pPr lvl="0"/>
            <a:r>
              <a:rPr lang="sl-SI" b="1" i="1" dirty="0" err="1" smtClean="0"/>
              <a:t>stigmatiziranost</a:t>
            </a:r>
            <a:r>
              <a:rPr lang="sl-SI" b="1" i="1" dirty="0" smtClean="0"/>
              <a:t> uporabnikov zaradi etničnega/kulturnega porekla </a:t>
            </a:r>
            <a:r>
              <a:rPr lang="sl-SI" dirty="0" smtClean="0"/>
              <a:t>(Ali je uporabnik v okolju, kjer živi stigmatiziran, ali v vsakdanjem življenju doživlja stigmo? Kje je izvor stigme (običajno stigmo proizvaja večinska družba, lahko pa izvira tudi iz skupnosti, družine)? Kakšne strategije so potrebne za zmanjševanje ali odpravo stigme, ki se nanaša na določeno negativno poimenovanje - npr. poimenovanje cigani, invalidi, narkomani ipd?); </a:t>
            </a:r>
            <a:r>
              <a:rPr lang="sl-SI" i="1" dirty="0" smtClean="0"/>
              <a:t> </a:t>
            </a:r>
            <a:endParaRPr lang="sl-SI" dirty="0" smtClean="0"/>
          </a:p>
          <a:p>
            <a:pPr lvl="0"/>
            <a:r>
              <a:rPr lang="sl-SI" b="1" i="1" dirty="0" smtClean="0"/>
              <a:t>birokracija</a:t>
            </a:r>
            <a:r>
              <a:rPr lang="sl-SI" i="1" dirty="0" smtClean="0"/>
              <a:t> </a:t>
            </a:r>
            <a:r>
              <a:rPr lang="sl-SI" dirty="0" smtClean="0"/>
              <a:t>(Ali mora uporabnik socialnih storitev izpolnjevati določene obrazce? Ali razume, kaj in zakaj mora podpisati - razumevanje strokovnih izrazov, zakonodajnih procedur, razumevanje pravic? Ali ima vpogled v dokumentacijo?);  </a:t>
            </a:r>
          </a:p>
          <a:p>
            <a:endParaRPr lang="sl-SI"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202034"/>
          </a:xfrm>
        </p:spPr>
        <p:txBody>
          <a:bodyPr>
            <a:normAutofit fontScale="90000"/>
          </a:bodyPr>
          <a:lstStyle/>
          <a:p>
            <a:endParaRPr lang="sl-SI" dirty="0"/>
          </a:p>
        </p:txBody>
      </p:sp>
      <p:sp>
        <p:nvSpPr>
          <p:cNvPr id="3" name="Ograda vsebine 2"/>
          <p:cNvSpPr>
            <a:spLocks noGrp="1"/>
          </p:cNvSpPr>
          <p:nvPr>
            <p:ph sz="quarter" idx="1"/>
          </p:nvPr>
        </p:nvSpPr>
        <p:spPr>
          <a:xfrm>
            <a:off x="457200" y="620688"/>
            <a:ext cx="8229600" cy="6237312"/>
          </a:xfrm>
        </p:spPr>
        <p:txBody>
          <a:bodyPr>
            <a:normAutofit/>
          </a:bodyPr>
          <a:lstStyle/>
          <a:p>
            <a:pPr lvl="0"/>
            <a:r>
              <a:rPr lang="sl-SI" b="1" i="1" dirty="0" smtClean="0"/>
              <a:t>politični kontekst</a:t>
            </a:r>
            <a:r>
              <a:rPr lang="sl-SI" b="1" dirty="0" smtClean="0"/>
              <a:t> </a:t>
            </a:r>
            <a:r>
              <a:rPr lang="sl-SI" dirty="0" smtClean="0"/>
              <a:t>(Ali je strokovnjak zgolj opravlja svoje delo po navodilih socialne politike oz. države? Ali ima strokovnjak vpliva na zakonodajne in </a:t>
            </a:r>
            <a:r>
              <a:rPr lang="sl-SI" dirty="0" err="1" smtClean="0"/>
              <a:t>protakularne</a:t>
            </a:r>
            <a:r>
              <a:rPr lang="sl-SI" dirty="0" smtClean="0"/>
              <a:t> spremembe v organizaciji z namenom odpravljanja, onemogočanja konfliktnih situacij pri zagotavljanju storitev pripadnikom etničnih/kulturnih manjšin? Ali je strokovnjak član komisije, delovne skupine, ki ima moč spreminjati, predlagati spremembe zakonodaje v korist pripadnikom etničnih/kulturnih skupin pri zagotavljanju kvalitetnih socialnih storitev?);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346050"/>
          </a:xfrm>
        </p:spPr>
        <p:txBody>
          <a:bodyPr>
            <a:normAutofit fontScale="90000"/>
          </a:bodyPr>
          <a:lstStyle/>
          <a:p>
            <a:endParaRPr lang="sl-SI" dirty="0"/>
          </a:p>
        </p:txBody>
      </p:sp>
      <p:sp>
        <p:nvSpPr>
          <p:cNvPr id="3" name="Ograda vsebine 2"/>
          <p:cNvSpPr>
            <a:spLocks noGrp="1"/>
          </p:cNvSpPr>
          <p:nvPr>
            <p:ph sz="quarter" idx="1"/>
          </p:nvPr>
        </p:nvSpPr>
        <p:spPr>
          <a:xfrm>
            <a:off x="457200" y="980728"/>
            <a:ext cx="8229600" cy="5145435"/>
          </a:xfrm>
        </p:spPr>
        <p:txBody>
          <a:bodyPr>
            <a:normAutofit/>
          </a:bodyPr>
          <a:lstStyle/>
          <a:p>
            <a:pPr lvl="0"/>
            <a:r>
              <a:rPr lang="sl-SI" b="1" i="1" dirty="0" smtClean="0"/>
              <a:t>razmerja moči</a:t>
            </a:r>
            <a:r>
              <a:rPr lang="sl-SI" b="1" dirty="0" smtClean="0"/>
              <a:t> </a:t>
            </a:r>
            <a:r>
              <a:rPr lang="sl-SI" dirty="0" smtClean="0"/>
              <a:t>(Ali obstajajo neenaka razmerja moči pri zagotavljanju socialnih storitev? Ali strokovnjaki uveljavljajo svojo moč pri zagotavljanju storitev uporabnikom? Ali strokovnjaki izhajajo iz lastne pozicije moči pri izvajanju kontrole nad dostopnostjo in uporabo storitev? Ali so storitve uporabnikom dostopne? Če ne, zakaj ne (npr. nimajo urejenega državljanskega statusa ali zdravstvene kartice, oddaljenost, odsotnost varstva za otroke, nerazumevanje jezika, v katerem se izvaja storitev, pomanjkanje samozavesti za udeležbo na </a:t>
            </a:r>
            <a:r>
              <a:rPr lang="sl-SI" dirty="0" err="1" smtClean="0"/>
              <a:t>multidisciplinarni</a:t>
            </a:r>
            <a:r>
              <a:rPr lang="sl-SI" dirty="0" smtClean="0"/>
              <a:t> obravnavi itd.)? Kako lahko krepimo moč uporabnikov?); </a:t>
            </a:r>
          </a:p>
          <a:p>
            <a:endParaRPr lang="sl-SI"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274042"/>
          </a:xfrm>
        </p:spPr>
        <p:txBody>
          <a:bodyPr>
            <a:normAutofit fontScale="90000"/>
          </a:bodyPr>
          <a:lstStyle/>
          <a:p>
            <a:endParaRPr lang="sl-SI" dirty="0"/>
          </a:p>
        </p:txBody>
      </p:sp>
      <p:sp>
        <p:nvSpPr>
          <p:cNvPr id="3" name="Ograda vsebine 2"/>
          <p:cNvSpPr>
            <a:spLocks noGrp="1"/>
          </p:cNvSpPr>
          <p:nvPr>
            <p:ph sz="quarter" idx="1"/>
          </p:nvPr>
        </p:nvSpPr>
        <p:spPr>
          <a:xfrm>
            <a:off x="457200" y="620688"/>
            <a:ext cx="8229600" cy="5505475"/>
          </a:xfrm>
        </p:spPr>
        <p:txBody>
          <a:bodyPr>
            <a:normAutofit/>
          </a:bodyPr>
          <a:lstStyle/>
          <a:p>
            <a:pPr lvl="0"/>
            <a:r>
              <a:rPr lang="sl-SI" b="1" i="1" dirty="0" smtClean="0"/>
              <a:t>socialne mreže </a:t>
            </a:r>
            <a:r>
              <a:rPr lang="sl-SI" dirty="0" smtClean="0"/>
              <a:t>(Strokovnjak naj se vpraša: »Kakšna so moja poznanstva in kaj mi lahko drugi povedo, kar mi lahko pomaga pri zagotavljanju kvalitetnih storitev za pripadnike etničnih/kulturnih manjšin?« Kakšne so formalne (institucionalne, administrativne, pogodbene) in neformalne (osebne, družbene) podporne mreže uporabnikov?  Kako lahko obstoječe mreže podprejo uporabnika pri zagotavljanju kvalitete življenja? Katere nove podporne mreže lahko aktivira strokovnjak, ki bodo v podporo uporabnikom?). </a:t>
            </a:r>
          </a:p>
          <a:p>
            <a:endParaRPr lang="sl-SI"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dirty="0" smtClean="0"/>
              <a:t/>
            </a:r>
            <a:br>
              <a:rPr lang="sl-SI" dirty="0" smtClean="0"/>
            </a:br>
            <a:r>
              <a:rPr lang="sl-SI" dirty="0" smtClean="0"/>
              <a:t>Primer: Brezposelnost Romov </a:t>
            </a:r>
            <a:br>
              <a:rPr lang="sl-SI" dirty="0" smtClean="0"/>
            </a:br>
            <a:endParaRPr lang="sl-SI" dirty="0"/>
          </a:p>
        </p:txBody>
      </p:sp>
      <p:sp>
        <p:nvSpPr>
          <p:cNvPr id="3" name="Ograda vsebine 2"/>
          <p:cNvSpPr>
            <a:spLocks noGrp="1"/>
          </p:cNvSpPr>
          <p:nvPr>
            <p:ph sz="quarter" idx="1"/>
          </p:nvPr>
        </p:nvSpPr>
        <p:spPr>
          <a:xfrm>
            <a:off x="457200" y="1268760"/>
            <a:ext cx="8229600" cy="5256584"/>
          </a:xfrm>
        </p:spPr>
        <p:txBody>
          <a:bodyPr>
            <a:normAutofit/>
          </a:bodyPr>
          <a:lstStyle/>
          <a:p>
            <a:pPr lvl="0"/>
            <a:r>
              <a:rPr lang="sl-SI" b="1" dirty="0"/>
              <a:t>etnocentrična </a:t>
            </a:r>
            <a:r>
              <a:rPr lang="sl-SI" b="1" dirty="0" smtClean="0"/>
              <a:t>interpretacija: </a:t>
            </a:r>
            <a:r>
              <a:rPr lang="sl-SI" dirty="0" smtClean="0"/>
              <a:t>sami </a:t>
            </a:r>
            <a:r>
              <a:rPr lang="sl-SI" dirty="0"/>
              <a:t>so si krivi, veliko je dela, ki bi ga lahko opravljali, pa raje izkoriščajo sistem DSP</a:t>
            </a:r>
          </a:p>
          <a:p>
            <a:pPr lvl="0"/>
            <a:r>
              <a:rPr lang="sl-SI" b="1" dirty="0"/>
              <a:t>kulturno občutljiva </a:t>
            </a:r>
            <a:r>
              <a:rPr lang="sl-SI" b="1" dirty="0" smtClean="0"/>
              <a:t>interpretacija: </a:t>
            </a:r>
            <a:r>
              <a:rPr lang="sl-SI" dirty="0" smtClean="0"/>
              <a:t>zajema </a:t>
            </a:r>
            <a:r>
              <a:rPr lang="sl-SI" dirty="0"/>
              <a:t>cel kontekst, izhajala iz realnosti Romov, slišala njihovo zgodbo, - romski priimek kot ovira, barva kože, romski priimek (šolana Rominja iz Prekmurja v dokumentarnem filmu – tako kot slišijo, da si Horvat ali kaj drugega,k r zaznamuje človeka, da je Rom, ne dobiš službe) – problem ni samo v osebi, ki ima nizko st. izobrazbe, temveč tudi v okolju, ki izključuje</a:t>
            </a:r>
          </a:p>
          <a:p>
            <a:endParaRPr lang="sl-SI"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i="1" dirty="0" smtClean="0"/>
              <a:t/>
            </a:r>
            <a:br>
              <a:rPr lang="sl-SI" i="1" dirty="0" smtClean="0"/>
            </a:br>
            <a:r>
              <a:rPr lang="sl-SI" sz="3600" b="1" dirty="0" smtClean="0"/>
              <a:t>2. stopnja kulturnega posredništva: Intervencija</a:t>
            </a:r>
            <a:r>
              <a:rPr lang="sl-SI" dirty="0"/>
              <a:t/>
            </a:r>
            <a:br>
              <a:rPr lang="sl-SI" dirty="0"/>
            </a:br>
            <a:endParaRPr lang="sl-SI" dirty="0"/>
          </a:p>
        </p:txBody>
      </p:sp>
      <p:sp>
        <p:nvSpPr>
          <p:cNvPr id="3" name="Ograda vsebine 2"/>
          <p:cNvSpPr>
            <a:spLocks noGrp="1"/>
          </p:cNvSpPr>
          <p:nvPr>
            <p:ph sz="quarter" idx="1"/>
          </p:nvPr>
        </p:nvSpPr>
        <p:spPr/>
        <p:txBody>
          <a:bodyPr/>
          <a:lstStyle/>
          <a:p>
            <a:pPr lvl="0"/>
            <a:r>
              <a:rPr lang="sl-SI" dirty="0" smtClean="0"/>
              <a:t>Strategije, ki vodijo k rešitvi problema: </a:t>
            </a:r>
          </a:p>
          <a:p>
            <a:pPr lvl="0">
              <a:buNone/>
            </a:pPr>
            <a:endParaRPr lang="sl-SI" dirty="0" smtClean="0"/>
          </a:p>
          <a:p>
            <a:pPr lvl="0">
              <a:buFont typeface="Wingdings" pitchFamily="2" charset="2"/>
              <a:buChar char="Ø"/>
            </a:pPr>
            <a:r>
              <a:rPr lang="sl-SI" dirty="0" err="1" smtClean="0"/>
              <a:t>mediacija</a:t>
            </a:r>
            <a:endParaRPr lang="sl-SI" dirty="0" smtClean="0"/>
          </a:p>
          <a:p>
            <a:pPr lvl="0">
              <a:buFont typeface="Wingdings" pitchFamily="2" charset="2"/>
              <a:buChar char="Ø"/>
            </a:pPr>
            <a:r>
              <a:rPr lang="sl-SI" dirty="0" smtClean="0"/>
              <a:t> pogajanje</a:t>
            </a:r>
          </a:p>
          <a:p>
            <a:pPr lvl="0">
              <a:buFont typeface="Wingdings" pitchFamily="2" charset="2"/>
              <a:buChar char="Ø"/>
            </a:pPr>
            <a:r>
              <a:rPr lang="sl-SI" dirty="0" smtClean="0"/>
              <a:t>zagovorništvo </a:t>
            </a:r>
          </a:p>
          <a:p>
            <a:pPr lvl="0">
              <a:buFont typeface="Wingdings" pitchFamily="2" charset="2"/>
              <a:buChar char="Ø"/>
            </a:pPr>
            <a:r>
              <a:rPr lang="sl-SI" dirty="0" smtClean="0"/>
              <a:t>mreženje </a:t>
            </a:r>
            <a:endParaRPr lang="sl-SI" dirty="0"/>
          </a:p>
          <a:p>
            <a:endParaRPr lang="sl-SI"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706090"/>
          </a:xfrm>
        </p:spPr>
        <p:txBody>
          <a:bodyPr>
            <a:normAutofit/>
          </a:bodyPr>
          <a:lstStyle/>
          <a:p>
            <a:r>
              <a:rPr lang="sl-SI" dirty="0" err="1" smtClean="0"/>
              <a:t>Mediacija</a:t>
            </a:r>
            <a:endParaRPr lang="sl-SI" dirty="0"/>
          </a:p>
        </p:txBody>
      </p:sp>
      <p:sp>
        <p:nvSpPr>
          <p:cNvPr id="3" name="Ograda vsebine 2"/>
          <p:cNvSpPr>
            <a:spLocks noGrp="1"/>
          </p:cNvSpPr>
          <p:nvPr>
            <p:ph sz="quarter" idx="1"/>
          </p:nvPr>
        </p:nvSpPr>
        <p:spPr>
          <a:xfrm>
            <a:off x="457200" y="1052736"/>
            <a:ext cx="8229600" cy="5328592"/>
          </a:xfrm>
        </p:spPr>
        <p:txBody>
          <a:bodyPr>
            <a:normAutofit fontScale="92500" lnSpcReduction="20000"/>
          </a:bodyPr>
          <a:lstStyle/>
          <a:p>
            <a:pPr>
              <a:buNone/>
            </a:pPr>
            <a:r>
              <a:rPr lang="sl-SI" dirty="0" smtClean="0"/>
              <a:t>Primer: </a:t>
            </a:r>
          </a:p>
          <a:p>
            <a:pPr>
              <a:buNone/>
            </a:pPr>
            <a:r>
              <a:rPr lang="sl-SI" dirty="0" smtClean="0"/>
              <a:t>Mlada </a:t>
            </a:r>
            <a:r>
              <a:rPr lang="sl-SI" dirty="0"/>
              <a:t>Rominja, mati treh otrok, je nezadovoljna s svojim socialnim delavcem. Ta jo ne obišče pogosto, pravi da pride zgolj preveriti kakšno stvar. Najbolj jo je razjezilo, ko je pokazal neobčutljivost do sinovega šolanja. Sin obiskuje prilagojen program in tudi tam mu je šlo zelo težko. Letos je končal 6. razred, vendar že zaključil šolanje. Dopolnil je 15 let, kar pomeni, da je že delovno sposoben - tako so mami svetovali tudi v šoli, kajti nobena dodatna učna pomoč mu ni olajšala učenja. Sin je pouku težko sledil, ni bil skoncentriran, med razlaganjem snovi je sklonil glavo in si zatiskal ušesa, večkrat je tudi uhajal od pouka in se potepal po mestu. Mati tega ni mogla nadzorovati. Socialni delavec iz CSD je mami zgolj grozil, da ji bo v primeru nerednega šolanja sina odvzel denarno socialno pomoč.  Mati pove, da s socialnim delavcem nimata sklenjenega nobenega dogovora o sodelovanju, sam ji je predlagal, da bosta »stvari reševala sproti«, vendar se </a:t>
            </a:r>
            <a:r>
              <a:rPr lang="sl-SI" dirty="0" smtClean="0"/>
              <a:t>na </a:t>
            </a:r>
            <a:r>
              <a:rPr lang="sl-SI" dirty="0"/>
              <a:t>njene pozive po podpori ne odziva.  </a:t>
            </a:r>
          </a:p>
          <a:p>
            <a:endParaRPr lang="sl-SI"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Kulturni posrednik</a:t>
            </a:r>
            <a:endParaRPr lang="sl-SI" dirty="0"/>
          </a:p>
        </p:txBody>
      </p:sp>
      <p:sp>
        <p:nvSpPr>
          <p:cNvPr id="3" name="Ograda vsebine 2"/>
          <p:cNvSpPr>
            <a:spLocks noGrp="1"/>
          </p:cNvSpPr>
          <p:nvPr>
            <p:ph sz="quarter" idx="1"/>
          </p:nvPr>
        </p:nvSpPr>
        <p:spPr/>
        <p:txBody>
          <a:bodyPr/>
          <a:lstStyle/>
          <a:p>
            <a:pPr>
              <a:buNone/>
            </a:pPr>
            <a:r>
              <a:rPr lang="sl-SI" dirty="0"/>
              <a:t>Kulturni posrednik prepozna situacijo, kjer bi lahko od naslednjem srečanju s socialnim delavcem in mamo prišlo do večjega konflikta. Mami predlaga srečanje s socialnim delavcem, kjer je kulturni posrednik prisoten v vlogi mediatorja. Skrbi za to, da obe strani ubesedita svoji perspektivi v dialogu in konkretno opredelita delovne cilje v procesu nudenja pomoči.  </a:t>
            </a:r>
          </a:p>
          <a:p>
            <a:endParaRPr lang="sl-SI"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dirty="0" smtClean="0"/>
              <a:t>Etična določila o </a:t>
            </a:r>
            <a:r>
              <a:rPr lang="sl-SI" dirty="0" err="1" smtClean="0"/>
              <a:t>antidiskriminaciji</a:t>
            </a:r>
            <a:r>
              <a:rPr lang="sl-SI" dirty="0" smtClean="0"/>
              <a:t> </a:t>
            </a:r>
            <a:endParaRPr lang="sl-SI" dirty="0"/>
          </a:p>
        </p:txBody>
      </p:sp>
      <p:sp>
        <p:nvSpPr>
          <p:cNvPr id="3" name="Ograda vsebine 2"/>
          <p:cNvSpPr>
            <a:spLocks noGrp="1"/>
          </p:cNvSpPr>
          <p:nvPr>
            <p:ph sz="quarter" idx="1"/>
          </p:nvPr>
        </p:nvSpPr>
        <p:spPr>
          <a:xfrm>
            <a:off x="539552" y="1988840"/>
            <a:ext cx="8229600" cy="4525963"/>
          </a:xfrm>
        </p:spPr>
        <p:txBody>
          <a:bodyPr/>
          <a:lstStyle/>
          <a:p>
            <a:pPr lvl="0">
              <a:buNone/>
            </a:pPr>
            <a:r>
              <a:rPr lang="sl-SI" dirty="0" smtClean="0">
                <a:latin typeface="Times New Roman"/>
                <a:ea typeface="Times New Roman"/>
                <a:cs typeface="Times New Roman"/>
              </a:rPr>
              <a:t>6. člen Kodeksa etike socialnih delavk in socialnih delavcev Slovenije (1998) (načelo  </a:t>
            </a:r>
            <a:r>
              <a:rPr lang="sl-SI" dirty="0" err="1" smtClean="0">
                <a:latin typeface="Times New Roman"/>
                <a:ea typeface="Times New Roman"/>
                <a:cs typeface="Times New Roman"/>
              </a:rPr>
              <a:t>antidiskriminacije</a:t>
            </a:r>
            <a:r>
              <a:rPr lang="sl-SI" dirty="0" smtClean="0">
                <a:latin typeface="Times New Roman"/>
                <a:ea typeface="Times New Roman"/>
                <a:cs typeface="Times New Roman"/>
              </a:rPr>
              <a:t>)</a:t>
            </a:r>
          </a:p>
          <a:p>
            <a:pPr lvl="0">
              <a:buNone/>
            </a:pPr>
            <a:endParaRPr lang="sl-SI" dirty="0" smtClean="0">
              <a:latin typeface="Symbol"/>
              <a:ea typeface="Times New Roman"/>
              <a:cs typeface="Times New Roman"/>
            </a:endParaRPr>
          </a:p>
          <a:p>
            <a:pPr lvl="0">
              <a:buNone/>
            </a:pPr>
            <a:r>
              <a:rPr lang="sl-SI" dirty="0" smtClean="0">
                <a:latin typeface="Times New Roman"/>
                <a:ea typeface="Times New Roman"/>
                <a:cs typeface="Times New Roman"/>
              </a:rPr>
              <a:t>3. člen Kodeksa etičnih načel v socialnem varstvu (1995) (sprejemanje različnosti) </a:t>
            </a:r>
            <a:endParaRPr lang="sl-SI" dirty="0" smtClean="0">
              <a:latin typeface="Symbol"/>
              <a:ea typeface="Times New Roman"/>
              <a:cs typeface="Times New Roman"/>
            </a:endParaRPr>
          </a:p>
          <a:p>
            <a:endParaRPr lang="sl-SI"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706090"/>
          </a:xfrm>
        </p:spPr>
        <p:txBody>
          <a:bodyPr>
            <a:normAutofit/>
          </a:bodyPr>
          <a:lstStyle/>
          <a:p>
            <a:r>
              <a:rPr lang="sl-SI" dirty="0" smtClean="0"/>
              <a:t>Pogajanje  </a:t>
            </a:r>
            <a:endParaRPr lang="sl-SI" dirty="0"/>
          </a:p>
        </p:txBody>
      </p:sp>
      <p:sp>
        <p:nvSpPr>
          <p:cNvPr id="3" name="Ograda vsebine 2"/>
          <p:cNvSpPr>
            <a:spLocks noGrp="1"/>
          </p:cNvSpPr>
          <p:nvPr>
            <p:ph sz="quarter" idx="1"/>
          </p:nvPr>
        </p:nvSpPr>
        <p:spPr>
          <a:xfrm>
            <a:off x="457200" y="1052736"/>
            <a:ext cx="8229600" cy="5400600"/>
          </a:xfrm>
        </p:spPr>
        <p:txBody>
          <a:bodyPr>
            <a:normAutofit fontScale="92500" lnSpcReduction="10000"/>
          </a:bodyPr>
          <a:lstStyle/>
          <a:p>
            <a:pPr>
              <a:buNone/>
            </a:pPr>
            <a:r>
              <a:rPr lang="sl-SI" dirty="0" smtClean="0"/>
              <a:t>Primer: </a:t>
            </a:r>
          </a:p>
          <a:p>
            <a:pPr>
              <a:buNone/>
            </a:pPr>
            <a:r>
              <a:rPr lang="sl-SI" dirty="0" smtClean="0"/>
              <a:t>Romsko </a:t>
            </a:r>
            <a:r>
              <a:rPr lang="sl-SI" dirty="0"/>
              <a:t>društvo iz ene od slovenskih regij je želelo nastopiti na poletnem lokalnem folklornem festivalu s prikazom svojih plesov in pevskih točk.  Na pristojnem uradu jim je referentka rekla, da so že prepozni, saj je program že pripravljen. Vendar so imeli občutek, da so bili zavrnjeni samo zato, ker so Romi. Romi še nikoli niso nastopali na tem dogodku.  Kulturni posrednik jim je svetoval, naj napišejo prošnjo že v začetku leta, da ne bodo ponovno prepozni.  Naslednje leto so bili uspešni, vendar jim je ena od članic programskega odbora omogočila nastop le pod pogojem, da so Rominje na odru bose, nenaličene, brez nakita in bleščic, ker naj bi bile, po njenem prepričanju, to </a:t>
            </a:r>
            <a:r>
              <a:rPr lang="sl-SI" i="1" dirty="0"/>
              <a:t>prave podobe Romov, kot so veljale včasih. </a:t>
            </a:r>
            <a:r>
              <a:rPr lang="sl-SI" dirty="0"/>
              <a:t> Članice folklorne skupine se s tem niso strinjale, saj so se želele na odru predstaviti v svoji podobi.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Kulturni posrednik </a:t>
            </a:r>
            <a:endParaRPr lang="sl-SI" dirty="0"/>
          </a:p>
        </p:txBody>
      </p:sp>
      <p:sp>
        <p:nvSpPr>
          <p:cNvPr id="3" name="Ograda vsebine 2"/>
          <p:cNvSpPr>
            <a:spLocks noGrp="1"/>
          </p:cNvSpPr>
          <p:nvPr>
            <p:ph sz="quarter" idx="1"/>
          </p:nvPr>
        </p:nvSpPr>
        <p:spPr>
          <a:xfrm>
            <a:off x="457200" y="1600200"/>
            <a:ext cx="8229600" cy="4853136"/>
          </a:xfrm>
        </p:spPr>
        <p:txBody>
          <a:bodyPr>
            <a:normAutofit/>
          </a:bodyPr>
          <a:lstStyle/>
          <a:p>
            <a:pPr>
              <a:buNone/>
            </a:pPr>
            <a:r>
              <a:rPr lang="sl-SI" dirty="0"/>
              <a:t>Kulturni posrednik je s predsednico romskega društva prišel na sestanek s članico programskega odbora in izpostavil dilemo. Predsednico romskega društva je spodbudil, da je prenesla sporočila članic folklorne skupine in jo na mestih, ko je bilo potrebno, podprl z dodatno argumentacijo o razbijanju stereotipnih podob o Romih.  Pogovor se je zapletal okrog predstav o »tipičnih Romih« in o tem, kaj pomeni javni kulturni nastop za marginalizirano, stigmatizirano skupnost v okolju, kjer bi imela na prireditvi priložnost izpostaviti svoje vire moči, spretnosti, talente. Pogajanje je bilo uspešno in Romi so nastopili s svojimi izraznimi točkami. </a:t>
            </a:r>
          </a:p>
          <a:p>
            <a:endParaRPr lang="sl-SI"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634082"/>
          </a:xfrm>
        </p:spPr>
        <p:txBody>
          <a:bodyPr>
            <a:normAutofit/>
          </a:bodyPr>
          <a:lstStyle/>
          <a:p>
            <a:r>
              <a:rPr lang="sl-SI" dirty="0" smtClean="0"/>
              <a:t>Zagovorništvo </a:t>
            </a:r>
            <a:endParaRPr lang="sl-SI" dirty="0"/>
          </a:p>
        </p:txBody>
      </p:sp>
      <p:sp>
        <p:nvSpPr>
          <p:cNvPr id="3" name="Ograda vsebine 2"/>
          <p:cNvSpPr>
            <a:spLocks noGrp="1"/>
          </p:cNvSpPr>
          <p:nvPr>
            <p:ph sz="quarter" idx="1"/>
          </p:nvPr>
        </p:nvSpPr>
        <p:spPr>
          <a:xfrm>
            <a:off x="457200" y="980728"/>
            <a:ext cx="8229600" cy="5145435"/>
          </a:xfrm>
        </p:spPr>
        <p:txBody>
          <a:bodyPr>
            <a:normAutofit lnSpcReduction="10000"/>
          </a:bodyPr>
          <a:lstStyle/>
          <a:p>
            <a:pPr>
              <a:buNone/>
            </a:pPr>
            <a:r>
              <a:rPr lang="sl-SI" dirty="0" smtClean="0"/>
              <a:t>Primer: </a:t>
            </a:r>
          </a:p>
          <a:p>
            <a:pPr>
              <a:buNone/>
            </a:pPr>
            <a:r>
              <a:rPr lang="sl-SI" dirty="0" smtClean="0"/>
              <a:t>Študentka</a:t>
            </a:r>
            <a:r>
              <a:rPr lang="sl-SI" dirty="0"/>
              <a:t>, ki je pisala diplomsko nalogo o Romih in je želela navezati stik z Romi, je prosila socialno delavko iz pristojnega CSD, da jo pospremi v naselje. Ob obisku je imela priložnost opazovati socialno delavko pri njenem delu. Obiskali sta 50-letno gospo, ki je brez noge, živi sama z odraslim sinom v majhni, temačni, podirajoči se baraki. Gospa je socialno delavko na dan obiska večkrat vprašala, kako bi se dalo urediti njeno stanovanje, kako bi lahko socialna služba pomagala. Socialna delavka je zgolj izrazila sočutje, preusmerjala pogovor na druge teme, večkrat pa je omenila tudi, da sedaj ne dela več na področju denarnih pomoči in da ji zato ne more pomagati.  </a:t>
            </a:r>
          </a:p>
          <a:p>
            <a:endParaRPr lang="sl-SI"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Kulturni posrednik </a:t>
            </a:r>
            <a:endParaRPr lang="sl-SI" dirty="0"/>
          </a:p>
        </p:txBody>
      </p:sp>
      <p:sp>
        <p:nvSpPr>
          <p:cNvPr id="3" name="Ograda vsebine 2"/>
          <p:cNvSpPr>
            <a:spLocks noGrp="1"/>
          </p:cNvSpPr>
          <p:nvPr>
            <p:ph sz="quarter" idx="1"/>
          </p:nvPr>
        </p:nvSpPr>
        <p:spPr/>
        <p:txBody>
          <a:bodyPr>
            <a:normAutofit/>
          </a:bodyPr>
          <a:lstStyle/>
          <a:p>
            <a:pPr>
              <a:buNone/>
            </a:pPr>
            <a:r>
              <a:rPr lang="sl-SI" dirty="0"/>
              <a:t>Kulturni posrednik v vlogi zagovornika opozori socialno delavko na njeno neetično ravnanje. Socialna delavka namreč, kljub prepoznanim hudim materialnim in drugim stiskam, ki jih doživlja gospa, ni zagotovila ustrezne podpore, prav tako ni niti poskušala zagotoviti podporo z različnimi intervencijami – posredovanje, informiranje, </a:t>
            </a:r>
            <a:r>
              <a:rPr lang="sl-SI" dirty="0" err="1"/>
              <a:t>mediacija</a:t>
            </a:r>
            <a:r>
              <a:rPr lang="sl-SI" dirty="0"/>
              <a:t>, zagovorništvo, mreženje itd. Kulturni posrednik s tem pristopom temelji k spremembi, torej aktivira obstoječe vire, ustvarja nove, z namenom, da gospa prejme potrebno podporo. </a:t>
            </a:r>
          </a:p>
          <a:p>
            <a:endParaRPr lang="sl-SI"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562074"/>
          </a:xfrm>
        </p:spPr>
        <p:txBody>
          <a:bodyPr>
            <a:normAutofit/>
          </a:bodyPr>
          <a:lstStyle/>
          <a:p>
            <a:r>
              <a:rPr lang="sl-SI" dirty="0" smtClean="0"/>
              <a:t>Mreženje</a:t>
            </a:r>
            <a:endParaRPr lang="sl-SI" dirty="0"/>
          </a:p>
        </p:txBody>
      </p:sp>
      <p:sp>
        <p:nvSpPr>
          <p:cNvPr id="3" name="Ograda vsebine 2"/>
          <p:cNvSpPr>
            <a:spLocks noGrp="1"/>
          </p:cNvSpPr>
          <p:nvPr>
            <p:ph sz="quarter" idx="1"/>
          </p:nvPr>
        </p:nvSpPr>
        <p:spPr>
          <a:xfrm>
            <a:off x="457200" y="980728"/>
            <a:ext cx="8229600" cy="5688632"/>
          </a:xfrm>
        </p:spPr>
        <p:txBody>
          <a:bodyPr>
            <a:normAutofit/>
          </a:bodyPr>
          <a:lstStyle/>
          <a:p>
            <a:pPr>
              <a:buNone/>
            </a:pPr>
            <a:r>
              <a:rPr lang="sl-SI" dirty="0"/>
              <a:t>Na območju večjega kraja v Sloveniji živi številčnejša razširjena romska družina. Vsi člani skupnosti so brezposelni, odvisni od denarnih socialnih pomoči in drugih socialnih prejemkov. Živijo v marginaliziranem naselju, ki je oddaljeno od centra mesta, nepovezano z mestnim prometom, komunalno skromno opremljeno. Pristojni CSD je poskušal delovati v skladu z zakonodajnimi pooblastili, vendar ta pomoč Romom ni zadostovala, saj so pogosto posamezniki ali družine prihajali s kompleksnejšimi problemi, ki so bili posledica širših družbeno političnih, ekonomskih in drugih dejavnikov. </a:t>
            </a:r>
          </a:p>
          <a:p>
            <a:endParaRPr lang="sl-SI"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Kulturno posredništvo </a:t>
            </a:r>
            <a:endParaRPr lang="sl-SI" dirty="0"/>
          </a:p>
        </p:txBody>
      </p:sp>
      <p:sp>
        <p:nvSpPr>
          <p:cNvPr id="3" name="Ograda vsebine 2"/>
          <p:cNvSpPr>
            <a:spLocks noGrp="1"/>
          </p:cNvSpPr>
          <p:nvPr>
            <p:ph sz="quarter" idx="1"/>
          </p:nvPr>
        </p:nvSpPr>
        <p:spPr>
          <a:xfrm>
            <a:off x="457200" y="1600200"/>
            <a:ext cx="8229600" cy="4997152"/>
          </a:xfrm>
        </p:spPr>
        <p:txBody>
          <a:bodyPr>
            <a:normAutofit/>
          </a:bodyPr>
          <a:lstStyle/>
          <a:p>
            <a:pPr>
              <a:buNone/>
            </a:pPr>
            <a:r>
              <a:rPr lang="sl-SI" dirty="0" smtClean="0"/>
              <a:t>CSD je zaradi lastne institucionalne nemoči (administrativna obremenjenost, kulturna nekompetentnost strokovnjakov) pri nudenju pomoči družinam povabil k sodelovanju druge pristojne službe in strokovnjake iz lokalnega okolja. Sklical je </a:t>
            </a:r>
            <a:r>
              <a:rPr lang="sl-SI" dirty="0" err="1" smtClean="0"/>
              <a:t>multidisciplinarni</a:t>
            </a:r>
            <a:r>
              <a:rPr lang="sl-SI" dirty="0" smtClean="0"/>
              <a:t> tim, kjer je strokovnjakom predstavil problematiko. Srečanja so postala mesečna, skupina strokovnjakov se je razdelila v manjše delovne skupine. Prav tako so člani </a:t>
            </a:r>
            <a:r>
              <a:rPr lang="sl-SI" dirty="0" err="1" smtClean="0"/>
              <a:t>multidisciplinarnega</a:t>
            </a:r>
            <a:r>
              <a:rPr lang="sl-SI" dirty="0" smtClean="0"/>
              <a:t> tima ustvarjali nove povezave v svojem delovnem okolju in v njem razvijali  večjo občutljivost do romske družine.</a:t>
            </a:r>
            <a:endParaRPr lang="sl-SI"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539552" y="332656"/>
            <a:ext cx="8229600" cy="1224136"/>
          </a:xfrm>
        </p:spPr>
        <p:txBody>
          <a:bodyPr>
            <a:normAutofit fontScale="90000"/>
          </a:bodyPr>
          <a:lstStyle/>
          <a:p>
            <a:r>
              <a:rPr lang="sl-SI" sz="3100" b="1" dirty="0" smtClean="0"/>
              <a:t/>
            </a:r>
            <a:br>
              <a:rPr lang="sl-SI" sz="3100" b="1" dirty="0" smtClean="0"/>
            </a:br>
            <a:r>
              <a:rPr lang="sl-SI" sz="3600" b="1" dirty="0" smtClean="0"/>
              <a:t>3. stopnja </a:t>
            </a:r>
            <a:r>
              <a:rPr lang="sl-SI" sz="3600" b="1" dirty="0"/>
              <a:t>kulturnega posredništva: Rezultat</a:t>
            </a:r>
            <a:r>
              <a:rPr lang="sl-SI" dirty="0"/>
              <a:t/>
            </a:r>
            <a:br>
              <a:rPr lang="sl-SI" dirty="0"/>
            </a:br>
            <a:endParaRPr lang="sl-SI" dirty="0"/>
          </a:p>
        </p:txBody>
      </p:sp>
      <p:sp>
        <p:nvSpPr>
          <p:cNvPr id="3" name="Ograda vsebine 2"/>
          <p:cNvSpPr>
            <a:spLocks noGrp="1"/>
          </p:cNvSpPr>
          <p:nvPr>
            <p:ph sz="quarter" idx="1"/>
          </p:nvPr>
        </p:nvSpPr>
        <p:spPr/>
        <p:txBody>
          <a:bodyPr/>
          <a:lstStyle/>
          <a:p>
            <a:pPr lvl="0"/>
            <a:r>
              <a:rPr lang="sl-SI" dirty="0"/>
              <a:t>Kulturni posrednik oceni stopnjo, do katere je kulturni konflikt rešen. </a:t>
            </a:r>
          </a:p>
          <a:p>
            <a:pPr lvl="0"/>
            <a:r>
              <a:rPr lang="sl-SI" dirty="0"/>
              <a:t>Če konflikt ni odpravljen ali pa uporabnik ni zadovoljen, se kulturni posrednik vrne na prvo stopnjo (ponovno definira problem) ali na drugo stopnjo </a:t>
            </a:r>
            <a:r>
              <a:rPr lang="sl-SI" dirty="0" smtClean="0"/>
              <a:t>(uporabi druge intervencijske strategije). </a:t>
            </a:r>
            <a:endParaRPr lang="sl-SI" dirty="0"/>
          </a:p>
          <a:p>
            <a:endParaRPr lang="sl-SI"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l-SI"/>
          </a:p>
        </p:txBody>
      </p:sp>
      <p:sp>
        <p:nvSpPr>
          <p:cNvPr id="3" name="Ograda vsebine 2"/>
          <p:cNvSpPr>
            <a:spLocks noGrp="1"/>
          </p:cNvSpPr>
          <p:nvPr>
            <p:ph sz="quarter" idx="1"/>
          </p:nvPr>
        </p:nvSpPr>
        <p:spPr/>
        <p:txBody>
          <a:bodyPr/>
          <a:lstStyle/>
          <a:p>
            <a:pPr algn="ctr">
              <a:buNone/>
            </a:pPr>
            <a:r>
              <a:rPr lang="sl-SI" i="1" dirty="0"/>
              <a:t>Študija primera </a:t>
            </a:r>
            <a:endParaRPr lang="sl-SI" i="1" dirty="0" smtClean="0"/>
          </a:p>
          <a:p>
            <a:pPr algn="ctr">
              <a:buNone/>
            </a:pPr>
            <a:r>
              <a:rPr lang="sl-SI" i="1" dirty="0" smtClean="0"/>
              <a:t>po </a:t>
            </a:r>
            <a:r>
              <a:rPr lang="sl-SI" i="1" dirty="0"/>
              <a:t>modelu </a:t>
            </a:r>
            <a:r>
              <a:rPr lang="sl-SI" i="1" dirty="0" smtClean="0"/>
              <a:t>kulturnega posredništva </a:t>
            </a:r>
          </a:p>
          <a:p>
            <a:pPr algn="ctr">
              <a:buNone/>
            </a:pPr>
            <a:endParaRPr lang="sl-SI" i="1" dirty="0"/>
          </a:p>
          <a:p>
            <a:pPr algn="ctr">
              <a:buNone/>
            </a:pPr>
            <a:r>
              <a:rPr lang="sl-SI" i="1" dirty="0" smtClean="0"/>
              <a:t>(</a:t>
            </a:r>
            <a:r>
              <a:rPr lang="sl-SI" i="1" dirty="0" err="1" smtClean="0"/>
              <a:t>print</a:t>
            </a:r>
            <a:r>
              <a:rPr lang="sl-SI" i="1" dirty="0" smtClean="0"/>
              <a:t>) </a:t>
            </a:r>
            <a:endParaRPr lang="sl-SI" i="1" dirty="0"/>
          </a:p>
          <a:p>
            <a:pPr>
              <a:buNone/>
            </a:pPr>
            <a:endParaRPr lang="sl-SI"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b="1" cap="small" dirty="0" smtClean="0"/>
              <a:t/>
            </a:r>
            <a:br>
              <a:rPr lang="sl-SI" b="1" cap="small" dirty="0" smtClean="0"/>
            </a:br>
            <a:r>
              <a:rPr lang="sl-SI" b="1" cap="small" dirty="0" smtClean="0"/>
              <a:t>kompetenca: Socialni </a:t>
            </a:r>
            <a:r>
              <a:rPr lang="sl-SI" b="1" cap="small" dirty="0"/>
              <a:t>aktivizem in </a:t>
            </a:r>
            <a:r>
              <a:rPr lang="sl-SI" b="1" cap="small" dirty="0" smtClean="0"/>
              <a:t/>
            </a:r>
            <a:br>
              <a:rPr lang="sl-SI" b="1" cap="small" dirty="0" smtClean="0"/>
            </a:br>
            <a:r>
              <a:rPr lang="sl-SI" b="1" cap="small" dirty="0" smtClean="0"/>
              <a:t>skupnostno </a:t>
            </a:r>
            <a:r>
              <a:rPr lang="sl-SI" b="1" cap="small" dirty="0"/>
              <a:t>socialno delo  </a:t>
            </a:r>
            <a:r>
              <a:rPr lang="sl-SI" cap="small" dirty="0"/>
              <a:t/>
            </a:r>
            <a:br>
              <a:rPr lang="sl-SI" cap="small" dirty="0"/>
            </a:br>
            <a:endParaRPr lang="sl-SI" dirty="0"/>
          </a:p>
        </p:txBody>
      </p:sp>
      <p:sp>
        <p:nvSpPr>
          <p:cNvPr id="3" name="Ograda vsebine 2"/>
          <p:cNvSpPr>
            <a:spLocks noGrp="1"/>
          </p:cNvSpPr>
          <p:nvPr>
            <p:ph sz="quarter" idx="1"/>
          </p:nvPr>
        </p:nvSpPr>
        <p:spPr>
          <a:xfrm>
            <a:off x="467544" y="1916832"/>
            <a:ext cx="8229600" cy="4525963"/>
          </a:xfrm>
        </p:spPr>
        <p:txBody>
          <a:bodyPr/>
          <a:lstStyle/>
          <a:p>
            <a:pPr>
              <a:buNone/>
            </a:pPr>
            <a:r>
              <a:rPr lang="sl-SI" dirty="0" smtClean="0"/>
              <a:t>Temeljna </a:t>
            </a:r>
            <a:r>
              <a:rPr lang="sl-SI" dirty="0"/>
              <a:t>načela, izhodišča socialnega </a:t>
            </a:r>
            <a:r>
              <a:rPr lang="sl-SI" dirty="0" smtClean="0"/>
              <a:t>dela?</a:t>
            </a:r>
          </a:p>
          <a:p>
            <a:pPr>
              <a:buNone/>
            </a:pPr>
            <a:endParaRPr lang="sl-SI" dirty="0" smtClean="0"/>
          </a:p>
          <a:p>
            <a:pPr lvl="0">
              <a:buFont typeface="Wingdings" pitchFamily="2" charset="2"/>
              <a:buChar char="Ø"/>
            </a:pPr>
            <a:r>
              <a:rPr lang="sl-SI" dirty="0"/>
              <a:t>človekove pravice </a:t>
            </a:r>
          </a:p>
          <a:p>
            <a:pPr lvl="0">
              <a:buFont typeface="Wingdings" pitchFamily="2" charset="2"/>
              <a:buChar char="Ø"/>
            </a:pPr>
            <a:r>
              <a:rPr lang="sl-SI" dirty="0"/>
              <a:t>socialna </a:t>
            </a:r>
            <a:r>
              <a:rPr lang="sl-SI" dirty="0" smtClean="0"/>
              <a:t>pravičnost </a:t>
            </a:r>
            <a:endParaRPr lang="sl-SI" dirty="0"/>
          </a:p>
          <a:p>
            <a:pPr lvl="0">
              <a:buFont typeface="Wingdings" pitchFamily="2" charset="2"/>
              <a:buChar char="Ø"/>
            </a:pPr>
            <a:r>
              <a:rPr lang="sl-SI" dirty="0"/>
              <a:t>vključevanje </a:t>
            </a:r>
          </a:p>
          <a:p>
            <a:pPr lvl="0">
              <a:buFont typeface="Wingdings" pitchFamily="2" charset="2"/>
              <a:buChar char="Ø"/>
            </a:pPr>
            <a:r>
              <a:rPr lang="sl-SI" dirty="0"/>
              <a:t>odpravljanje neenakosti </a:t>
            </a:r>
          </a:p>
          <a:p>
            <a:pPr>
              <a:buFont typeface="Wingdings" pitchFamily="2" charset="2"/>
              <a:buChar char="Ø"/>
            </a:pPr>
            <a:endParaRPr lang="sl-SI" dirty="0" smtClean="0"/>
          </a:p>
          <a:p>
            <a:pPr>
              <a:buNone/>
            </a:pPr>
            <a:endParaRPr lang="sl-SI" dirty="0"/>
          </a:p>
          <a:p>
            <a:endParaRPr lang="sl-SI"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Socialni aktivizem v SD </a:t>
            </a:r>
            <a:endParaRPr lang="sl-SI" dirty="0"/>
          </a:p>
        </p:txBody>
      </p:sp>
      <p:sp>
        <p:nvSpPr>
          <p:cNvPr id="3" name="Ograda vsebine 2"/>
          <p:cNvSpPr>
            <a:spLocks noGrp="1"/>
          </p:cNvSpPr>
          <p:nvPr>
            <p:ph sz="quarter" idx="1"/>
          </p:nvPr>
        </p:nvSpPr>
        <p:spPr/>
        <p:txBody>
          <a:bodyPr/>
          <a:lstStyle/>
          <a:p>
            <a:r>
              <a:rPr lang="sl-SI" dirty="0" smtClean="0"/>
              <a:t>Ni zgodovine</a:t>
            </a:r>
          </a:p>
          <a:p>
            <a:r>
              <a:rPr lang="sl-SI" dirty="0" smtClean="0"/>
              <a:t>Ozko polje SD (</a:t>
            </a:r>
            <a:r>
              <a:rPr lang="sl-SI" dirty="0" err="1" smtClean="0"/>
              <a:t>mikro</a:t>
            </a:r>
            <a:r>
              <a:rPr lang="sl-SI" dirty="0" smtClean="0"/>
              <a:t> raven)</a:t>
            </a:r>
          </a:p>
          <a:p>
            <a:r>
              <a:rPr lang="sl-SI" dirty="0" smtClean="0"/>
              <a:t>Odgovornost do uresničevanja človekovih pravic – odsotno </a:t>
            </a:r>
            <a:endParaRPr lang="sl-SI"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1282154"/>
          </a:xfrm>
        </p:spPr>
        <p:txBody>
          <a:bodyPr>
            <a:normAutofit fontScale="90000"/>
          </a:bodyPr>
          <a:lstStyle/>
          <a:p>
            <a:pPr algn="l"/>
            <a:r>
              <a:rPr lang="sl-SI" sz="2800" b="1" dirty="0"/>
              <a:t>Globalni standardi izobraževanja </a:t>
            </a:r>
            <a:r>
              <a:rPr lang="sl-SI" sz="2800" b="1" dirty="0" smtClean="0"/>
              <a:t/>
            </a:r>
            <a:br>
              <a:rPr lang="sl-SI" sz="2800" b="1" dirty="0" smtClean="0"/>
            </a:br>
            <a:r>
              <a:rPr lang="sl-SI" sz="2800" b="1" dirty="0" smtClean="0"/>
              <a:t>in usposabljanja </a:t>
            </a:r>
            <a:r>
              <a:rPr lang="sl-SI" sz="2800" b="1" dirty="0"/>
              <a:t>za socialno </a:t>
            </a:r>
            <a:r>
              <a:rPr lang="sl-SI" sz="2800" b="1" dirty="0" smtClean="0"/>
              <a:t>delo </a:t>
            </a:r>
            <a:r>
              <a:rPr lang="sl-SI" sz="2800" dirty="0" smtClean="0"/>
              <a:t>(prev. Zorn 2006</a:t>
            </a:r>
            <a:r>
              <a:rPr lang="sl-SI" sz="2800" dirty="0"/>
              <a:t>) </a:t>
            </a:r>
          </a:p>
        </p:txBody>
      </p:sp>
      <p:sp>
        <p:nvSpPr>
          <p:cNvPr id="3" name="Ograda vsebine 2"/>
          <p:cNvSpPr>
            <a:spLocks noGrp="1"/>
          </p:cNvSpPr>
          <p:nvPr>
            <p:ph sz="quarter" idx="1"/>
          </p:nvPr>
        </p:nvSpPr>
        <p:spPr/>
        <p:txBody>
          <a:bodyPr>
            <a:normAutofit fontScale="92500"/>
          </a:bodyPr>
          <a:lstStyle/>
          <a:p>
            <a:pPr lvl="0"/>
            <a:r>
              <a:rPr lang="sl-SI" dirty="0"/>
              <a:t>prizadevati za obogatitev izobraževalnih izkušenj s pomočjo </a:t>
            </a:r>
            <a:r>
              <a:rPr lang="sl-SI" dirty="0" err="1"/>
              <a:t>reflektiranja</a:t>
            </a:r>
            <a:r>
              <a:rPr lang="sl-SI" dirty="0"/>
              <a:t> kulturne in etnične raznolikosti;</a:t>
            </a:r>
          </a:p>
          <a:p>
            <a:pPr lvl="0"/>
            <a:r>
              <a:rPr lang="sl-SI" dirty="0"/>
              <a:t>zagotoviti, da ima program v vseh predmetnikih jasno izražene cilje glede kulturne in etnične raznolikosti;</a:t>
            </a:r>
          </a:p>
          <a:p>
            <a:pPr lvl="0"/>
            <a:r>
              <a:rPr lang="sl-SI" dirty="0"/>
              <a:t>zagotoviti, da so vprašanja glede kulturne in etnične raznolikosti zastopana v praktičnem delu programa;</a:t>
            </a:r>
          </a:p>
          <a:p>
            <a:pPr lvl="0"/>
            <a:r>
              <a:rPr lang="sl-SI" dirty="0"/>
              <a:t>zagotoviti, da imajo študenti priložnost razvijati ozaveščenost o svojih osebnih, kulturnih vrednotah, prepričanjih, tradicijah in pristranskosti;</a:t>
            </a:r>
          </a:p>
          <a:p>
            <a:pPr lvl="0"/>
            <a:r>
              <a:rPr lang="sl-SI" dirty="0"/>
              <a:t>razvijati občutljivost in znanje o kulturni in etnični raznolikosti</a:t>
            </a:r>
            <a:r>
              <a:rPr lang="sl-SI" dirty="0" smtClean="0"/>
              <a:t>;</a:t>
            </a:r>
            <a:endParaRPr lang="sl-SI"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Primer</a:t>
            </a:r>
            <a:endParaRPr lang="sl-SI" dirty="0"/>
          </a:p>
        </p:txBody>
      </p:sp>
      <p:sp>
        <p:nvSpPr>
          <p:cNvPr id="3" name="Ograda vsebine 2"/>
          <p:cNvSpPr>
            <a:spLocks noGrp="1"/>
          </p:cNvSpPr>
          <p:nvPr>
            <p:ph sz="quarter" idx="1"/>
          </p:nvPr>
        </p:nvSpPr>
        <p:spPr>
          <a:xfrm>
            <a:off x="457200" y="1600200"/>
            <a:ext cx="8229600" cy="4997152"/>
          </a:xfrm>
        </p:spPr>
        <p:txBody>
          <a:bodyPr>
            <a:normAutofit lnSpcReduction="10000"/>
          </a:bodyPr>
          <a:lstStyle/>
          <a:p>
            <a:pPr>
              <a:buNone/>
            </a:pPr>
            <a:r>
              <a:rPr lang="sl-SI" dirty="0" smtClean="0"/>
              <a:t>Mlada romska mama ima 14-letnega </a:t>
            </a:r>
            <a:r>
              <a:rPr lang="sl-SI" dirty="0"/>
              <a:t>šoloobveznega otroka, ki obiskuje prilagojen program. V šoli mu gre </a:t>
            </a:r>
            <a:r>
              <a:rPr lang="sl-SI" dirty="0" smtClean="0"/>
              <a:t>težko </a:t>
            </a:r>
            <a:r>
              <a:rPr lang="sl-SI" dirty="0"/>
              <a:t>– pravi, da se ne počuti dobro, učitelji opažajo, da skloni glavo, ko ne zmore sodelovati, uhaja od pouka ipd. Pedagoški in svetovalni delavci so mnenja, naj vztraja vsaj do dopolnjenega 15. leta starosti, ko ni več zakonsko šoloobvezen. Vendar pa socialni delavec </a:t>
            </a:r>
            <a:r>
              <a:rPr lang="sl-SI" dirty="0" smtClean="0"/>
              <a:t>mami zgolj </a:t>
            </a:r>
            <a:r>
              <a:rPr lang="sl-SI" dirty="0"/>
              <a:t>grozi z odvzemom denarne socialne pomoči, če fant ne bo redno obiskoval šole ter ne sliši okoliščin in ne prepozna ovir, s katerimi se tako starši kot šola soočajo pri izobraževanju mladega fanta. </a:t>
            </a:r>
            <a:endParaRPr lang="sl-SI" dirty="0" smtClean="0"/>
          </a:p>
          <a:p>
            <a:pPr>
              <a:buNone/>
            </a:pPr>
            <a:r>
              <a:rPr lang="sl-SI" dirty="0" smtClean="0"/>
              <a:t>Mati </a:t>
            </a:r>
            <a:r>
              <a:rPr lang="sl-SI" dirty="0"/>
              <a:t>je nezadovoljna z delom socialnega delavca, ki je nikoli ne obišče, ne vpraša, kako živijo, kaj potrebujejo, temveč jim zgolj grozi.</a:t>
            </a:r>
          </a:p>
          <a:p>
            <a:endParaRPr lang="sl-SI"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67544" y="476672"/>
            <a:ext cx="8229600" cy="490066"/>
          </a:xfrm>
        </p:spPr>
        <p:txBody>
          <a:bodyPr>
            <a:noAutofit/>
          </a:bodyPr>
          <a:lstStyle/>
          <a:p>
            <a:r>
              <a:rPr lang="sl-SI" sz="2400" dirty="0" err="1" smtClean="0"/>
              <a:t>Judy</a:t>
            </a:r>
            <a:r>
              <a:rPr lang="sl-SI" sz="2400" dirty="0" smtClean="0"/>
              <a:t> H. </a:t>
            </a:r>
            <a:r>
              <a:rPr lang="sl-SI" sz="2400" dirty="0" err="1" smtClean="0"/>
              <a:t>Katz</a:t>
            </a:r>
            <a:r>
              <a:rPr lang="sl-SI" sz="2400" dirty="0" smtClean="0"/>
              <a:t>, W</a:t>
            </a:r>
            <a:r>
              <a:rPr lang="sl-SI" sz="2400" i="1" dirty="0" smtClean="0"/>
              <a:t>hite </a:t>
            </a:r>
            <a:r>
              <a:rPr lang="sl-SI" sz="2400" i="1" dirty="0" err="1" smtClean="0"/>
              <a:t>awareness</a:t>
            </a:r>
            <a:r>
              <a:rPr lang="sl-SI" sz="2400" dirty="0" smtClean="0"/>
              <a:t> </a:t>
            </a:r>
            <a:br>
              <a:rPr lang="sl-SI" sz="2400" dirty="0" smtClean="0"/>
            </a:br>
            <a:r>
              <a:rPr lang="sl-SI" sz="2400" dirty="0" smtClean="0"/>
              <a:t>([1978] 1984)</a:t>
            </a:r>
            <a:endParaRPr lang="sl-SI" sz="2400" dirty="0"/>
          </a:p>
        </p:txBody>
      </p:sp>
      <p:sp>
        <p:nvSpPr>
          <p:cNvPr id="3" name="Ograda vsebine 2"/>
          <p:cNvSpPr>
            <a:spLocks noGrp="1"/>
          </p:cNvSpPr>
          <p:nvPr>
            <p:ph sz="quarter" idx="1"/>
          </p:nvPr>
        </p:nvSpPr>
        <p:spPr>
          <a:xfrm>
            <a:off x="457200" y="1052736"/>
            <a:ext cx="8229600" cy="5805264"/>
          </a:xfrm>
        </p:spPr>
        <p:txBody>
          <a:bodyPr>
            <a:normAutofit fontScale="85000" lnSpcReduction="20000"/>
          </a:bodyPr>
          <a:lstStyle/>
          <a:p>
            <a:pPr>
              <a:buNone/>
            </a:pPr>
            <a:endParaRPr lang="sl-SI" dirty="0"/>
          </a:p>
          <a:p>
            <a:pPr>
              <a:buNone/>
            </a:pPr>
            <a:r>
              <a:rPr lang="sl-SI" i="1" dirty="0"/>
              <a:t>»Resnično sem se zavedala tega na 6-dnevnem seminarju leta 1970. Med udeleženci je bilo 85% Portoričanov in temnopoltih ter 15% belopoltih. Prvič v življenju sem se znašla v situaciji, kjer ni prevladovala belopolta populacija ali ljudje židovskega porekla (avtoričini starši so židovskega porekla, op. a.). Vržena sem bila v drugo kulturo. Nezavedno in prikrito sem se bila primorana soočiti se z lastno »belostjo«, z lastnimi predpostavkami, z lastnimi vrednotami. Nisem bila več »norma«. (…) Po eni strani sem čutila lasten odpor in krivdo do svoje »belosti«, saj sem bila označena kot tista, ki zatira. Na seminarju smo govorili o </a:t>
            </a:r>
            <a:r>
              <a:rPr lang="sl-SI" i="1" dirty="0" err="1"/>
              <a:t>rasizmih</a:t>
            </a:r>
            <a:r>
              <a:rPr lang="sl-SI" i="1" dirty="0"/>
              <a:t>. Nisem želela, da me udeleženci dojemajo kot rasistko, zato sem s skupino podelila lastne občutke krivde in zaskrbljenost do rasizma. Malo je bilo takih, ki so mojo skrb razumeli, vendar jih to niti ni preveč ganilo. Moja krivda ni sprožila nikakršnih sprememb v njihovih zatiranih vsakdanjih življenjih, prav tako ni zdravilno delovala name. Bistvo vsega namreč ni bilo v tem, ali sem čutila skrb do preseganja rasizma, temveč kaj sem storila za njegovo preseganje. Kaj sem </a:t>
            </a:r>
            <a:r>
              <a:rPr lang="sl-SI" b="1" i="1" dirty="0"/>
              <a:t>storila</a:t>
            </a:r>
            <a:r>
              <a:rPr lang="sl-SI" i="1" dirty="0"/>
              <a:t>, </a:t>
            </a:r>
            <a:r>
              <a:rPr lang="sl-SI" b="1" i="1" dirty="0"/>
              <a:t>naredila</a:t>
            </a:r>
            <a:r>
              <a:rPr lang="sl-SI" i="1" dirty="0"/>
              <a:t>, kako sem </a:t>
            </a:r>
            <a:r>
              <a:rPr lang="sl-SI" b="1" i="1" dirty="0"/>
              <a:t>ukrepala</a:t>
            </a:r>
            <a:r>
              <a:rPr lang="sl-SI" i="1" dirty="0"/>
              <a:t>? Moja pasivnost, moje ne-početje, ne-akcija je bil način, kako sem sama prispevala k ohranjanju rasizma. Tudi moja neaktivnost je bilo dejanje. Udeleženci so me odkrito soočili: »Ne sedi tukaj in ne dopoveduj nam, kaj bi želela narediti – naredi to!«</a:t>
            </a:r>
            <a:endParaRPr lang="sl-SI"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dirty="0" smtClean="0"/>
              <a:t>Odsotnost socialnega aktivizma v SD </a:t>
            </a:r>
            <a:endParaRPr lang="sl-SI" dirty="0"/>
          </a:p>
        </p:txBody>
      </p:sp>
      <p:sp>
        <p:nvSpPr>
          <p:cNvPr id="3" name="Ograda vsebine 2"/>
          <p:cNvSpPr>
            <a:spLocks noGrp="1"/>
          </p:cNvSpPr>
          <p:nvPr>
            <p:ph sz="quarter" idx="1"/>
          </p:nvPr>
        </p:nvSpPr>
        <p:spPr/>
        <p:txBody>
          <a:bodyPr>
            <a:normAutofit/>
          </a:bodyPr>
          <a:lstStyle/>
          <a:p>
            <a:r>
              <a:rPr lang="sl-SI" dirty="0"/>
              <a:t>3 </a:t>
            </a:r>
            <a:r>
              <a:rPr lang="sl-SI" dirty="0" smtClean="0"/>
              <a:t>modeli skupnostnega </a:t>
            </a:r>
            <a:r>
              <a:rPr lang="sl-SI" dirty="0"/>
              <a:t>SD </a:t>
            </a:r>
            <a:r>
              <a:rPr lang="sl-SI" dirty="0" smtClean="0"/>
              <a:t>(razvijanje skupnosti, socialno planiranje, socialna akcija)</a:t>
            </a:r>
          </a:p>
          <a:p>
            <a:r>
              <a:rPr lang="sl-SI" dirty="0" smtClean="0"/>
              <a:t>Se niso uveljavili</a:t>
            </a:r>
          </a:p>
          <a:p>
            <a:r>
              <a:rPr lang="sl-SI" dirty="0" smtClean="0"/>
              <a:t>Dopolnilna dejavnost</a:t>
            </a:r>
          </a:p>
          <a:p>
            <a:r>
              <a:rPr lang="sl-SI" dirty="0" smtClean="0"/>
              <a:t>V času komunizma profil skupnostnega delavca v SD nepoznan</a:t>
            </a:r>
          </a:p>
          <a:p>
            <a:pPr lvl="0"/>
            <a:r>
              <a:rPr lang="sl-SI" dirty="0" smtClean="0"/>
              <a:t>Če </a:t>
            </a:r>
            <a:r>
              <a:rPr lang="sl-SI" dirty="0"/>
              <a:t>so </a:t>
            </a:r>
            <a:r>
              <a:rPr lang="sl-SI" dirty="0" smtClean="0"/>
              <a:t>skupnostni problemi pojavili ali postali </a:t>
            </a:r>
            <a:r>
              <a:rPr lang="sl-SI" dirty="0"/>
              <a:t>tako izraziti, da so planili na površje, je veljalo, da jih bo rešila </a:t>
            </a:r>
            <a:r>
              <a:rPr lang="sl-SI" dirty="0" smtClean="0"/>
              <a:t>Partija. </a:t>
            </a:r>
            <a:endParaRPr lang="sl-SI"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251520" y="260648"/>
            <a:ext cx="8229600" cy="1143000"/>
          </a:xfrm>
        </p:spPr>
        <p:txBody>
          <a:bodyPr>
            <a:normAutofit fontScale="90000"/>
          </a:bodyPr>
          <a:lstStyle/>
          <a:p>
            <a:pPr algn="l"/>
            <a:r>
              <a:rPr lang="sl-SI" sz="4000" b="1" dirty="0" smtClean="0"/>
              <a:t/>
            </a:r>
            <a:br>
              <a:rPr lang="sl-SI" sz="4000" b="1" dirty="0" smtClean="0"/>
            </a:br>
            <a:r>
              <a:rPr lang="sl-SI" sz="3100" b="1" dirty="0" smtClean="0"/>
              <a:t>Socialni </a:t>
            </a:r>
            <a:r>
              <a:rPr lang="sl-SI" sz="3100" b="1" dirty="0"/>
              <a:t>aktivizem </a:t>
            </a:r>
            <a:r>
              <a:rPr lang="sl-SI" sz="3100" b="1" dirty="0" smtClean="0"/>
              <a:t>– </a:t>
            </a:r>
            <a:br>
              <a:rPr lang="sl-SI" sz="3100" b="1" dirty="0" smtClean="0"/>
            </a:br>
            <a:r>
              <a:rPr lang="sl-SI" sz="3100" b="1" dirty="0" smtClean="0"/>
              <a:t>pomemben </a:t>
            </a:r>
            <a:r>
              <a:rPr lang="sl-SI" sz="3100" b="1" dirty="0"/>
              <a:t>dejavnik </a:t>
            </a:r>
            <a:r>
              <a:rPr lang="sl-SI" sz="3100" b="1" dirty="0" smtClean="0"/>
              <a:t>stroke</a:t>
            </a:r>
            <a:endParaRPr lang="sl-SI" dirty="0"/>
          </a:p>
        </p:txBody>
      </p:sp>
      <p:sp>
        <p:nvSpPr>
          <p:cNvPr id="3" name="Ograda vsebine 2"/>
          <p:cNvSpPr>
            <a:spLocks noGrp="1"/>
          </p:cNvSpPr>
          <p:nvPr>
            <p:ph sz="quarter" idx="1"/>
          </p:nvPr>
        </p:nvSpPr>
        <p:spPr>
          <a:xfrm>
            <a:off x="457200" y="1600200"/>
            <a:ext cx="8229600" cy="4925144"/>
          </a:xfrm>
        </p:spPr>
        <p:txBody>
          <a:bodyPr>
            <a:normAutofit/>
          </a:bodyPr>
          <a:lstStyle/>
          <a:p>
            <a:pPr>
              <a:buNone/>
            </a:pPr>
            <a:r>
              <a:rPr lang="sl-SI" dirty="0"/>
              <a:t>»Socialno delo je politično, ko podpira posameznike, posameznice in skupine, da pridobijo več ustreznih  informacij, samospoštovanje, več osebne in kolektivne moči, več socialnih virov in večjo izbiro za </a:t>
            </a:r>
            <a:r>
              <a:rPr lang="sl-SI" dirty="0" err="1"/>
              <a:t>samoodločanje</a:t>
            </a:r>
            <a:r>
              <a:rPr lang="sl-SI" dirty="0"/>
              <a:t>. Politično pa je tudi, ko opozarja na strukturne neenakosti, ki jih </a:t>
            </a:r>
            <a:r>
              <a:rPr lang="sl-SI" dirty="0" err="1"/>
              <a:t>blaginjski</a:t>
            </a:r>
            <a:r>
              <a:rPr lang="sl-SI" dirty="0"/>
              <a:t> režimi sicer blažijo, vendar tudi proizvajajo, saj </a:t>
            </a:r>
            <a:r>
              <a:rPr lang="sl-SI" dirty="0" err="1"/>
              <a:t>blaginjski</a:t>
            </a:r>
            <a:r>
              <a:rPr lang="sl-SI" dirty="0"/>
              <a:t> režimi obsegajo tako socialno redistribucijo kot socialne institucije, socialno politiko, določanje, kdo je »pomoči potreben« in kdo ne, pa tudi, kdo je »tisti, ki zasluži podporo«, in kdo bi podporo sicer »potreboval, a si je ne zasluži.« </a:t>
            </a:r>
            <a:endParaRPr lang="sl-SI" dirty="0" smtClean="0"/>
          </a:p>
          <a:p>
            <a:pPr>
              <a:buNone/>
            </a:pPr>
            <a:r>
              <a:rPr lang="sl-SI" dirty="0" smtClean="0"/>
              <a:t>(</a:t>
            </a:r>
            <a:r>
              <a:rPr lang="sl-SI" dirty="0"/>
              <a:t>Zaviršek 2006: 88)</a:t>
            </a:r>
          </a:p>
          <a:p>
            <a:endParaRPr lang="sl-SI"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Analiza primera </a:t>
            </a:r>
            <a:endParaRPr lang="sl-SI" dirty="0"/>
          </a:p>
        </p:txBody>
      </p:sp>
      <p:sp>
        <p:nvSpPr>
          <p:cNvPr id="3" name="Ograda vsebine 2"/>
          <p:cNvSpPr>
            <a:spLocks noGrp="1"/>
          </p:cNvSpPr>
          <p:nvPr>
            <p:ph sz="quarter" idx="1"/>
          </p:nvPr>
        </p:nvSpPr>
        <p:spPr/>
        <p:txBody>
          <a:bodyPr/>
          <a:lstStyle/>
          <a:p>
            <a:pPr algn="ctr">
              <a:buNone/>
            </a:pPr>
            <a:endParaRPr lang="sl-SI" dirty="0" smtClean="0"/>
          </a:p>
          <a:p>
            <a:pPr algn="ctr">
              <a:buNone/>
            </a:pPr>
            <a:r>
              <a:rPr lang="sl-SI" dirty="0" err="1" smtClean="0"/>
              <a:t>Print</a:t>
            </a:r>
            <a:endParaRPr lang="sl-SI"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490066"/>
          </a:xfrm>
        </p:spPr>
        <p:txBody>
          <a:bodyPr>
            <a:normAutofit fontScale="90000"/>
          </a:bodyPr>
          <a:lstStyle/>
          <a:p>
            <a:pPr algn="ctr"/>
            <a:r>
              <a:rPr lang="sl-SI" sz="2800" b="1" dirty="0" smtClean="0"/>
              <a:t>Reference</a:t>
            </a:r>
            <a:r>
              <a:rPr lang="sl-SI" sz="3200" dirty="0" smtClean="0"/>
              <a:t> </a:t>
            </a:r>
            <a:endParaRPr lang="sl-SI" sz="3200" dirty="0"/>
          </a:p>
        </p:txBody>
      </p:sp>
      <p:sp>
        <p:nvSpPr>
          <p:cNvPr id="3" name="Ograda vsebine 2"/>
          <p:cNvSpPr>
            <a:spLocks noGrp="1"/>
          </p:cNvSpPr>
          <p:nvPr>
            <p:ph sz="quarter" idx="1"/>
          </p:nvPr>
        </p:nvSpPr>
        <p:spPr>
          <a:xfrm>
            <a:off x="457200" y="1124744"/>
            <a:ext cx="8229600" cy="5733256"/>
          </a:xfrm>
        </p:spPr>
        <p:txBody>
          <a:bodyPr>
            <a:normAutofit fontScale="70000" lnSpcReduction="20000"/>
          </a:bodyPr>
          <a:lstStyle/>
          <a:p>
            <a:pPr lvl="0"/>
            <a:r>
              <a:rPr lang="sl-SI" dirty="0" err="1" smtClean="0"/>
              <a:t>Carballeira</a:t>
            </a:r>
            <a:r>
              <a:rPr lang="sl-SI" dirty="0" smtClean="0"/>
              <a:t>, N. (1996), </a:t>
            </a:r>
            <a:r>
              <a:rPr lang="sl-SI" dirty="0" err="1" smtClean="0"/>
              <a:t>The</a:t>
            </a:r>
            <a:r>
              <a:rPr lang="sl-SI" dirty="0" smtClean="0"/>
              <a:t> LIVE </a:t>
            </a:r>
            <a:r>
              <a:rPr lang="sl-SI" dirty="0" err="1" smtClean="0"/>
              <a:t>and</a:t>
            </a:r>
            <a:r>
              <a:rPr lang="sl-SI" dirty="0" smtClean="0"/>
              <a:t> LEARN Model </a:t>
            </a:r>
            <a:r>
              <a:rPr lang="sl-SI" dirty="0" err="1" smtClean="0"/>
              <a:t>of</a:t>
            </a:r>
            <a:r>
              <a:rPr lang="sl-SI" dirty="0" smtClean="0"/>
              <a:t> </a:t>
            </a:r>
            <a:r>
              <a:rPr lang="sl-SI" dirty="0" err="1" smtClean="0"/>
              <a:t>culturally</a:t>
            </a:r>
            <a:r>
              <a:rPr lang="sl-SI" dirty="0" smtClean="0"/>
              <a:t> </a:t>
            </a:r>
            <a:r>
              <a:rPr lang="sl-SI" dirty="0" err="1" smtClean="0"/>
              <a:t>competent</a:t>
            </a:r>
            <a:r>
              <a:rPr lang="sl-SI" dirty="0" smtClean="0"/>
              <a:t>  </a:t>
            </a:r>
            <a:r>
              <a:rPr lang="sl-SI" dirty="0" err="1" smtClean="0"/>
              <a:t>family</a:t>
            </a:r>
            <a:r>
              <a:rPr lang="sl-SI" dirty="0" smtClean="0"/>
              <a:t> </a:t>
            </a:r>
            <a:r>
              <a:rPr lang="sl-SI" dirty="0" err="1" smtClean="0"/>
              <a:t>services</a:t>
            </a:r>
            <a:r>
              <a:rPr lang="sl-SI" dirty="0" smtClean="0"/>
              <a:t>, </a:t>
            </a:r>
            <a:r>
              <a:rPr lang="sl-SI" i="1" dirty="0" err="1" smtClean="0"/>
              <a:t>The</a:t>
            </a:r>
            <a:r>
              <a:rPr lang="sl-SI" i="1" dirty="0" smtClean="0"/>
              <a:t> </a:t>
            </a:r>
            <a:r>
              <a:rPr lang="sl-SI" i="1" dirty="0" err="1" smtClean="0"/>
              <a:t>Source</a:t>
            </a:r>
            <a:r>
              <a:rPr lang="sl-SI" dirty="0" smtClean="0"/>
              <a:t> 6 (2), </a:t>
            </a:r>
            <a:r>
              <a:rPr lang="sl-SI" dirty="0" err="1" smtClean="0"/>
              <a:t>pp</a:t>
            </a:r>
            <a:r>
              <a:rPr lang="sl-SI" dirty="0" smtClean="0"/>
              <a:t>. 4-12. </a:t>
            </a:r>
          </a:p>
          <a:p>
            <a:r>
              <a:rPr lang="sl-SI" dirty="0" err="1" smtClean="0">
                <a:latin typeface="+mj-lt"/>
              </a:rPr>
              <a:t>Devore</a:t>
            </a:r>
            <a:r>
              <a:rPr lang="sl-SI" dirty="0" smtClean="0">
                <a:latin typeface="+mj-lt"/>
              </a:rPr>
              <a:t>, W., </a:t>
            </a:r>
            <a:r>
              <a:rPr lang="sl-SI" dirty="0" err="1" smtClean="0">
                <a:latin typeface="+mj-lt"/>
              </a:rPr>
              <a:t>Schlesinger</a:t>
            </a:r>
            <a:r>
              <a:rPr lang="sl-SI" dirty="0" smtClean="0">
                <a:latin typeface="+mj-lt"/>
              </a:rPr>
              <a:t>, E. G. (1999), </a:t>
            </a:r>
            <a:r>
              <a:rPr lang="sl-SI" i="1" dirty="0" err="1" smtClean="0">
                <a:latin typeface="+mj-lt"/>
              </a:rPr>
              <a:t>Ethnic</a:t>
            </a:r>
            <a:r>
              <a:rPr lang="sl-SI" i="1" dirty="0" smtClean="0">
                <a:latin typeface="+mj-lt"/>
              </a:rPr>
              <a:t>-</a:t>
            </a:r>
            <a:r>
              <a:rPr lang="sl-SI" i="1" dirty="0" err="1" smtClean="0">
                <a:latin typeface="+mj-lt"/>
              </a:rPr>
              <a:t>sensitive</a:t>
            </a:r>
            <a:r>
              <a:rPr lang="sl-SI" i="1" dirty="0" smtClean="0">
                <a:latin typeface="+mj-lt"/>
              </a:rPr>
              <a:t> social </a:t>
            </a:r>
            <a:r>
              <a:rPr lang="sl-SI" i="1" dirty="0" err="1" smtClean="0">
                <a:latin typeface="+mj-lt"/>
              </a:rPr>
              <a:t>work</a:t>
            </a:r>
            <a:r>
              <a:rPr lang="sl-SI" i="1" dirty="0" smtClean="0">
                <a:latin typeface="+mj-lt"/>
              </a:rPr>
              <a:t> </a:t>
            </a:r>
            <a:r>
              <a:rPr lang="sl-SI" i="1" dirty="0" err="1" smtClean="0">
                <a:latin typeface="+mj-lt"/>
              </a:rPr>
              <a:t>practice</a:t>
            </a:r>
            <a:r>
              <a:rPr lang="sl-SI" dirty="0" smtClean="0">
                <a:latin typeface="+mj-lt"/>
              </a:rPr>
              <a:t>. Boston: </a:t>
            </a:r>
            <a:r>
              <a:rPr lang="sl-SI" dirty="0" err="1" smtClean="0">
                <a:latin typeface="+mj-lt"/>
              </a:rPr>
              <a:t>Allyn</a:t>
            </a:r>
            <a:r>
              <a:rPr lang="sl-SI" dirty="0" smtClean="0">
                <a:latin typeface="+mj-lt"/>
              </a:rPr>
              <a:t> &amp; Bacon, </a:t>
            </a:r>
            <a:r>
              <a:rPr lang="sl-SI" dirty="0" err="1" smtClean="0">
                <a:latin typeface="+mj-lt"/>
              </a:rPr>
              <a:t>cop</a:t>
            </a:r>
            <a:r>
              <a:rPr lang="sl-SI" dirty="0" smtClean="0">
                <a:latin typeface="+mj-lt"/>
              </a:rPr>
              <a:t>. </a:t>
            </a:r>
          </a:p>
          <a:p>
            <a:r>
              <a:rPr lang="sl-SI" dirty="0" err="1" smtClean="0">
                <a:latin typeface="+mj-lt"/>
              </a:rPr>
              <a:t>Global</a:t>
            </a:r>
            <a:r>
              <a:rPr lang="sl-SI" dirty="0" smtClean="0">
                <a:latin typeface="+mj-lt"/>
              </a:rPr>
              <a:t> </a:t>
            </a:r>
            <a:r>
              <a:rPr lang="sl-SI" dirty="0" err="1" smtClean="0">
                <a:latin typeface="+mj-lt"/>
              </a:rPr>
              <a:t>Standards</a:t>
            </a:r>
            <a:r>
              <a:rPr lang="sl-SI" dirty="0" smtClean="0">
                <a:latin typeface="+mj-lt"/>
              </a:rPr>
              <a:t> </a:t>
            </a:r>
            <a:r>
              <a:rPr lang="sl-SI" dirty="0" err="1" smtClean="0">
                <a:latin typeface="+mj-lt"/>
              </a:rPr>
              <a:t>for</a:t>
            </a:r>
            <a:r>
              <a:rPr lang="sl-SI" dirty="0" smtClean="0">
                <a:latin typeface="+mj-lt"/>
              </a:rPr>
              <a:t> </a:t>
            </a:r>
            <a:r>
              <a:rPr lang="sl-SI" dirty="0" err="1" smtClean="0">
                <a:latin typeface="+mj-lt"/>
              </a:rPr>
              <a:t>the</a:t>
            </a:r>
            <a:r>
              <a:rPr lang="sl-SI" dirty="0" smtClean="0">
                <a:latin typeface="+mj-lt"/>
              </a:rPr>
              <a:t> </a:t>
            </a:r>
            <a:r>
              <a:rPr lang="sl-SI" dirty="0" err="1" smtClean="0">
                <a:latin typeface="+mj-lt"/>
              </a:rPr>
              <a:t>Education</a:t>
            </a:r>
            <a:r>
              <a:rPr lang="sl-SI" dirty="0" smtClean="0">
                <a:latin typeface="+mj-lt"/>
              </a:rPr>
              <a:t> </a:t>
            </a:r>
            <a:r>
              <a:rPr lang="sl-SI" dirty="0" err="1" smtClean="0">
                <a:latin typeface="+mj-lt"/>
              </a:rPr>
              <a:t>and</a:t>
            </a:r>
            <a:r>
              <a:rPr lang="sl-SI" dirty="0" smtClean="0">
                <a:latin typeface="+mj-lt"/>
              </a:rPr>
              <a:t> </a:t>
            </a:r>
            <a:r>
              <a:rPr lang="sl-SI" dirty="0" err="1" smtClean="0">
                <a:latin typeface="+mj-lt"/>
              </a:rPr>
              <a:t>Training</a:t>
            </a:r>
            <a:r>
              <a:rPr lang="sl-SI" dirty="0" smtClean="0">
                <a:latin typeface="+mj-lt"/>
              </a:rPr>
              <a:t> </a:t>
            </a:r>
            <a:r>
              <a:rPr lang="sl-SI" dirty="0" err="1" smtClean="0">
                <a:latin typeface="+mj-lt"/>
              </a:rPr>
              <a:t>of</a:t>
            </a:r>
            <a:r>
              <a:rPr lang="sl-SI" dirty="0" smtClean="0">
                <a:latin typeface="+mj-lt"/>
              </a:rPr>
              <a:t> </a:t>
            </a:r>
            <a:r>
              <a:rPr lang="sl-SI" dirty="0" err="1" smtClean="0">
                <a:latin typeface="+mj-lt"/>
              </a:rPr>
              <a:t>the</a:t>
            </a:r>
            <a:r>
              <a:rPr lang="sl-SI" dirty="0" smtClean="0">
                <a:latin typeface="+mj-lt"/>
              </a:rPr>
              <a:t> Social </a:t>
            </a:r>
            <a:r>
              <a:rPr lang="sl-SI" dirty="0" err="1" smtClean="0">
                <a:latin typeface="+mj-lt"/>
              </a:rPr>
              <a:t>Work</a:t>
            </a:r>
            <a:r>
              <a:rPr lang="sl-SI" dirty="0" smtClean="0">
                <a:latin typeface="+mj-lt"/>
              </a:rPr>
              <a:t> </a:t>
            </a:r>
            <a:r>
              <a:rPr lang="sl-SI" dirty="0" err="1" smtClean="0">
                <a:latin typeface="+mj-lt"/>
              </a:rPr>
              <a:t>Profession</a:t>
            </a:r>
            <a:r>
              <a:rPr lang="sl-SI" dirty="0" smtClean="0">
                <a:latin typeface="+mj-lt"/>
              </a:rPr>
              <a:t> ([</a:t>
            </a:r>
            <a:r>
              <a:rPr lang="sl-SI" dirty="0" err="1" smtClean="0">
                <a:latin typeface="+mj-lt"/>
              </a:rPr>
              <a:t>orig</a:t>
            </a:r>
            <a:r>
              <a:rPr lang="sl-SI" dirty="0" smtClean="0">
                <a:latin typeface="+mj-lt"/>
              </a:rPr>
              <a:t>. 2004], 2005) (prev. Jelka Zorn).</a:t>
            </a:r>
          </a:p>
          <a:p>
            <a:r>
              <a:rPr lang="sl-SI" dirty="0" err="1" smtClean="0">
                <a:latin typeface="+mj-lt"/>
              </a:rPr>
              <a:t>Jezewski</a:t>
            </a:r>
            <a:r>
              <a:rPr lang="sl-SI" dirty="0" smtClean="0">
                <a:latin typeface="+mj-lt"/>
              </a:rPr>
              <a:t>, M.A., </a:t>
            </a:r>
            <a:r>
              <a:rPr lang="sl-SI" dirty="0" err="1" smtClean="0">
                <a:latin typeface="+mj-lt"/>
              </a:rPr>
              <a:t>Sotnik</a:t>
            </a:r>
            <a:r>
              <a:rPr lang="sl-SI" dirty="0" smtClean="0">
                <a:latin typeface="+mj-lt"/>
              </a:rPr>
              <a:t>, P. (2005), “</a:t>
            </a:r>
            <a:r>
              <a:rPr lang="sl-SI" dirty="0" err="1" smtClean="0">
                <a:latin typeface="+mj-lt"/>
              </a:rPr>
              <a:t>Disability</a:t>
            </a:r>
            <a:r>
              <a:rPr lang="sl-SI" dirty="0" smtClean="0">
                <a:latin typeface="+mj-lt"/>
              </a:rPr>
              <a:t> </a:t>
            </a:r>
            <a:r>
              <a:rPr lang="sl-SI" dirty="0" err="1" smtClean="0">
                <a:latin typeface="+mj-lt"/>
              </a:rPr>
              <a:t>Service</a:t>
            </a:r>
            <a:r>
              <a:rPr lang="sl-SI" dirty="0" smtClean="0">
                <a:latin typeface="+mj-lt"/>
              </a:rPr>
              <a:t> </a:t>
            </a:r>
            <a:r>
              <a:rPr lang="sl-SI" dirty="0" err="1" smtClean="0">
                <a:latin typeface="+mj-lt"/>
              </a:rPr>
              <a:t>Providers</a:t>
            </a:r>
            <a:r>
              <a:rPr lang="sl-SI" dirty="0" smtClean="0">
                <a:latin typeface="+mj-lt"/>
              </a:rPr>
              <a:t> as </a:t>
            </a:r>
            <a:r>
              <a:rPr lang="sl-SI" dirty="0" err="1" smtClean="0">
                <a:latin typeface="+mj-lt"/>
              </a:rPr>
              <a:t>Culture</a:t>
            </a:r>
            <a:r>
              <a:rPr lang="sl-SI" dirty="0" smtClean="0">
                <a:latin typeface="+mj-lt"/>
              </a:rPr>
              <a:t> </a:t>
            </a:r>
            <a:r>
              <a:rPr lang="sl-SI" dirty="0" err="1" smtClean="0">
                <a:latin typeface="+mj-lt"/>
              </a:rPr>
              <a:t>Brokers</a:t>
            </a:r>
            <a:r>
              <a:rPr lang="sl-SI" dirty="0" smtClean="0">
                <a:latin typeface="+mj-lt"/>
              </a:rPr>
              <a:t>”. V: Stone, J. H. (</a:t>
            </a:r>
            <a:r>
              <a:rPr lang="sl-SI" dirty="0" err="1" smtClean="0">
                <a:latin typeface="+mj-lt"/>
              </a:rPr>
              <a:t>ed</a:t>
            </a:r>
            <a:r>
              <a:rPr lang="sl-SI" dirty="0" smtClean="0">
                <a:latin typeface="+mj-lt"/>
              </a:rPr>
              <a:t>), </a:t>
            </a:r>
            <a:r>
              <a:rPr lang="sl-SI" i="1" dirty="0" err="1" smtClean="0">
                <a:latin typeface="+mj-lt"/>
              </a:rPr>
              <a:t>Culture</a:t>
            </a:r>
            <a:r>
              <a:rPr lang="sl-SI" i="1" dirty="0" smtClean="0">
                <a:latin typeface="+mj-lt"/>
              </a:rPr>
              <a:t> </a:t>
            </a:r>
            <a:r>
              <a:rPr lang="sl-SI" i="1" dirty="0" err="1" smtClean="0">
                <a:latin typeface="+mj-lt"/>
              </a:rPr>
              <a:t>and</a:t>
            </a:r>
            <a:r>
              <a:rPr lang="sl-SI" i="1" dirty="0" smtClean="0">
                <a:latin typeface="+mj-lt"/>
              </a:rPr>
              <a:t> </a:t>
            </a:r>
            <a:r>
              <a:rPr lang="sl-SI" i="1" dirty="0" err="1" smtClean="0">
                <a:latin typeface="+mj-lt"/>
              </a:rPr>
              <a:t>Disability</a:t>
            </a:r>
            <a:r>
              <a:rPr lang="sl-SI" i="1" dirty="0" smtClean="0">
                <a:latin typeface="+mj-lt"/>
              </a:rPr>
              <a:t>.</a:t>
            </a:r>
            <a:r>
              <a:rPr lang="sl-SI" dirty="0" smtClean="0">
                <a:latin typeface="+mj-lt"/>
              </a:rPr>
              <a:t> London: Sage (str. 37-64). </a:t>
            </a:r>
          </a:p>
          <a:p>
            <a:r>
              <a:rPr lang="sl-SI" dirty="0" err="1" smtClean="0">
                <a:latin typeface="+mj-lt"/>
              </a:rPr>
              <a:t>Malahleka</a:t>
            </a:r>
            <a:r>
              <a:rPr lang="sl-SI" dirty="0" smtClean="0">
                <a:latin typeface="+mj-lt"/>
              </a:rPr>
              <a:t>, B., Woolfe, S. (1991), </a:t>
            </a:r>
            <a:r>
              <a:rPr lang="sl-SI" dirty="0" err="1" smtClean="0">
                <a:latin typeface="+mj-lt"/>
              </a:rPr>
              <a:t>Ethnically</a:t>
            </a:r>
            <a:r>
              <a:rPr lang="sl-SI" dirty="0" smtClean="0">
                <a:latin typeface="+mj-lt"/>
              </a:rPr>
              <a:t> </a:t>
            </a:r>
            <a:r>
              <a:rPr lang="sl-SI" dirty="0" err="1" smtClean="0">
                <a:latin typeface="+mj-lt"/>
              </a:rPr>
              <a:t>sensitive</a:t>
            </a:r>
            <a:r>
              <a:rPr lang="sl-SI" dirty="0" smtClean="0">
                <a:latin typeface="+mj-lt"/>
              </a:rPr>
              <a:t> social </a:t>
            </a:r>
            <a:r>
              <a:rPr lang="sl-SI" dirty="0" err="1" smtClean="0">
                <a:latin typeface="+mj-lt"/>
              </a:rPr>
              <a:t>work</a:t>
            </a:r>
            <a:r>
              <a:rPr lang="sl-SI" dirty="0" smtClean="0">
                <a:latin typeface="+mj-lt"/>
              </a:rPr>
              <a:t>: </a:t>
            </a:r>
            <a:r>
              <a:rPr lang="sl-SI" dirty="0" err="1" smtClean="0">
                <a:latin typeface="+mj-lt"/>
              </a:rPr>
              <a:t>the</a:t>
            </a:r>
            <a:r>
              <a:rPr lang="sl-SI" dirty="0" smtClean="0">
                <a:latin typeface="+mj-lt"/>
              </a:rPr>
              <a:t> </a:t>
            </a:r>
            <a:r>
              <a:rPr lang="sl-SI" dirty="0" err="1" smtClean="0">
                <a:latin typeface="+mj-lt"/>
              </a:rPr>
              <a:t>obstacle</a:t>
            </a:r>
            <a:r>
              <a:rPr lang="sl-SI" dirty="0" smtClean="0">
                <a:latin typeface="+mj-lt"/>
              </a:rPr>
              <a:t> race. </a:t>
            </a:r>
            <a:r>
              <a:rPr lang="sl-SI" i="1" dirty="0" err="1" smtClean="0">
                <a:latin typeface="+mj-lt"/>
              </a:rPr>
              <a:t>Practice</a:t>
            </a:r>
            <a:r>
              <a:rPr lang="sl-SI" dirty="0" smtClean="0">
                <a:latin typeface="+mj-lt"/>
              </a:rPr>
              <a:t>, 5, 1: 47-64.</a:t>
            </a:r>
          </a:p>
          <a:p>
            <a:r>
              <a:rPr lang="sl-SI" dirty="0" err="1" smtClean="0">
                <a:latin typeface="+mj-lt"/>
              </a:rPr>
              <a:t>Schuringa</a:t>
            </a:r>
            <a:r>
              <a:rPr lang="sl-SI" dirty="0" smtClean="0">
                <a:latin typeface="+mj-lt"/>
              </a:rPr>
              <a:t>, L. (2005), </a:t>
            </a:r>
            <a:r>
              <a:rPr lang="sl-SI" i="1" dirty="0" err="1" smtClean="0">
                <a:latin typeface="+mj-lt"/>
              </a:rPr>
              <a:t>Community</a:t>
            </a:r>
            <a:r>
              <a:rPr lang="sl-SI" i="1" dirty="0" smtClean="0">
                <a:latin typeface="+mj-lt"/>
              </a:rPr>
              <a:t> </a:t>
            </a:r>
            <a:r>
              <a:rPr lang="sl-SI" i="1" dirty="0" err="1" smtClean="0">
                <a:latin typeface="+mj-lt"/>
              </a:rPr>
              <a:t>work</a:t>
            </a:r>
            <a:r>
              <a:rPr lang="sl-SI" i="1" dirty="0" smtClean="0">
                <a:latin typeface="+mj-lt"/>
              </a:rPr>
              <a:t> </a:t>
            </a:r>
            <a:r>
              <a:rPr lang="sl-SI" i="1" dirty="0" err="1" smtClean="0">
                <a:latin typeface="+mj-lt"/>
              </a:rPr>
              <a:t>and</a:t>
            </a:r>
            <a:r>
              <a:rPr lang="sl-SI" i="1" dirty="0" smtClean="0">
                <a:latin typeface="+mj-lt"/>
              </a:rPr>
              <a:t> Roma </a:t>
            </a:r>
            <a:r>
              <a:rPr lang="sl-SI" i="1" dirty="0" err="1" smtClean="0">
                <a:latin typeface="+mj-lt"/>
              </a:rPr>
              <a:t>inclusion</a:t>
            </a:r>
            <a:r>
              <a:rPr lang="sl-SI" i="1" dirty="0" smtClean="0">
                <a:latin typeface="+mj-lt"/>
              </a:rPr>
              <a:t>.</a:t>
            </a:r>
            <a:r>
              <a:rPr lang="sl-SI" dirty="0" smtClean="0">
                <a:latin typeface="+mj-lt"/>
              </a:rPr>
              <a:t> Utrecht: Spolu </a:t>
            </a:r>
            <a:r>
              <a:rPr lang="sl-SI" dirty="0" err="1" smtClean="0">
                <a:latin typeface="+mj-lt"/>
              </a:rPr>
              <a:t>international</a:t>
            </a:r>
            <a:r>
              <a:rPr lang="sl-SI" dirty="0" smtClean="0">
                <a:latin typeface="+mj-lt"/>
              </a:rPr>
              <a:t> </a:t>
            </a:r>
            <a:r>
              <a:rPr lang="sl-SI" dirty="0" err="1" smtClean="0">
                <a:latin typeface="+mj-lt"/>
              </a:rPr>
              <a:t>foundation</a:t>
            </a:r>
            <a:r>
              <a:rPr lang="sl-SI" dirty="0" smtClean="0">
                <a:latin typeface="+mj-lt"/>
              </a:rPr>
              <a:t>. </a:t>
            </a:r>
          </a:p>
          <a:p>
            <a:r>
              <a:rPr lang="sl-SI" dirty="0" smtClean="0">
                <a:latin typeface="+mj-lt"/>
              </a:rPr>
              <a:t>Thompson, N. (2002), </a:t>
            </a:r>
            <a:r>
              <a:rPr lang="sl-SI" i="1" dirty="0" err="1" smtClean="0">
                <a:latin typeface="+mj-lt"/>
              </a:rPr>
              <a:t>People</a:t>
            </a:r>
            <a:r>
              <a:rPr lang="sl-SI" i="1" dirty="0" smtClean="0">
                <a:latin typeface="+mj-lt"/>
              </a:rPr>
              <a:t> </a:t>
            </a:r>
            <a:r>
              <a:rPr lang="sl-SI" i="1" dirty="0" err="1" smtClean="0">
                <a:latin typeface="+mj-lt"/>
              </a:rPr>
              <a:t>Skills</a:t>
            </a:r>
            <a:r>
              <a:rPr lang="sl-SI" i="1" dirty="0" smtClean="0">
                <a:latin typeface="+mj-lt"/>
              </a:rPr>
              <a:t>.</a:t>
            </a:r>
            <a:r>
              <a:rPr lang="sl-SI" dirty="0" smtClean="0">
                <a:latin typeface="+mj-lt"/>
              </a:rPr>
              <a:t> London: </a:t>
            </a:r>
            <a:r>
              <a:rPr lang="sl-SI" dirty="0" err="1" smtClean="0">
                <a:latin typeface="+mj-lt"/>
              </a:rPr>
              <a:t>Palgrave</a:t>
            </a:r>
            <a:r>
              <a:rPr lang="sl-SI" dirty="0" smtClean="0">
                <a:latin typeface="+mj-lt"/>
              </a:rPr>
              <a:t> </a:t>
            </a:r>
            <a:r>
              <a:rPr lang="sl-SI" dirty="0" err="1" smtClean="0">
                <a:latin typeface="+mj-lt"/>
              </a:rPr>
              <a:t>Macmillan</a:t>
            </a:r>
            <a:r>
              <a:rPr lang="sl-SI" dirty="0" smtClean="0">
                <a:latin typeface="+mj-lt"/>
              </a:rPr>
              <a:t>.  </a:t>
            </a:r>
          </a:p>
          <a:p>
            <a:r>
              <a:rPr lang="sl-SI" dirty="0" smtClean="0">
                <a:latin typeface="+mj-lt"/>
              </a:rPr>
              <a:t>Urh, Š. (2013), </a:t>
            </a:r>
            <a:r>
              <a:rPr lang="sl-SI" i="1" dirty="0" smtClean="0">
                <a:latin typeface="+mj-lt"/>
              </a:rPr>
              <a:t>Kulturno kompetentno socialno delo. Etnična občutljivost in </a:t>
            </a:r>
            <a:r>
              <a:rPr lang="sl-SI" i="1" dirty="0" err="1" smtClean="0">
                <a:latin typeface="+mj-lt"/>
              </a:rPr>
              <a:t>antirasistična</a:t>
            </a:r>
            <a:r>
              <a:rPr lang="sl-SI" i="1" dirty="0" smtClean="0">
                <a:latin typeface="+mj-lt"/>
              </a:rPr>
              <a:t> perspektiva v socialnem delu za učinkovito delo s pripadniki etničnih manjšin in za učinkovito delo v večkulturnem okolju. </a:t>
            </a:r>
            <a:r>
              <a:rPr lang="sl-SI" dirty="0" smtClean="0">
                <a:latin typeface="+mj-lt"/>
              </a:rPr>
              <a:t>(v tisku)</a:t>
            </a:r>
          </a:p>
          <a:p>
            <a:pPr lvl="0"/>
            <a:r>
              <a:rPr lang="sl-SI" dirty="0" err="1" smtClean="0"/>
              <a:t>Pease</a:t>
            </a:r>
            <a:r>
              <a:rPr lang="sl-SI" dirty="0" smtClean="0"/>
              <a:t>, A. (1981), </a:t>
            </a:r>
            <a:r>
              <a:rPr lang="sl-SI" i="1" dirty="0" smtClean="0"/>
              <a:t>Govorica telesa.</a:t>
            </a:r>
            <a:r>
              <a:rPr lang="sl-SI" dirty="0" smtClean="0"/>
              <a:t> Ljubljana: Mladinska knjiga. </a:t>
            </a:r>
            <a:endParaRPr lang="sl-SI" i="1" dirty="0" smtClean="0"/>
          </a:p>
          <a:p>
            <a:pPr lvl="0"/>
            <a:r>
              <a:rPr lang="sl-SI" dirty="0" err="1" smtClean="0"/>
              <a:t>Rorie</a:t>
            </a:r>
            <a:r>
              <a:rPr lang="sl-SI" dirty="0" smtClean="0"/>
              <a:t> , J., </a:t>
            </a:r>
            <a:r>
              <a:rPr lang="sl-SI" dirty="0" err="1" smtClean="0"/>
              <a:t>Paine</a:t>
            </a:r>
            <a:r>
              <a:rPr lang="sl-SI" dirty="0" smtClean="0"/>
              <a:t>, L., </a:t>
            </a:r>
            <a:r>
              <a:rPr lang="sl-SI" dirty="0" err="1" smtClean="0"/>
              <a:t>Barger</a:t>
            </a:r>
            <a:r>
              <a:rPr lang="sl-SI" dirty="0" smtClean="0"/>
              <a:t>, M. (1996), </a:t>
            </a:r>
            <a:r>
              <a:rPr lang="sl-SI" dirty="0" err="1" smtClean="0"/>
              <a:t>Primary</a:t>
            </a:r>
            <a:r>
              <a:rPr lang="sl-SI" dirty="0" smtClean="0"/>
              <a:t> </a:t>
            </a:r>
            <a:r>
              <a:rPr lang="sl-SI" dirty="0" err="1" smtClean="0"/>
              <a:t>care</a:t>
            </a:r>
            <a:r>
              <a:rPr lang="sl-SI" dirty="0" smtClean="0"/>
              <a:t> </a:t>
            </a:r>
            <a:r>
              <a:rPr lang="sl-SI" dirty="0" err="1" smtClean="0"/>
              <a:t>for</a:t>
            </a:r>
            <a:r>
              <a:rPr lang="sl-SI" dirty="0" smtClean="0"/>
              <a:t> </a:t>
            </a:r>
            <a:r>
              <a:rPr lang="sl-SI" dirty="0" err="1" smtClean="0"/>
              <a:t>women</a:t>
            </a:r>
            <a:r>
              <a:rPr lang="sl-SI" dirty="0" smtClean="0"/>
              <a:t>: </a:t>
            </a:r>
            <a:r>
              <a:rPr lang="sl-SI" dirty="0" err="1" smtClean="0"/>
              <a:t>Cultural</a:t>
            </a:r>
            <a:r>
              <a:rPr lang="sl-SI" dirty="0" smtClean="0"/>
              <a:t> </a:t>
            </a:r>
            <a:r>
              <a:rPr lang="sl-SI" dirty="0" err="1" smtClean="0"/>
              <a:t>competence</a:t>
            </a:r>
            <a:r>
              <a:rPr lang="sl-SI" dirty="0" smtClean="0"/>
              <a:t>  in </a:t>
            </a:r>
            <a:r>
              <a:rPr lang="sl-SI" dirty="0" err="1" smtClean="0"/>
              <a:t>primary</a:t>
            </a:r>
            <a:r>
              <a:rPr lang="sl-SI" dirty="0" smtClean="0"/>
              <a:t> </a:t>
            </a:r>
            <a:r>
              <a:rPr lang="sl-SI" dirty="0" err="1" smtClean="0"/>
              <a:t>care</a:t>
            </a:r>
            <a:r>
              <a:rPr lang="sl-SI" dirty="0" smtClean="0"/>
              <a:t> </a:t>
            </a:r>
            <a:r>
              <a:rPr lang="sl-SI" dirty="0" err="1" smtClean="0"/>
              <a:t>services</a:t>
            </a:r>
            <a:r>
              <a:rPr lang="sl-SI" dirty="0" smtClean="0"/>
              <a:t>. </a:t>
            </a:r>
            <a:r>
              <a:rPr lang="sl-SI" i="1" dirty="0" err="1" smtClean="0"/>
              <a:t>Journal</a:t>
            </a:r>
            <a:r>
              <a:rPr lang="sl-SI" i="1" dirty="0" smtClean="0"/>
              <a:t> </a:t>
            </a:r>
            <a:r>
              <a:rPr lang="sl-SI" i="1" dirty="0" err="1" smtClean="0"/>
              <a:t>of</a:t>
            </a:r>
            <a:r>
              <a:rPr lang="sl-SI" i="1" dirty="0" smtClean="0"/>
              <a:t> </a:t>
            </a:r>
            <a:r>
              <a:rPr lang="sl-SI" i="1" dirty="0" err="1" smtClean="0"/>
              <a:t>Nurse</a:t>
            </a:r>
            <a:r>
              <a:rPr lang="sl-SI" i="1" dirty="0" smtClean="0"/>
              <a:t>-</a:t>
            </a:r>
            <a:r>
              <a:rPr lang="sl-SI" i="1" dirty="0" err="1" smtClean="0"/>
              <a:t>Midwifery</a:t>
            </a:r>
            <a:r>
              <a:rPr lang="sl-SI" dirty="0" smtClean="0"/>
              <a:t> , 41 (2), 92-100). </a:t>
            </a:r>
          </a:p>
          <a:p>
            <a:r>
              <a:rPr lang="sl-SI" dirty="0" smtClean="0"/>
              <a:t>Zaviršek, D. (2006), O nujnosti socialnega: javni nagovor ob praznovanju 50. obletnice izobraževanja za socialno delo. </a:t>
            </a:r>
            <a:r>
              <a:rPr lang="sl-SI" i="1" dirty="0" smtClean="0"/>
              <a:t>Socialno delo</a:t>
            </a:r>
            <a:r>
              <a:rPr lang="sl-SI" dirty="0" smtClean="0"/>
              <a:t>, 45, 1-2: 87-89.</a:t>
            </a:r>
          </a:p>
          <a:p>
            <a:endParaRPr lang="sl-SI" dirty="0" smtClean="0"/>
          </a:p>
          <a:p>
            <a:endParaRPr lang="sl-SI"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l-SI"/>
          </a:p>
        </p:txBody>
      </p:sp>
      <p:sp>
        <p:nvSpPr>
          <p:cNvPr id="3" name="Ograda vsebine 2"/>
          <p:cNvSpPr>
            <a:spLocks noGrp="1"/>
          </p:cNvSpPr>
          <p:nvPr>
            <p:ph sz="quarter" idx="1"/>
          </p:nvPr>
        </p:nvSpPr>
        <p:spPr>
          <a:xfrm>
            <a:off x="457200" y="404664"/>
            <a:ext cx="8229600" cy="5721499"/>
          </a:xfrm>
        </p:spPr>
        <p:txBody>
          <a:bodyPr>
            <a:normAutofit/>
          </a:bodyPr>
          <a:lstStyle/>
          <a:p>
            <a:pPr lvl="0"/>
            <a:r>
              <a:rPr lang="sl-SI" dirty="0"/>
              <a:t>zmanjševati skupinske stereotipe in predsodke, zagotoviti, da se rasistično obnašanje ne ponavlja v praksi socialnega dela;</a:t>
            </a:r>
          </a:p>
          <a:p>
            <a:pPr lvl="0"/>
            <a:r>
              <a:rPr lang="sl-SI" dirty="0"/>
              <a:t>zagotoviti, da so študenti sposobni vzpostaviti odnose z ljudmi in jih sprejeti dostojanstveno, ne glede na kulturno in etnično pripadnost;</a:t>
            </a:r>
          </a:p>
          <a:p>
            <a:pPr lvl="0"/>
            <a:r>
              <a:rPr lang="sl-SI" dirty="0"/>
              <a:t>zagotoviti, da so študenti poučeni temeljnih človekovih pravicah;</a:t>
            </a:r>
          </a:p>
          <a:p>
            <a:pPr lvl="0"/>
            <a:r>
              <a:rPr lang="sl-SI" dirty="0"/>
              <a:t>zagotoviti, da študenti spoznajo sami sebe kot individuume in kot pripadnike kolektivnih družbeno-kulturnih skupin </a:t>
            </a:r>
            <a:endParaRPr lang="sl-SI" dirty="0" smtClean="0"/>
          </a:p>
          <a:p>
            <a:pPr lvl="0">
              <a:buNone/>
            </a:pPr>
            <a:endParaRPr lang="sl-SI" dirty="0" smtClean="0"/>
          </a:p>
          <a:p>
            <a:pPr lvl="0">
              <a:buNone/>
            </a:pPr>
            <a:r>
              <a:rPr lang="sl-SI" dirty="0" smtClean="0"/>
              <a:t>(</a:t>
            </a:r>
            <a:r>
              <a:rPr lang="sl-SI" dirty="0"/>
              <a:t>povzeto po Globalni standardi … , 2006: 19-20).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dirty="0" smtClean="0"/>
              <a:t>Kulturne kompetence na osebni ravni</a:t>
            </a:r>
            <a:endParaRPr lang="sl-SI" dirty="0"/>
          </a:p>
        </p:txBody>
      </p:sp>
      <p:sp>
        <p:nvSpPr>
          <p:cNvPr id="3" name="Ograda vsebine 2"/>
          <p:cNvSpPr>
            <a:spLocks noGrp="1"/>
          </p:cNvSpPr>
          <p:nvPr>
            <p:ph sz="quarter" idx="1"/>
          </p:nvPr>
        </p:nvSpPr>
        <p:spPr>
          <a:xfrm>
            <a:off x="611560" y="1556792"/>
            <a:ext cx="8229600" cy="4525963"/>
          </a:xfrm>
        </p:spPr>
        <p:txBody>
          <a:bodyPr>
            <a:normAutofit/>
          </a:bodyPr>
          <a:lstStyle/>
          <a:p>
            <a:pPr lvl="0"/>
            <a:r>
              <a:rPr lang="sl-SI" dirty="0" smtClean="0"/>
              <a:t>samozavedanje </a:t>
            </a:r>
            <a:r>
              <a:rPr lang="sl-SI" dirty="0"/>
              <a:t>in soočanje s predsodki in kulturnimi vrednotami,</a:t>
            </a:r>
          </a:p>
          <a:p>
            <a:pPr lvl="0"/>
            <a:r>
              <a:rPr lang="sl-SI" dirty="0"/>
              <a:t>etnična občutljivost - poznavanje in razumevanje »etnične realnosti«, </a:t>
            </a:r>
          </a:p>
          <a:p>
            <a:pPr lvl="0"/>
            <a:r>
              <a:rPr lang="sl-SI" dirty="0"/>
              <a:t>zavest o lastni poziciji privilegiranosti,</a:t>
            </a:r>
          </a:p>
          <a:p>
            <a:pPr lvl="0"/>
            <a:r>
              <a:rPr lang="sl-SI" dirty="0"/>
              <a:t>delo po metodi krepitve moči, </a:t>
            </a:r>
          </a:p>
          <a:p>
            <a:pPr lvl="0"/>
            <a:r>
              <a:rPr lang="sl-SI" dirty="0"/>
              <a:t>kulturno zagovorništvo,</a:t>
            </a:r>
          </a:p>
          <a:p>
            <a:pPr lvl="0"/>
            <a:r>
              <a:rPr lang="sl-SI" dirty="0"/>
              <a:t>socialni aktivizem in skupnostno socialno delo. </a:t>
            </a:r>
          </a:p>
          <a:p>
            <a:pPr>
              <a:buNone/>
            </a:pPr>
            <a:endParaRPr lang="sl-SI"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dirty="0" smtClean="0"/>
              <a:t>Kulturne kompetence </a:t>
            </a:r>
            <a:br>
              <a:rPr lang="sl-SI" dirty="0" smtClean="0"/>
            </a:br>
            <a:r>
              <a:rPr lang="sl-SI" dirty="0" smtClean="0"/>
              <a:t>na </a:t>
            </a:r>
            <a:r>
              <a:rPr lang="sl-SI" dirty="0"/>
              <a:t>organizacijski ravni </a:t>
            </a:r>
          </a:p>
        </p:txBody>
      </p:sp>
      <p:sp>
        <p:nvSpPr>
          <p:cNvPr id="3" name="Ograda vsebine 2"/>
          <p:cNvSpPr>
            <a:spLocks noGrp="1"/>
          </p:cNvSpPr>
          <p:nvPr>
            <p:ph sz="quarter" idx="1"/>
          </p:nvPr>
        </p:nvSpPr>
        <p:spPr/>
        <p:txBody>
          <a:bodyPr>
            <a:normAutofit/>
          </a:bodyPr>
          <a:lstStyle/>
          <a:p>
            <a:pPr lvl="0"/>
            <a:r>
              <a:rPr lang="sl-SI" dirty="0"/>
              <a:t>Ali organizacija izvaja politiko enakih možnosti?</a:t>
            </a:r>
          </a:p>
          <a:p>
            <a:pPr lvl="0"/>
            <a:r>
              <a:rPr lang="sl-SI" dirty="0"/>
              <a:t>Če da, ali se ta nanaša zgolj na zaposlene ali tudi na uporabnike? </a:t>
            </a:r>
          </a:p>
          <a:p>
            <a:pPr lvl="0"/>
            <a:r>
              <a:rPr lang="sl-SI" dirty="0"/>
              <a:t>Ali gre zgolj za politiko na papirju ali se </a:t>
            </a:r>
            <a:r>
              <a:rPr lang="sl-SI" dirty="0" smtClean="0"/>
              <a:t>dejansko </a:t>
            </a:r>
            <a:r>
              <a:rPr lang="sl-SI" dirty="0"/>
              <a:t>izvaja? </a:t>
            </a:r>
          </a:p>
          <a:p>
            <a:pPr lvl="0"/>
            <a:r>
              <a:rPr lang="sl-SI" dirty="0"/>
              <a:t>Ali so nadrejeni naklonjeni organizacijskim spremembam ali so odklonilni do sprememb? </a:t>
            </a:r>
          </a:p>
          <a:p>
            <a:pPr lvl="0"/>
            <a:r>
              <a:rPr lang="sl-SI" dirty="0"/>
              <a:t>Ali organizacija izvaja ukrepe pozitivne diskriminacije za pripadnike etničnih </a:t>
            </a:r>
            <a:r>
              <a:rPr lang="sl-SI" dirty="0" smtClean="0"/>
              <a:t>manjšin (išče </a:t>
            </a:r>
            <a:r>
              <a:rPr lang="sl-SI" dirty="0"/>
              <a:t>zaposlene </a:t>
            </a:r>
            <a:r>
              <a:rPr lang="sl-SI" dirty="0" smtClean="0"/>
              <a:t>med </a:t>
            </a:r>
            <a:r>
              <a:rPr lang="sl-SI" dirty="0"/>
              <a:t>pripadniki etničnih </a:t>
            </a:r>
            <a:r>
              <a:rPr lang="sl-SI" dirty="0" smtClean="0"/>
              <a:t>manjšin z objavo oglasa </a:t>
            </a:r>
            <a:r>
              <a:rPr lang="sl-SI" dirty="0"/>
              <a:t>o zaposlitvi v manjšinskih </a:t>
            </a:r>
            <a:r>
              <a:rPr lang="sl-SI" dirty="0" smtClean="0"/>
              <a:t>medijih)?  </a:t>
            </a:r>
            <a:endParaRPr lang="sl-SI" dirty="0"/>
          </a:p>
          <a:p>
            <a:endParaRPr lang="sl-SI"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ltana">
  <a:themeElements>
    <a:clrScheme name="Altan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Altan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ltan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254</TotalTime>
  <Words>4546</Words>
  <Application>Microsoft Office PowerPoint</Application>
  <PresentationFormat>Diaprojekcija na zaslonu (4:3)</PresentationFormat>
  <Paragraphs>299</Paragraphs>
  <Slides>65</Slides>
  <Notes>1</Notes>
  <HiddenSlides>0</HiddenSlides>
  <MMClips>0</MMClips>
  <ScaleCrop>false</ScaleCrop>
  <HeadingPairs>
    <vt:vector size="4" baseType="variant">
      <vt:variant>
        <vt:lpstr>Tema</vt:lpstr>
      </vt:variant>
      <vt:variant>
        <vt:i4>1</vt:i4>
      </vt:variant>
      <vt:variant>
        <vt:lpstr>Naslovi diapozitivov</vt:lpstr>
      </vt:variant>
      <vt:variant>
        <vt:i4>65</vt:i4>
      </vt:variant>
    </vt:vector>
  </HeadingPairs>
  <TitlesOfParts>
    <vt:vector size="66" baseType="lpstr">
      <vt:lpstr>Altana</vt:lpstr>
      <vt:lpstr> Kulturne kompetence  v  socialnem delu   (Predavanje z delavnicami) </vt:lpstr>
      <vt:lpstr>Povzetek</vt:lpstr>
      <vt:lpstr>Odziv socialnega dela </vt:lpstr>
      <vt:lpstr>Slepota za razlike </vt:lpstr>
      <vt:lpstr>Etična določila o antidiskriminaciji </vt:lpstr>
      <vt:lpstr>Globalni standardi izobraževanja  in usposabljanja za socialno delo (prev. Zorn 2006) </vt:lpstr>
      <vt:lpstr>Diapozitiv 7</vt:lpstr>
      <vt:lpstr>Kulturne kompetence na osebni ravni</vt:lpstr>
      <vt:lpstr>Kulturne kompetence  na organizacijski ravni </vt:lpstr>
      <vt:lpstr>Primeri  etnično občutljivega zaposlovanja </vt:lpstr>
      <vt:lpstr>Prednosti zaposlovanja etničnih manjšin  na organizacijski ravni</vt:lpstr>
      <vt:lpstr> Brainstorming (delo v paru)</vt:lpstr>
      <vt:lpstr>Diapozitiv 13</vt:lpstr>
      <vt:lpstr>Diapozitiv 14</vt:lpstr>
      <vt:lpstr> Etnična občutljivost - kulturna kompetentnost   (v tuji literaturi kot sinonima) </vt:lpstr>
      <vt:lpstr>Diapozitiv 16</vt:lpstr>
      <vt:lpstr>Diapozitiv 17</vt:lpstr>
      <vt:lpstr>Diapozitiv 18</vt:lpstr>
      <vt:lpstr>Diapozitiv 19</vt:lpstr>
      <vt:lpstr>Etnična / kulturna občutljivost </vt:lpstr>
      <vt:lpstr>Kulturna kompetentnost </vt:lpstr>
      <vt:lpstr>Modeli razvoja kulturne kompetentnosti </vt:lpstr>
      <vt:lpstr>Carballeira (1996)</vt:lpstr>
      <vt:lpstr>Rorie (et al. 1996) </vt:lpstr>
      <vt:lpstr>Medkulturne kompetence (Urh 2013) </vt:lpstr>
      <vt:lpstr>      Kompetenca:  Etnično občutljivo komuniciranje</vt:lpstr>
      <vt:lpstr>Komuniciranje –  kompleksna  dejavnost  </vt:lpstr>
      <vt:lpstr>Primeri kulturnih nesporazumov</vt:lpstr>
      <vt:lpstr> Znanje jezika etnične manjšine  </vt:lpstr>
      <vt:lpstr> Kako razvijati  etnično občutljivo komuniciranje? </vt:lpstr>
      <vt:lpstr>Kompetenca: Delo po perspektivi krepitve moči </vt:lpstr>
      <vt:lpstr>Skrbstveni vs. emancipatorni pristop (Schuringa 2005)</vt:lpstr>
      <vt:lpstr>Kompetenca: Kulturno zagovorništvo </vt:lpstr>
      <vt:lpstr>Primeri zagovorništva</vt:lpstr>
      <vt:lpstr>Kulturno zagovorništvo</vt:lpstr>
      <vt:lpstr> Model kulturnega posredništva (Jezewski in Sotnik 2005) </vt:lpstr>
      <vt:lpstr>Model kulturnega posredništva (Jezewski, Sotnik 2005) </vt:lpstr>
      <vt:lpstr>1. stopnja:  Prepoznavanje problema iz kulturne perspektive </vt:lpstr>
      <vt:lpstr>Diapozitiv 39</vt:lpstr>
      <vt:lpstr>Intervencijska izhodišča</vt:lpstr>
      <vt:lpstr>Diapozitiv 41</vt:lpstr>
      <vt:lpstr>Diapozitiv 42</vt:lpstr>
      <vt:lpstr>Diapozitiv 43</vt:lpstr>
      <vt:lpstr>Diapozitiv 44</vt:lpstr>
      <vt:lpstr>Diapozitiv 45</vt:lpstr>
      <vt:lpstr> Primer: Brezposelnost Romov  </vt:lpstr>
      <vt:lpstr> 2. stopnja kulturnega posredništva: Intervencija </vt:lpstr>
      <vt:lpstr>Mediacija</vt:lpstr>
      <vt:lpstr>Kulturni posrednik</vt:lpstr>
      <vt:lpstr>Pogajanje  </vt:lpstr>
      <vt:lpstr>Kulturni posrednik </vt:lpstr>
      <vt:lpstr>Zagovorništvo </vt:lpstr>
      <vt:lpstr>Kulturni posrednik </vt:lpstr>
      <vt:lpstr>Mreženje</vt:lpstr>
      <vt:lpstr>Kulturno posredništvo </vt:lpstr>
      <vt:lpstr> 3. stopnja kulturnega posredništva: Rezultat </vt:lpstr>
      <vt:lpstr>Diapozitiv 57</vt:lpstr>
      <vt:lpstr> kompetenca: Socialni aktivizem in  skupnostno socialno delo   </vt:lpstr>
      <vt:lpstr>Socialni aktivizem v SD </vt:lpstr>
      <vt:lpstr>Primer</vt:lpstr>
      <vt:lpstr>Judy H. Katz, White awareness  ([1978] 1984)</vt:lpstr>
      <vt:lpstr>Odsotnost socialnega aktivizma v SD </vt:lpstr>
      <vt:lpstr> Socialni aktivizem –  pomemben dejavnik stroke</vt:lpstr>
      <vt:lpstr>Analiza primera </vt:lpstr>
      <vt:lpstr>Reference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Kulturne kompetence  v  socialnem delu  (Predavanje z delavnicami) </dc:title>
  <dc:creator>Špela</dc:creator>
  <cp:lastModifiedBy>Špela</cp:lastModifiedBy>
  <cp:revision>95</cp:revision>
  <dcterms:created xsi:type="dcterms:W3CDTF">2013-01-07T09:10:44Z</dcterms:created>
  <dcterms:modified xsi:type="dcterms:W3CDTF">2013-01-09T12:50:31Z</dcterms:modified>
</cp:coreProperties>
</file>