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79" autoAdjust="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BEA002B-F792-4680-89C9-CF3BC6F605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6EE8C71-3B12-4C29-B414-F06E69B057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9FE24CA-9B1C-433E-B4AC-5364A9079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126F-56F8-4463-8E5F-C7DE5FC3A36A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DF5B60A-A0DD-4EF4-AADD-F783B1228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5A361DE-734B-42C8-AED5-4F628A4A5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B4C2A-38FF-4515-A3A7-B827D9BC87D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75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8B3B1DD-1A36-46AC-A222-AAF1A0EC6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E2A1F547-2A5D-49A1-A548-03DDA4026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AB1A69E-4E00-43EA-A7D3-ABBA4D5B4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126F-56F8-4463-8E5F-C7DE5FC3A36A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3E0FC12-82B3-44D3-AEF7-8911C847F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FA17017-F259-4CFB-B64F-2A21C4A4B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B4C2A-38FF-4515-A3A7-B827D9BC87D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16987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07E085FA-4C14-417B-A88A-C6B759A070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326268A-E5F7-432A-8D86-0FB2E0E62A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B51529E-4622-4629-B59C-D0EB96255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126F-56F8-4463-8E5F-C7DE5FC3A36A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679CFC0B-2BBD-4B79-B67F-34B018AF9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930C0FA-CF7E-43CC-92E3-E02D5B0DB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B4C2A-38FF-4515-A3A7-B827D9BC87D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53815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9DF449E-8597-494C-B936-0B5F0CCD0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A887DA9-097E-4D37-91CF-917D3D843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B6B3DBE-2D71-4B13-9F88-27CB57442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126F-56F8-4463-8E5F-C7DE5FC3A36A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34DE8A9-80E6-47C3-8089-8F89B7F05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755CCAC-C217-4694-A519-BE0A2D175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B4C2A-38FF-4515-A3A7-B827D9BC87D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01673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62E453D-7E97-48A2-9D47-D507A7B5D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6336C1F-536A-428F-A362-419E2504BB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4397B51-30A8-4FAA-812C-5738749D2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126F-56F8-4463-8E5F-C7DE5FC3A36A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5762456-79C7-4EA2-9E24-F653D425B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572F50D-D6BA-47D1-8568-78E001697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B4C2A-38FF-4515-A3A7-B827D9BC87D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46985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DE5509D-CF50-4DBD-9F3A-A4EEF783F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63C4D3E-E895-422D-8C1C-3C2CBBB68C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49067218-AF17-458D-83AB-C49B0E3D69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77F15CB5-9357-421B-A57E-9D08FA1AB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126F-56F8-4463-8E5F-C7DE5FC3A36A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FD0E879C-0DBA-41FF-BFED-09F8D3665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7A85EF21-FB93-44EF-B6F2-755B4A5F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B4C2A-38FF-4515-A3A7-B827D9BC87D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3598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BC969E4-9B14-46C8-AE1F-840FD3564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F161082-62C7-4F9A-B43F-72B8E62A9E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B6937769-A7B0-4316-80AA-3E675AF5E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5A6ECF68-934C-4D92-8156-83F5B00606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AA2C463D-04DD-4BAC-A6BA-4D8ED36314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F830C993-7A7C-4E49-9E16-BD213EB45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126F-56F8-4463-8E5F-C7DE5FC3A36A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428A500E-E6C2-46DF-98C1-E68FCDD9E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FCA81A8C-26FD-4B05-B10D-97629D340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B4C2A-38FF-4515-A3A7-B827D9BC87D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9093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9B147FD-75B5-47A6-A2CA-30069E05E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E6A1EC5D-8F54-4911-A7BE-96F391B13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126F-56F8-4463-8E5F-C7DE5FC3A36A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0233C950-5C54-43E7-A2B1-202892A5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9A1F9BB8-7EBF-413E-806B-5BC88C95B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B4C2A-38FF-4515-A3A7-B827D9BC87D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18014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5B23AC7B-50DF-4768-AC57-908CC60F8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126F-56F8-4463-8E5F-C7DE5FC3A36A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AFEAFC27-D3D6-4836-8230-CCB5F1DA9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E6A1AEF6-0A1A-4119-A330-0E40C8390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B4C2A-38FF-4515-A3A7-B827D9BC87D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3246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764DE05-DA88-41C1-858D-9F43EB48E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52F5E7D-B26C-40A4-A1E4-3F3F06D518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CC0B7D86-0D9B-4648-BD93-71013C2A8D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CA3B253D-AF25-403C-890E-46A571798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126F-56F8-4463-8E5F-C7DE5FC3A36A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3D364FA-9968-4B62-8E4F-69FF836AC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BFEE395-4B2E-40D0-968C-5BF525B65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B4C2A-38FF-4515-A3A7-B827D9BC87D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63915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5B38632-038A-4FDD-A53A-0C8558431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F2495EB9-EC2D-44E0-8784-70322BABFB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293B6E73-33C9-4F64-98ED-D8004BD67E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6F72FBB8-68E0-41A2-8106-84F0AF26C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126F-56F8-4463-8E5F-C7DE5FC3A36A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297A0DC0-A79C-4B9F-BBDC-3021912D3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E82D47A-C0B5-4142-8B96-BCEFA7A3C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B4C2A-38FF-4515-A3A7-B827D9BC87D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82003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5C1F6622-6A3F-48C6-9CC5-F0BD47980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F2554F2C-B0DF-4712-B773-C25D24286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8C11F5A-A4FF-4D98-8832-4920A46F97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1126F-56F8-4463-8E5F-C7DE5FC3A36A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E3DE199-F237-4DCE-AED7-D39E76E5C5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C795036-B7D9-4C5F-9AED-2696890391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B4C2A-38FF-4515-A3A7-B827D9BC87D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34904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nukpc365:8089/media/legacy_files/OdprtiDostop/Nacionalna_strategija_odprtega_dostopa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-lj.si/mma/ugodnosti7/2022021715135170/" TargetMode="External"/><Relationship Id="rId2" Type="http://schemas.openxmlformats.org/officeDocument/2006/relationships/hyperlink" Target="https://www.uni-lj.si/raziskovalno_in_razvojno_delo/odprta_znanost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tk.uni-lj.si/konzorciji-ctk/" TargetMode="External"/><Relationship Id="rId4" Type="http://schemas.openxmlformats.org/officeDocument/2006/relationships/hyperlink" Target="https://mreznik.nuk.uni-lj.si/sl/odprta-znanost/ugodnosti-za-raziskovalc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9D5BE6C0-FEC0-4273-AD63-5848627B4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/>
              <a:t>NAČINI ODPRTEGA OBJAVLJANJA</a:t>
            </a:r>
            <a:endParaRPr lang="sl-SI" dirty="0"/>
          </a:p>
        </p:txBody>
      </p:sp>
      <p:sp>
        <p:nvSpPr>
          <p:cNvPr id="5" name="Označba mesta vsebine 4">
            <a:extLst>
              <a:ext uri="{FF2B5EF4-FFF2-40B4-BE49-F238E27FC236}">
                <a16:creationId xmlns:a16="http://schemas.microsoft.com/office/drawing/2014/main" id="{966500F6-5B11-49D8-91C9-183FC6225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2000" b="1" dirty="0">
                <a:solidFill>
                  <a:srgbClr val="F39C1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ZLATA POT</a:t>
            </a:r>
            <a:endParaRPr lang="sl-SI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l-SI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odprta objava članka v </a:t>
            </a:r>
            <a:r>
              <a:rPr lang="sl-SI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odprtodostopni</a:t>
            </a:r>
            <a:r>
              <a:rPr lang="sl-SI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recenzirani reviji</a:t>
            </a:r>
          </a:p>
          <a:p>
            <a:pPr marL="0" indent="0" algn="just">
              <a:buNone/>
            </a:pPr>
            <a:r>
              <a:rPr lang="sl-SI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odprte objave v preoblikovalnih revijah (angl. </a:t>
            </a:r>
            <a:r>
              <a:rPr lang="sl-SI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Transformative</a:t>
            </a:r>
            <a:r>
              <a:rPr lang="sl-SI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Journals – TJ):</a:t>
            </a:r>
          </a:p>
          <a:p>
            <a:pPr lvl="1" algn="just"/>
            <a:r>
              <a:rPr lang="sl-SI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objava članka v </a:t>
            </a:r>
            <a:r>
              <a:rPr lang="sl-SI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naročniških znanstvenih revijah v elektronski obliki</a:t>
            </a:r>
            <a:endParaRPr lang="sl-SI" sz="2000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l-SI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odprte objave v revijah, ki so del preoblikovalnih pogodb (angl.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Transformative Agreement, tudi Transformative Model Agreement</a:t>
            </a:r>
            <a:r>
              <a:rPr lang="sl-SI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</a:p>
          <a:p>
            <a:pPr lvl="1" algn="just"/>
            <a:r>
              <a:rPr lang="sl-SI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objava članka v naročniških znanstvenih revijah v elektronski obliki, </a:t>
            </a:r>
            <a:r>
              <a:rPr lang="sl-SI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vključenih v licenčne pogodbe konzorcijev, institucij ali financerjev z založniki znanstvene periodike </a:t>
            </a:r>
            <a:r>
              <a:rPr lang="sl-SI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tu gre za pogodbo z vavčerji (brezplačnimi objavami) v dogovorjenem naboru revij založnik</a:t>
            </a:r>
          </a:p>
          <a:p>
            <a:pPr marL="0" indent="0" algn="just">
              <a:buNone/>
            </a:pPr>
            <a:endParaRPr lang="sl-SI" sz="1800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2000" b="1" dirty="0">
                <a:solidFill>
                  <a:srgbClr val="1ABC9C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ZELENA POT</a:t>
            </a:r>
            <a:endParaRPr lang="sl-SI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l-SI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hkratna </a:t>
            </a:r>
            <a:r>
              <a:rPr lang="sl-SI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objava članka v naročniški reviji in arhiviranje v odprtodostopnem arhivu (repozitoriju)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25841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9D5BE6C0-FEC0-4273-AD63-5848627B4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/>
              <a:t>ZLATA POT</a:t>
            </a:r>
            <a:endParaRPr lang="sl-SI" dirty="0"/>
          </a:p>
        </p:txBody>
      </p:sp>
      <p:sp>
        <p:nvSpPr>
          <p:cNvPr id="5" name="Označba mesta vsebine 4">
            <a:extLst>
              <a:ext uri="{FF2B5EF4-FFF2-40B4-BE49-F238E27FC236}">
                <a16:creationId xmlns:a16="http://schemas.microsoft.com/office/drawing/2014/main" id="{966500F6-5B11-49D8-91C9-183FC6225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O</a:t>
            </a:r>
            <a:r>
              <a:rPr lang="sl-S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dprta objava članka v </a:t>
            </a:r>
            <a:r>
              <a:rPr lang="sl-SI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odprtodostopni</a:t>
            </a:r>
            <a:r>
              <a:rPr lang="sl-S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recenzirani reviji</a:t>
            </a:r>
          </a:p>
          <a:p>
            <a:pPr marL="0" indent="0" algn="just">
              <a:buNone/>
            </a:pPr>
            <a:endParaRPr lang="sl-S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l-SI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 objavo je zaračunan APC (angl. </a:t>
            </a:r>
            <a:r>
              <a:rPr lang="sl-SI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Article</a:t>
            </a:r>
            <a:r>
              <a:rPr lang="sl-SI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Processing</a:t>
            </a:r>
            <a:r>
              <a:rPr lang="sl-SI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Charges</a:t>
            </a:r>
            <a:r>
              <a:rPr lang="sl-SI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</a:p>
          <a:p>
            <a:pPr marL="0" indent="0" algn="just">
              <a:buNone/>
            </a:pPr>
            <a:r>
              <a:rPr lang="sl-SI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Članek je takoj po objavi brezplačno dostopen vsem uporabnikom na spletni strani revije. </a:t>
            </a:r>
          </a:p>
          <a:p>
            <a:pPr marL="0" indent="0" algn="just">
              <a:buNone/>
            </a:pPr>
            <a:r>
              <a:rPr lang="sl-SI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Avtor zadrži materialne avtorske pravice zase (copyright ©) in dovoli uporabo svojega dela tretjim osebam pod določenimi pogoji (imetnik licence CC založnik). </a:t>
            </a:r>
          </a:p>
          <a:p>
            <a:pPr marL="0" indent="0" algn="just">
              <a:buNone/>
            </a:pPr>
            <a:r>
              <a:rPr lang="sl-SI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Načeloma je dovoljena shranitev grafično oblikovane založnike datoteke članka PDF v odprto dostopni repozitorij (npr. RUL).</a:t>
            </a:r>
          </a:p>
        </p:txBody>
      </p:sp>
    </p:spTree>
    <p:extLst>
      <p:ext uri="{BB962C8B-B14F-4D97-AF65-F5344CB8AC3E}">
        <p14:creationId xmlns:p14="http://schemas.microsoft.com/office/powerpoint/2010/main" val="2244660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9D5BE6C0-FEC0-4273-AD63-5848627B4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/>
              <a:t>ZLATA POT</a:t>
            </a:r>
            <a:endParaRPr lang="sl-SI" dirty="0"/>
          </a:p>
        </p:txBody>
      </p:sp>
      <p:sp>
        <p:nvSpPr>
          <p:cNvPr id="5" name="Označba mesta vsebine 4">
            <a:extLst>
              <a:ext uri="{FF2B5EF4-FFF2-40B4-BE49-F238E27FC236}">
                <a16:creationId xmlns:a16="http://schemas.microsoft.com/office/drawing/2014/main" id="{966500F6-5B11-49D8-91C9-183FC62259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0237"/>
            <a:ext cx="10515600" cy="507263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sl-S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odprte objave v preoblikovalnih revijah (angl. </a:t>
            </a:r>
            <a:r>
              <a:rPr lang="sl-SI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Transformative</a:t>
            </a:r>
            <a:r>
              <a:rPr lang="sl-S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Journals – TJ)</a:t>
            </a:r>
          </a:p>
          <a:p>
            <a:pPr marL="0" indent="0" algn="just">
              <a:buNone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 za naročniške, hibridne revije, katerih založniki so se zavezali k postopni preobrazbi v odprto dostopen založniški model. Koalicija S objavlja seznam založnikov, ki so pristopili k preobrazbi revij, med njimi so na primer Cambridge University Press (209 revij), Springer Nature (1.700 revij),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British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Medical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Journals (33 revij), Elsevier (160 revij).</a:t>
            </a:r>
          </a:p>
          <a:p>
            <a:pPr marL="457200" lvl="1" indent="0" algn="ctr">
              <a:buNone/>
            </a:pPr>
            <a:endParaRPr lang="sl-SI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 algn="ctr">
              <a:buNone/>
            </a:pPr>
            <a:r>
              <a:rPr lang="sl-S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Objava članka v </a:t>
            </a:r>
            <a:r>
              <a:rPr lang="sl-SI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naročniških znanstvenih revijah v elektronski obliki</a:t>
            </a:r>
            <a:endParaRPr lang="sl-SI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l-SI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 objavo zaračunan APC. Članek je takoj po objavi brezplačno dostopen vsem uporabnikom na spletni strani revije. </a:t>
            </a:r>
          </a:p>
          <a:p>
            <a:pPr marL="0" indent="0" algn="just">
              <a:buNone/>
            </a:pPr>
            <a:r>
              <a:rPr lang="sl-SI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Avtor zadrži materialne avtorske pravice (©) za svoj odprto dostopni članek (imetnik licence CC založnik) v sicer naročniški znanstveni reviji.</a:t>
            </a:r>
          </a:p>
          <a:p>
            <a:pPr marL="0" indent="0" algn="just">
              <a:buNone/>
            </a:pPr>
            <a:r>
              <a:rPr lang="sl-SI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Drugi </a:t>
            </a:r>
            <a:r>
              <a:rPr lang="sl-SI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avtorji člankov so v isti reviji dostopni preko naročnine, materialno avtorsko pravico prenesli založbi</a:t>
            </a:r>
            <a:r>
              <a:rPr lang="sl-SI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5697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9D5BE6C0-FEC0-4273-AD63-5848627B4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/>
              <a:t>ZLATA POT</a:t>
            </a:r>
            <a:endParaRPr lang="sl-SI" dirty="0"/>
          </a:p>
        </p:txBody>
      </p:sp>
      <p:sp>
        <p:nvSpPr>
          <p:cNvPr id="5" name="Označba mesta vsebine 4">
            <a:extLst>
              <a:ext uri="{FF2B5EF4-FFF2-40B4-BE49-F238E27FC236}">
                <a16:creationId xmlns:a16="http://schemas.microsoft.com/office/drawing/2014/main" id="{966500F6-5B11-49D8-91C9-183FC62259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0237"/>
            <a:ext cx="10515600" cy="507263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sl-S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odprte objave v revijah, ki so del preoblikovalnih pogodb (angl.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Transformative Agreement</a:t>
            </a:r>
            <a:r>
              <a:rPr lang="sl-S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sl-SI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 za naročniške, hibridne revije, vključene v licenčne pogodbe konzorcijev, institucij ali financerjev z založniki znanstvene periodike, </a:t>
            </a:r>
            <a:r>
              <a:rPr lang="en-US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 </a:t>
            </a:r>
            <a:r>
              <a:rPr lang="sl-SI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ozi</a:t>
            </a:r>
            <a:r>
              <a:rPr lang="en-US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roma </a:t>
            </a:r>
            <a:r>
              <a:rPr lang="sl-SI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RAP pogodbe. Omogočajo prehod iz obstoječih, naročniških modelov za branje v financiranje odprto dostopnega založništva. Običajno gre za pogodbo z vavčerji (brezplačnimi objavami) v dogovorjenem naboru revij založnika.</a:t>
            </a:r>
            <a:endParaRPr lang="sl-SI" sz="20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l-SI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 algn="ctr">
              <a:buNone/>
            </a:pPr>
            <a:r>
              <a:rPr 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Objava članka v naročniških znanstvenih revijah v elektronski obliki, </a:t>
            </a:r>
            <a:r>
              <a:rPr lang="sl-SI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vključenih v licenčne pogodbe konzorcijev, institucij ali financerjev z založniki znanstvene periodike (vavčerji) </a:t>
            </a:r>
          </a:p>
          <a:p>
            <a:pPr marL="0" indent="0" algn="just">
              <a:buNone/>
            </a:pPr>
            <a:r>
              <a:rPr lang="sl-SI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 objavo zaračunan APC, ki ga plačamo z vavčerjem.</a:t>
            </a:r>
          </a:p>
          <a:p>
            <a:pPr marL="0" indent="0" algn="just">
              <a:buNone/>
            </a:pPr>
            <a:r>
              <a:rPr lang="sl-SI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Članek je takoj po objavi brezplačno dostopen vsem uporabnikom na spletni strani revije. </a:t>
            </a:r>
          </a:p>
          <a:p>
            <a:pPr marL="0" indent="0" algn="just">
              <a:buNone/>
            </a:pPr>
            <a:r>
              <a:rPr lang="sl-SI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Avtor zadrži materialne avtorske pravice (©) za svoj odprto dostopni članek (imetnik licence CC založnik) v sicer naročniški znanstveni reviji. </a:t>
            </a:r>
          </a:p>
          <a:p>
            <a:pPr marL="0" indent="0" algn="just">
              <a:buNone/>
            </a:pPr>
            <a:endParaRPr lang="sl-SI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l-S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520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9D5BE6C0-FEC0-4273-AD63-5848627B4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/>
              <a:t>ZELENA POT</a:t>
            </a:r>
            <a:endParaRPr lang="sl-SI" dirty="0"/>
          </a:p>
        </p:txBody>
      </p:sp>
      <p:sp>
        <p:nvSpPr>
          <p:cNvPr id="5" name="Označba mesta vsebine 4">
            <a:extLst>
              <a:ext uri="{FF2B5EF4-FFF2-40B4-BE49-F238E27FC236}">
                <a16:creationId xmlns:a16="http://schemas.microsoft.com/office/drawing/2014/main" id="{966500F6-5B11-49D8-91C9-183FC6225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sl-SI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Hkratna </a:t>
            </a:r>
            <a:r>
              <a:rPr lang="sl-SI" sz="3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objava članka v naročniški reviji ter arhiviranje v odprtodostopnem arhivu</a:t>
            </a:r>
            <a:endParaRPr lang="sl-SI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Avtor arhivira končno recenzirano različico dela (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prednatis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postprint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sprejetega v objavo v naročniško znanstveno revijo (ali kak drug tip publikacije) v odprtodostopnem arhivu (repozitorij).</a:t>
            </a:r>
          </a:p>
          <a:p>
            <a:pPr marL="0" indent="0" algn="just">
              <a:buNone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Avtorji pri objavi članka v pogodbi o prenosu materialnih avtorskih pravic (© Založnik) prenesejo te pravice na založbe (angl. CTA Copyright Transfer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Agreement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 Založba pa nudi pravice oz. pogoje za arhiviranje.</a:t>
            </a:r>
          </a:p>
          <a:p>
            <a:pPr marL="0" indent="0" algn="just">
              <a:buNone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Večina komercialnih založnikov od avtorjev zahteva ob sprejemu članka v objavo v naročniški reviji prenos materialnih avtorskih pravic in podpis pogodbe o objavi (angl. CTA – Copyright Transfer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Agreement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 Hkrati založniške politike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samoarhiviranja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običajno ne dovoljujejo shranjevanja avtorjevega končnega, recenziranega rokopisa (AAM) v skladu z zahtevami Načrta S (odprti dostop pod licenco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Creative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Commons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BY, takojšnja dostopnost). </a:t>
            </a:r>
          </a:p>
          <a:p>
            <a:pPr marL="0" indent="0" algn="just">
              <a:buNone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Zato je </a:t>
            </a:r>
            <a:r>
              <a:rPr lang="sl-SI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Koalicija S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oblikovala </a:t>
            </a:r>
            <a:r>
              <a:rPr lang="sl-SI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strategijo ohranjanja avtorskih pravic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l-SI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angl.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sl-SI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Rights</a:t>
            </a:r>
            <a:r>
              <a:rPr lang="sl-SI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Retention</a:t>
            </a:r>
            <a:r>
              <a:rPr lang="sl-SI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Strategy</a:t>
            </a:r>
            <a:r>
              <a:rPr lang="sl-SI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(RRS)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ki tudi v primerih, ko ni možnosti za objavo v zlatem odprtem dostopu, avtorjem omogoča, da rezultate iz javno financiranih raziskav objavijo v revijah po njihovem izboru, čeprav naročniških, a kljub temu izpolnijo zahteve financerjev za takojšnjo odprto dostopnost.</a:t>
            </a:r>
          </a:p>
        </p:txBody>
      </p:sp>
    </p:spTree>
    <p:extLst>
      <p:ext uri="{BB962C8B-B14F-4D97-AF65-F5344CB8AC3E}">
        <p14:creationId xmlns:p14="http://schemas.microsoft.com/office/powerpoint/2010/main" val="155322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9D5BE6C0-FEC0-4273-AD63-5848627B4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/>
              <a:t>APC-ji in VAVČER-ji</a:t>
            </a:r>
            <a:endParaRPr lang="sl-SI" dirty="0"/>
          </a:p>
        </p:txBody>
      </p:sp>
      <p:sp>
        <p:nvSpPr>
          <p:cNvPr id="5" name="Označba mesta vsebine 4">
            <a:extLst>
              <a:ext uri="{FF2B5EF4-FFF2-40B4-BE49-F238E27FC236}">
                <a16:creationId xmlns:a16="http://schemas.microsoft.com/office/drawing/2014/main" id="{966500F6-5B11-49D8-91C9-183FC62259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l-SI" sz="2400" dirty="0">
                <a:hlinkClick r:id="rId2"/>
              </a:rPr>
              <a:t>Nacionalna strategija odprtega dostopa do znanstvenih objav in raziskovalnih podatkov v Sloveniji 2015-2020</a:t>
            </a:r>
            <a:r>
              <a:rPr lang="sl-SI" sz="2400" dirty="0"/>
              <a:t> upravljalcem konzorcijev nalaga doseganje ekonomičnosti na področju stroškov objav odprto dostopnih publikacij in minimaliziranje začasnih nedostopnosti (embargov). </a:t>
            </a:r>
          </a:p>
          <a:p>
            <a:pPr marL="0" indent="0" algn="just">
              <a:buNone/>
            </a:pPr>
            <a:r>
              <a:rPr lang="sl-SI" sz="2400" i="1" dirty="0"/>
              <a:t>V skladu s tem so konzorciji pri COSEC in UL pridobili </a:t>
            </a:r>
            <a:r>
              <a:rPr lang="sl-SI" sz="2400" b="0" i="1" u="none" strike="noStrike" baseline="0" dirty="0"/>
              <a:t>ugodnosti glede objave odprtodostopnih člankov </a:t>
            </a:r>
            <a:r>
              <a:rPr lang="sl-SI" sz="2400" b="0" i="1" u="none" strike="noStrike" baseline="0" dirty="0">
                <a:highlight>
                  <a:srgbClr val="FFFF00"/>
                </a:highlight>
              </a:rPr>
              <a:t>oz</a:t>
            </a:r>
            <a:r>
              <a:rPr lang="sl-SI" sz="2400" i="1" dirty="0">
                <a:highlight>
                  <a:srgbClr val="FFFF00"/>
                </a:highlight>
              </a:rPr>
              <a:t>. t. i. vavčerje</a:t>
            </a:r>
            <a:r>
              <a:rPr lang="sl-SI" sz="2400" b="0" i="1" u="none" strike="noStrike" baseline="0" dirty="0"/>
              <a:t>, ki jih lahko izkoristijo dopisni avtorji in avtorice UL. Kvote pridobljenih vavčerjev so različne po konzorcijih in založnikih in so omejene. </a:t>
            </a:r>
          </a:p>
          <a:p>
            <a:pPr marL="0" indent="0" algn="just">
              <a:buNone/>
            </a:pPr>
            <a:r>
              <a:rPr lang="sl-SI" sz="2400" dirty="0"/>
              <a:t>Ugodnost se koristi tako, da:</a:t>
            </a:r>
            <a:endParaRPr lang="sl-SI" sz="2400" b="0" i="0" u="none" strike="noStrike" baseline="0" dirty="0"/>
          </a:p>
          <a:p>
            <a:pPr algn="just"/>
            <a:r>
              <a:rPr lang="sl-SI" sz="2400" b="0" i="0" u="none" strike="noStrike" baseline="0" dirty="0">
                <a:solidFill>
                  <a:srgbClr val="FF0000"/>
                </a:solidFill>
              </a:rPr>
              <a:t>Avtor na članku navede </a:t>
            </a:r>
            <a:r>
              <a:rPr lang="it-IT" sz="2400" b="0" i="0" u="none" strike="noStrike" baseline="0" dirty="0">
                <a:solidFill>
                  <a:srgbClr val="FF0000"/>
                </a:solidFill>
              </a:rPr>
              <a:t>članico Univerze v Ljubljani (UL) in se v sistem založnika prijavi z naslovom e-pošte na članici</a:t>
            </a:r>
            <a:r>
              <a:rPr lang="sl-SI" sz="2400" b="0" i="0" u="none" strike="noStrike" baseline="0" dirty="0">
                <a:solidFill>
                  <a:srgbClr val="FF0000"/>
                </a:solidFill>
              </a:rPr>
              <a:t> UL. </a:t>
            </a:r>
          </a:p>
          <a:p>
            <a:pPr algn="just"/>
            <a:r>
              <a:rPr lang="sl-SI" sz="2400" b="0" i="0" u="none" strike="noStrike" baseline="0" dirty="0">
                <a:solidFill>
                  <a:srgbClr val="FF0000"/>
                </a:solidFill>
              </a:rPr>
              <a:t>Založnikov sistem bo prijavo z e-pošto UL prepoznal kot upravičeno in jim poleg klasične brezplačne naročniške objave članka (tiskane) ponudil – odvisno od dogovorjene ugodnosti – brezplačno objavo </a:t>
            </a:r>
            <a:r>
              <a:rPr lang="sl-SI" sz="2400" b="0" i="0" u="none" strike="noStrike" baseline="0" dirty="0" err="1">
                <a:solidFill>
                  <a:srgbClr val="FF0000"/>
                </a:solidFill>
              </a:rPr>
              <a:t>odprtodostopnega</a:t>
            </a:r>
            <a:r>
              <a:rPr lang="sl-SI" sz="2400" b="0" i="0" u="none" strike="noStrike" baseline="0" dirty="0">
                <a:solidFill>
                  <a:srgbClr val="FF0000"/>
                </a:solidFill>
              </a:rPr>
              <a:t> članka ali plačilo stroškov objave </a:t>
            </a:r>
            <a:r>
              <a:rPr lang="sl-SI" sz="2400" b="0" i="0" u="none" strike="noStrike" baseline="0" dirty="0" err="1">
                <a:solidFill>
                  <a:srgbClr val="FF0000"/>
                </a:solidFill>
              </a:rPr>
              <a:t>odprtodostopnega</a:t>
            </a:r>
            <a:r>
              <a:rPr lang="sl-SI" sz="2400" b="0" i="0" u="none" strike="noStrike" baseline="0" dirty="0">
                <a:solidFill>
                  <a:srgbClr val="FF0000"/>
                </a:solidFill>
              </a:rPr>
              <a:t> članka (</a:t>
            </a:r>
            <a:r>
              <a:rPr lang="sl-SI" sz="2400" b="0" i="0" u="none" strike="noStrike" baseline="0" dirty="0" err="1">
                <a:solidFill>
                  <a:srgbClr val="FF0000"/>
                </a:solidFill>
              </a:rPr>
              <a:t>Article</a:t>
            </a:r>
            <a:r>
              <a:rPr lang="sl-SI" sz="2400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sl-SI" sz="2400" b="0" i="0" u="none" strike="noStrike" baseline="0" dirty="0" err="1">
                <a:solidFill>
                  <a:srgbClr val="FF0000"/>
                </a:solidFill>
              </a:rPr>
              <a:t>Processing</a:t>
            </a:r>
            <a:r>
              <a:rPr lang="sl-SI" sz="2400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sl-SI" sz="2400" b="0" i="0" u="none" strike="noStrike" baseline="0" dirty="0" err="1">
                <a:solidFill>
                  <a:srgbClr val="FF0000"/>
                </a:solidFill>
              </a:rPr>
              <a:t>Charges</a:t>
            </a:r>
            <a:r>
              <a:rPr lang="sl-SI" sz="2400" b="0" i="0" u="none" strike="noStrike" baseline="0" dirty="0">
                <a:solidFill>
                  <a:srgbClr val="FF0000"/>
                </a:solidFill>
              </a:rPr>
              <a:t>, APC) s popustom. </a:t>
            </a:r>
            <a:endParaRPr lang="sl-SI" sz="2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472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9D5BE6C0-FEC0-4273-AD63-5848627B4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/>
              <a:t>APC-ji in VAVČER-ji</a:t>
            </a:r>
            <a:endParaRPr lang="sl-SI" dirty="0"/>
          </a:p>
        </p:txBody>
      </p:sp>
      <p:sp>
        <p:nvSpPr>
          <p:cNvPr id="5" name="Označba mesta vsebine 4">
            <a:extLst>
              <a:ext uri="{FF2B5EF4-FFF2-40B4-BE49-F238E27FC236}">
                <a16:creationId xmlns:a16="http://schemas.microsoft.com/office/drawing/2014/main" id="{966500F6-5B11-49D8-91C9-183FC62259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240" y="1690688"/>
            <a:ext cx="10515600" cy="44862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l-SI" b="0" u="none" strike="noStrike" baseline="0" dirty="0">
                <a:highlight>
                  <a:srgbClr val="FFFF00"/>
                </a:highlight>
              </a:rPr>
              <a:t>Kvote pridobljenih vavčerjev so različne po konzorcijih in založnikih in so omejene.</a:t>
            </a:r>
            <a:endParaRPr lang="pl-PL" b="1" u="none" strike="noStrike" baseline="0" dirty="0">
              <a:highlight>
                <a:srgbClr val="FFFF00"/>
              </a:highlight>
            </a:endParaRPr>
          </a:p>
          <a:p>
            <a:pPr marL="0" indent="0" algn="l">
              <a:buNone/>
            </a:pPr>
            <a:endParaRPr lang="sl-SI" sz="1800" b="0" i="0" u="none" strike="noStrike" baseline="0" dirty="0">
              <a:latin typeface="Calibri" panose="020F0502020204030204" pitchFamily="34" charset="0"/>
            </a:endParaRPr>
          </a:p>
          <a:p>
            <a:pPr marL="0" indent="0" algn="l">
              <a:buNone/>
            </a:pPr>
            <a:r>
              <a:rPr lang="sl-SI" sz="1800" b="0" i="0" u="none" strike="noStrike" baseline="0" dirty="0">
                <a:latin typeface="Calibri" panose="020F0502020204030204" pitchFamily="34" charset="0"/>
              </a:rPr>
              <a:t>Vrsta ugodnosti za leto 2022 glede na založnika:</a:t>
            </a:r>
          </a:p>
          <a:p>
            <a:pPr marL="0" indent="0" algn="l">
              <a:buNone/>
            </a:pPr>
            <a:endParaRPr lang="sl-SI" sz="1600" b="0" i="0" u="none" strike="noStrike" baseline="0" dirty="0">
              <a:latin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sl-SI" sz="2000" b="1" i="0" u="none" strike="noStrike" baseline="0" dirty="0">
                <a:highlight>
                  <a:srgbClr val="FFFF00"/>
                </a:highlight>
              </a:rPr>
              <a:t>brezplačni APC vavčerji </a:t>
            </a:r>
            <a:r>
              <a:rPr lang="sl-SI" sz="2000" b="1" i="0" u="none" strike="noStrike" baseline="0" dirty="0"/>
              <a:t>v naročniških in/ali odprtodostopnih revijah: </a:t>
            </a:r>
            <a:r>
              <a:rPr lang="sl-SI" sz="2000" b="0" i="0" u="none" strike="noStrike" baseline="0" dirty="0" err="1"/>
              <a:t>American</a:t>
            </a:r>
            <a:r>
              <a:rPr lang="sl-SI" sz="2000" b="0" i="0" u="none" strike="noStrike" baseline="0" dirty="0"/>
              <a:t> </a:t>
            </a:r>
            <a:r>
              <a:rPr lang="sl-SI" sz="2000" b="0" i="0" u="none" strike="noStrike" baseline="0" dirty="0" err="1"/>
              <a:t>Chemical</a:t>
            </a:r>
            <a:r>
              <a:rPr lang="sl-SI" sz="2000" b="0" i="0" u="none" strike="noStrike" baseline="0" dirty="0"/>
              <a:t> </a:t>
            </a:r>
            <a:r>
              <a:rPr lang="sl-SI" sz="2000" b="0" i="0" u="none" strike="noStrike" baseline="0" dirty="0" err="1"/>
              <a:t>Society</a:t>
            </a:r>
            <a:r>
              <a:rPr lang="sl-SI" sz="2000" b="0" i="0" u="none" strike="noStrike" baseline="0" dirty="0"/>
              <a:t>, </a:t>
            </a:r>
            <a:r>
              <a:rPr lang="sl-SI" sz="2000" b="0" i="0" u="none" strike="noStrike" baseline="0" dirty="0" err="1"/>
              <a:t>American</a:t>
            </a:r>
            <a:r>
              <a:rPr lang="sl-SI" sz="2000" b="0" i="0" u="none" strike="noStrike" baseline="0" dirty="0"/>
              <a:t> </a:t>
            </a:r>
            <a:r>
              <a:rPr lang="sl-SI" sz="2000" b="0" i="0" u="none" strike="noStrike" baseline="0" dirty="0" err="1"/>
              <a:t>Psychological</a:t>
            </a:r>
            <a:r>
              <a:rPr lang="sl-SI" sz="2000" b="0" i="0" u="none" strike="noStrike" baseline="0" dirty="0"/>
              <a:t> </a:t>
            </a:r>
            <a:r>
              <a:rPr lang="sl-SI" sz="2000" b="0" i="0" u="none" strike="noStrike" baseline="0" dirty="0" err="1"/>
              <a:t>Association</a:t>
            </a:r>
            <a:r>
              <a:rPr lang="sl-SI" sz="2000" b="0" i="0" u="none" strike="noStrike" baseline="0" dirty="0"/>
              <a:t>, De Gruyter, Elsevier, Emerald </a:t>
            </a:r>
            <a:r>
              <a:rPr lang="en-US" sz="2000" b="0" i="0" u="none" strike="noStrike" baseline="0" dirty="0"/>
              <a:t>Publishing, IOP Publishing, </a:t>
            </a:r>
            <a:r>
              <a:rPr lang="en-US" sz="2000" b="0" i="0" u="none" strike="noStrike" baseline="0" dirty="0">
                <a:highlight>
                  <a:srgbClr val="00FF00"/>
                </a:highlight>
              </a:rPr>
              <a:t>Oxford University Press</a:t>
            </a:r>
            <a:r>
              <a:rPr lang="en-US" sz="2000" b="0" i="0" u="none" strike="noStrike" baseline="0" dirty="0"/>
              <a:t>, Royal Society of Chemistry, </a:t>
            </a:r>
            <a:r>
              <a:rPr lang="en-US" sz="2000" b="0" i="0" u="none" strike="noStrike" baseline="0" dirty="0">
                <a:highlight>
                  <a:srgbClr val="00FF00"/>
                </a:highlight>
              </a:rPr>
              <a:t>SAGE</a:t>
            </a:r>
            <a:r>
              <a:rPr lang="sl-SI" sz="2000" b="0" i="0" u="none" strike="noStrike" baseline="0" dirty="0">
                <a:highlight>
                  <a:srgbClr val="00FF00"/>
                </a:highlight>
              </a:rPr>
              <a:t> </a:t>
            </a:r>
            <a:r>
              <a:rPr lang="sl-SI" sz="2000" b="0" i="0" u="none" strike="noStrike" baseline="0" dirty="0" err="1">
                <a:highlight>
                  <a:srgbClr val="00FF00"/>
                </a:highlight>
              </a:rPr>
              <a:t>Publications</a:t>
            </a:r>
            <a:r>
              <a:rPr lang="sl-SI" sz="2000" b="0" i="0" u="none" strike="noStrike" baseline="0" dirty="0"/>
              <a:t>, </a:t>
            </a:r>
            <a:r>
              <a:rPr lang="sl-SI" sz="2000" b="0" i="0" u="none" strike="noStrike" baseline="0" dirty="0">
                <a:highlight>
                  <a:srgbClr val="00FF00"/>
                </a:highlight>
              </a:rPr>
              <a:t>Taylor&amp;Francis</a:t>
            </a:r>
            <a:r>
              <a:rPr lang="sl-SI" sz="2000" b="0" i="0" u="none" strike="noStrike" baseline="0" dirty="0"/>
              <a:t>, </a:t>
            </a:r>
            <a:r>
              <a:rPr lang="sl-SI" sz="2000" b="0" i="0" u="none" strike="noStrike" baseline="0" dirty="0">
                <a:highlight>
                  <a:srgbClr val="00FF00"/>
                </a:highlight>
              </a:rPr>
              <a:t>Wiley</a:t>
            </a:r>
          </a:p>
          <a:p>
            <a:pPr marL="457200" indent="-457200">
              <a:buAutoNum type="arabicPeriod"/>
            </a:pPr>
            <a:endParaRPr lang="sl-SI" sz="2000" b="0" i="0" u="none" strike="noStrike" baseline="0" dirty="0"/>
          </a:p>
          <a:p>
            <a:pPr marL="457200" indent="-457200">
              <a:buAutoNum type="arabicPeriod"/>
            </a:pPr>
            <a:r>
              <a:rPr lang="sl-SI" sz="2000" b="1" i="0" u="none" strike="noStrike" baseline="0" dirty="0">
                <a:highlight>
                  <a:srgbClr val="FFFF00"/>
                </a:highlight>
              </a:rPr>
              <a:t>popusti na plačilo APC-ja </a:t>
            </a:r>
            <a:r>
              <a:rPr lang="sl-SI" sz="2000" b="1" i="0" u="none" strike="noStrike" baseline="0" dirty="0"/>
              <a:t>v naročniških in/ali odprtodostopnih revijah: </a:t>
            </a:r>
            <a:r>
              <a:rPr lang="sl-SI" sz="2000" b="0" i="0" u="none" strike="noStrike" baseline="0" dirty="0"/>
              <a:t>Brill, Edward </a:t>
            </a:r>
            <a:r>
              <a:rPr lang="sl-SI" sz="2000" b="0" i="0" u="none" strike="noStrike" baseline="0" dirty="0" err="1"/>
              <a:t>Elgar</a:t>
            </a:r>
            <a:r>
              <a:rPr lang="sl-SI" sz="2000" b="0" i="0" u="none" strike="noStrike" baseline="0" dirty="0"/>
              <a:t> </a:t>
            </a:r>
            <a:r>
              <a:rPr lang="sl-SI" sz="2000" b="0" i="0" u="none" strike="noStrike" baseline="0" dirty="0" err="1"/>
              <a:t>Publishing</a:t>
            </a:r>
            <a:r>
              <a:rPr lang="sl-SI" sz="2000" b="0" i="0" u="none" strike="noStrike" baseline="0" dirty="0"/>
              <a:t>, </a:t>
            </a:r>
            <a:r>
              <a:rPr lang="en-US" sz="2000" b="0" i="0" u="none" strike="noStrike" baseline="0" dirty="0"/>
              <a:t>Elsevier, MDPI, Royal Society of Chemistry, </a:t>
            </a:r>
            <a:r>
              <a:rPr lang="en-US" sz="2000" b="0" i="0" u="none" strike="noStrike" baseline="0" dirty="0">
                <a:highlight>
                  <a:srgbClr val="00FF00"/>
                </a:highlight>
              </a:rPr>
              <a:t>SAGE Publications</a:t>
            </a:r>
            <a:r>
              <a:rPr lang="en-US" sz="2000" b="0" i="0" u="none" strike="noStrike" baseline="0" dirty="0"/>
              <a:t>, </a:t>
            </a:r>
            <a:r>
              <a:rPr lang="en-US" sz="2000" b="0" i="0" u="none" strike="noStrike" baseline="0" dirty="0">
                <a:highlight>
                  <a:srgbClr val="00FF00"/>
                </a:highlight>
              </a:rPr>
              <a:t>Wiley</a:t>
            </a:r>
            <a:endParaRPr lang="sl-SI" sz="2000" b="0" i="0" u="none" strike="noStrike" baseline="0" dirty="0"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015141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9D5BE6C0-FEC0-4273-AD63-5848627B4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/>
              <a:t>APC-ji in VAVČER-ji</a:t>
            </a:r>
            <a:endParaRPr lang="sl-SI" dirty="0"/>
          </a:p>
        </p:txBody>
      </p:sp>
      <p:sp>
        <p:nvSpPr>
          <p:cNvPr id="5" name="Označba mesta vsebine 4">
            <a:extLst>
              <a:ext uri="{FF2B5EF4-FFF2-40B4-BE49-F238E27FC236}">
                <a16:creationId xmlns:a16="http://schemas.microsoft.com/office/drawing/2014/main" id="{966500F6-5B11-49D8-91C9-183FC62259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240" y="1690688"/>
            <a:ext cx="10515600" cy="448627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sl-SI" b="1" i="0" u="none" strike="noStrike" baseline="0" dirty="0">
                <a:solidFill>
                  <a:srgbClr val="000000"/>
                </a:solidFill>
              </a:rPr>
              <a:t>Seznam do vseh ugodnosti</a:t>
            </a:r>
          </a:p>
          <a:p>
            <a:pPr marL="0" indent="0" algn="l">
              <a:buNone/>
            </a:pPr>
            <a:endParaRPr lang="pl-PL" sz="1100" i="0" u="none" strike="noStrike" baseline="0" dirty="0">
              <a:solidFill>
                <a:srgbClr val="000000"/>
              </a:solidFill>
            </a:endParaRPr>
          </a:p>
          <a:p>
            <a:pPr marL="0" indent="0" algn="l">
              <a:buNone/>
            </a:pPr>
            <a:r>
              <a:rPr lang="pl-PL" sz="2400" i="0" u="none" strike="noStrike" baseline="0" dirty="0">
                <a:solidFill>
                  <a:srgbClr val="000000"/>
                </a:solidFill>
              </a:rPr>
              <a:t>Podstran UL – Odprta znanost:</a:t>
            </a:r>
          </a:p>
          <a:p>
            <a:pPr marL="0" indent="0" algn="l">
              <a:buNone/>
            </a:pPr>
            <a:r>
              <a:rPr lang="pl-PL" sz="2400" b="1" i="0" u="none" strike="noStrike" baseline="0" dirty="0">
                <a:solidFill>
                  <a:srgbClr val="0000FF"/>
                </a:solidFill>
                <a:hlinkClick r:id="rId2"/>
              </a:rPr>
              <a:t>https://www.uni-lj.si/raziskovalno_in_razvojno_delo/odprta_znanost/</a:t>
            </a:r>
            <a:r>
              <a:rPr lang="pl-PL" sz="2400" b="1" i="0" u="none" strike="noStrike" baseline="0" dirty="0">
                <a:solidFill>
                  <a:srgbClr val="0000FF"/>
                </a:solidFill>
              </a:rPr>
              <a:t> </a:t>
            </a:r>
            <a:endParaRPr lang="sl-SI" sz="2400" b="1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sl-SI" sz="2400" i="0" u="none" strike="noStrike" baseline="0" dirty="0">
                <a:solidFill>
                  <a:srgbClr val="000000"/>
                </a:solidFill>
              </a:rPr>
              <a:t>pod naslovom:</a:t>
            </a:r>
          </a:p>
          <a:p>
            <a:pPr marL="0" indent="0">
              <a:buNone/>
            </a:pPr>
            <a:r>
              <a:rPr lang="sl-SI" sz="2400" b="1" dirty="0">
                <a:highlight>
                  <a:srgbClr val="FFFF00"/>
                </a:highlight>
                <a:hlinkClick r:id="rId3" tooltip="&lt;strong&gt;UGODNOSTI PRI OBJAVI ODPRTODOSTOPNIH ČLANKOV DOPISNIH AVTORJEV UL V LETU 2022&lt;/strong&gt;"/>
              </a:rPr>
              <a:t>UGODNOSTI PRI OBJAVI ODPRTODOSTOPNIH ČLANKOV DOPISNIH AVTORJEV UL V LETU 2022</a:t>
            </a:r>
            <a:endParaRPr lang="sl-SI" sz="2400" b="1" dirty="0">
              <a:highlight>
                <a:srgbClr val="FFFF00"/>
              </a:highlight>
            </a:endParaRPr>
          </a:p>
          <a:p>
            <a:pPr marL="0" indent="0" algn="l">
              <a:buNone/>
            </a:pPr>
            <a:endParaRPr lang="sl-SI" sz="1200" i="0" u="none" strike="noStrike" baseline="0" dirty="0">
              <a:solidFill>
                <a:srgbClr val="000000"/>
              </a:solidFill>
            </a:endParaRPr>
          </a:p>
          <a:p>
            <a:pPr marL="0" indent="0" algn="l">
              <a:buNone/>
            </a:pPr>
            <a:r>
              <a:rPr lang="sl-SI" sz="2400" i="0" u="none" strike="noStrike" baseline="0" dirty="0">
                <a:solidFill>
                  <a:srgbClr val="000000"/>
                </a:solidFill>
              </a:rPr>
              <a:t>Podstran Odprte znanosti pri </a:t>
            </a:r>
            <a:r>
              <a:rPr lang="sl-SI" sz="2400" i="0" u="none" strike="noStrike" baseline="0" dirty="0" err="1">
                <a:solidFill>
                  <a:srgbClr val="000000"/>
                </a:solidFill>
              </a:rPr>
              <a:t>Mrežniku</a:t>
            </a:r>
            <a:r>
              <a:rPr lang="sl-SI" sz="2400" i="0" u="none" strike="noStrike" baseline="0" dirty="0">
                <a:solidFill>
                  <a:srgbClr val="000000"/>
                </a:solidFill>
              </a:rPr>
              <a:t> (NUK)(konzorciji COSEC):</a:t>
            </a:r>
          </a:p>
          <a:p>
            <a:pPr marL="0" indent="0" algn="l">
              <a:buNone/>
            </a:pPr>
            <a:r>
              <a:rPr lang="sl-SI" sz="2400" b="1" i="0" u="none" strike="noStrike" baseline="0" dirty="0">
                <a:solidFill>
                  <a:srgbClr val="000000"/>
                </a:solidFill>
                <a:hlinkClick r:id="rId4"/>
              </a:rPr>
              <a:t>https://mreznik.nuk.uni-lj.si/sl/odprta-znanost/ugodnosti-za-raziskovalce/</a:t>
            </a:r>
            <a:r>
              <a:rPr lang="sl-SI" sz="2400" b="1" i="0" u="none" strike="noStrike" baseline="0" dirty="0">
                <a:solidFill>
                  <a:srgbClr val="000000"/>
                </a:solidFill>
              </a:rPr>
              <a:t>  </a:t>
            </a:r>
            <a:r>
              <a:rPr lang="sl-SI" sz="2400" i="0" u="none" strike="noStrike" baseline="0" dirty="0">
                <a:solidFill>
                  <a:srgbClr val="000000"/>
                </a:solidFill>
              </a:rPr>
              <a:t>(povezave na dogovor s posameznim založnikom)</a:t>
            </a:r>
          </a:p>
          <a:p>
            <a:pPr marL="0" indent="0" algn="l">
              <a:buNone/>
            </a:pPr>
            <a:endParaRPr lang="sl-SI" sz="1300" i="0" u="none" strike="noStrike" baseline="0" dirty="0">
              <a:solidFill>
                <a:srgbClr val="000000"/>
              </a:solidFill>
            </a:endParaRPr>
          </a:p>
          <a:p>
            <a:pPr marL="0" indent="0" algn="l">
              <a:buNone/>
            </a:pPr>
            <a:r>
              <a:rPr lang="sl-SI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Podstran Centralne tehniške knjižnice (konzorciji CTK):</a:t>
            </a:r>
          </a:p>
          <a:p>
            <a:pPr marL="0" indent="0" algn="l">
              <a:buNone/>
            </a:pPr>
            <a:r>
              <a:rPr lang="sl-SI" sz="2400" b="1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http://www.ctk.uni-lj.si/konzorciji-ctk/</a:t>
            </a:r>
            <a:endParaRPr lang="sl-SI" sz="2400" b="1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955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1078</Words>
  <Application>Microsoft Office PowerPoint</Application>
  <PresentationFormat>Širokozaslonsko</PresentationFormat>
  <Paragraphs>66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Officeova tema</vt:lpstr>
      <vt:lpstr>NAČINI ODPRTEGA OBJAVLJANJA</vt:lpstr>
      <vt:lpstr>ZLATA POT</vt:lpstr>
      <vt:lpstr>ZLATA POT</vt:lpstr>
      <vt:lpstr>ZLATA POT</vt:lpstr>
      <vt:lpstr>ZELENA POT</vt:lpstr>
      <vt:lpstr>APC-ji in VAVČER-ji</vt:lpstr>
      <vt:lpstr>APC-ji in VAVČER-ji</vt:lpstr>
      <vt:lpstr>APC-ji in VAVČER-ji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NAČINI ODPRTEGA OBJAVLJANJA</dc:title>
  <dc:creator>Kerec, Martina</dc:creator>
  <cp:lastModifiedBy>Ten Veen, Mirjam</cp:lastModifiedBy>
  <cp:revision>15</cp:revision>
  <dcterms:created xsi:type="dcterms:W3CDTF">2022-03-13T20:39:45Z</dcterms:created>
  <dcterms:modified xsi:type="dcterms:W3CDTF">2022-04-13T10:19:49Z</dcterms:modified>
</cp:coreProperties>
</file>