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</p:sldMasterIdLst>
  <p:notesMasterIdLst>
    <p:notesMasterId r:id="rId137"/>
  </p:notesMasterIdLst>
  <p:handoutMasterIdLst>
    <p:handoutMasterId r:id="rId138"/>
  </p:handoutMasterIdLst>
  <p:sldIdLst>
    <p:sldId id="256" r:id="rId3"/>
    <p:sldId id="422" r:id="rId4"/>
    <p:sldId id="375" r:id="rId5"/>
    <p:sldId id="429" r:id="rId6"/>
    <p:sldId id="428" r:id="rId7"/>
    <p:sldId id="437" r:id="rId8"/>
    <p:sldId id="505" r:id="rId9"/>
    <p:sldId id="317" r:id="rId10"/>
    <p:sldId id="438" r:id="rId11"/>
    <p:sldId id="440" r:id="rId12"/>
    <p:sldId id="442" r:id="rId13"/>
    <p:sldId id="441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2" r:id="rId23"/>
    <p:sldId id="453" r:id="rId24"/>
    <p:sldId id="454" r:id="rId25"/>
    <p:sldId id="456" r:id="rId26"/>
    <p:sldId id="457" r:id="rId27"/>
    <p:sldId id="455" r:id="rId28"/>
    <p:sldId id="451" r:id="rId29"/>
    <p:sldId id="439" r:id="rId30"/>
    <p:sldId id="458" r:id="rId31"/>
    <p:sldId id="459" r:id="rId32"/>
    <p:sldId id="460" r:id="rId33"/>
    <p:sldId id="461" r:id="rId34"/>
    <p:sldId id="463" r:id="rId35"/>
    <p:sldId id="464" r:id="rId36"/>
    <p:sldId id="465" r:id="rId37"/>
    <p:sldId id="467" r:id="rId38"/>
    <p:sldId id="468" r:id="rId39"/>
    <p:sldId id="469" r:id="rId40"/>
    <p:sldId id="470" r:id="rId41"/>
    <p:sldId id="472" r:id="rId42"/>
    <p:sldId id="474" r:id="rId43"/>
    <p:sldId id="475" r:id="rId44"/>
    <p:sldId id="473" r:id="rId45"/>
    <p:sldId id="471" r:id="rId46"/>
    <p:sldId id="476" r:id="rId47"/>
    <p:sldId id="477" r:id="rId48"/>
    <p:sldId id="478" r:id="rId49"/>
    <p:sldId id="466" r:id="rId50"/>
    <p:sldId id="479" r:id="rId51"/>
    <p:sldId id="480" r:id="rId52"/>
    <p:sldId id="481" r:id="rId53"/>
    <p:sldId id="482" r:id="rId54"/>
    <p:sldId id="483" r:id="rId55"/>
    <p:sldId id="462" r:id="rId56"/>
    <p:sldId id="484" r:id="rId57"/>
    <p:sldId id="485" r:id="rId58"/>
    <p:sldId id="486" r:id="rId59"/>
    <p:sldId id="488" r:id="rId60"/>
    <p:sldId id="489" r:id="rId61"/>
    <p:sldId id="491" r:id="rId62"/>
    <p:sldId id="492" r:id="rId63"/>
    <p:sldId id="494" r:id="rId64"/>
    <p:sldId id="493" r:id="rId65"/>
    <p:sldId id="495" r:id="rId66"/>
    <p:sldId id="496" r:id="rId67"/>
    <p:sldId id="497" r:id="rId68"/>
    <p:sldId id="490" r:id="rId69"/>
    <p:sldId id="487" r:id="rId70"/>
    <p:sldId id="498" r:id="rId71"/>
    <p:sldId id="501" r:id="rId72"/>
    <p:sldId id="506" r:id="rId73"/>
    <p:sldId id="507" r:id="rId74"/>
    <p:sldId id="508" r:id="rId75"/>
    <p:sldId id="435" r:id="rId76"/>
    <p:sldId id="509" r:id="rId77"/>
    <p:sldId id="512" r:id="rId78"/>
    <p:sldId id="522" r:id="rId79"/>
    <p:sldId id="526" r:id="rId80"/>
    <p:sldId id="529" r:id="rId81"/>
    <p:sldId id="531" r:id="rId82"/>
    <p:sldId id="530" r:id="rId83"/>
    <p:sldId id="532" r:id="rId84"/>
    <p:sldId id="533" r:id="rId85"/>
    <p:sldId id="534" r:id="rId86"/>
    <p:sldId id="535" r:id="rId87"/>
    <p:sldId id="539" r:id="rId88"/>
    <p:sldId id="540" r:id="rId89"/>
    <p:sldId id="544" r:id="rId90"/>
    <p:sldId id="541" r:id="rId91"/>
    <p:sldId id="542" r:id="rId92"/>
    <p:sldId id="543" r:id="rId93"/>
    <p:sldId id="536" r:id="rId94"/>
    <p:sldId id="545" r:id="rId95"/>
    <p:sldId id="546" r:id="rId96"/>
    <p:sldId id="537" r:id="rId97"/>
    <p:sldId id="547" r:id="rId98"/>
    <p:sldId id="548" r:id="rId99"/>
    <p:sldId id="549" r:id="rId100"/>
    <p:sldId id="550" r:id="rId101"/>
    <p:sldId id="538" r:id="rId102"/>
    <p:sldId id="551" r:id="rId103"/>
    <p:sldId id="552" r:id="rId104"/>
    <p:sldId id="554" r:id="rId105"/>
    <p:sldId id="555" r:id="rId106"/>
    <p:sldId id="556" r:id="rId107"/>
    <p:sldId id="557" r:id="rId108"/>
    <p:sldId id="558" r:id="rId109"/>
    <p:sldId id="553" r:id="rId110"/>
    <p:sldId id="527" r:id="rId111"/>
    <p:sldId id="528" r:id="rId112"/>
    <p:sldId id="523" r:id="rId113"/>
    <p:sldId id="559" r:id="rId114"/>
    <p:sldId id="560" r:id="rId115"/>
    <p:sldId id="524" r:id="rId116"/>
    <p:sldId id="561" r:id="rId117"/>
    <p:sldId id="562" r:id="rId118"/>
    <p:sldId id="525" r:id="rId119"/>
    <p:sldId id="513" r:id="rId120"/>
    <p:sldId id="514" r:id="rId121"/>
    <p:sldId id="563" r:id="rId122"/>
    <p:sldId id="515" r:id="rId123"/>
    <p:sldId id="516" r:id="rId124"/>
    <p:sldId id="517" r:id="rId125"/>
    <p:sldId id="518" r:id="rId126"/>
    <p:sldId id="519" r:id="rId127"/>
    <p:sldId id="520" r:id="rId128"/>
    <p:sldId id="521" r:id="rId129"/>
    <p:sldId id="510" r:id="rId130"/>
    <p:sldId id="565" r:id="rId131"/>
    <p:sldId id="403" r:id="rId132"/>
    <p:sldId id="566" r:id="rId133"/>
    <p:sldId id="567" r:id="rId134"/>
    <p:sldId id="564" r:id="rId135"/>
    <p:sldId id="364" r:id="rId136"/>
  </p:sldIdLst>
  <p:sldSz cx="9144000" cy="6858000" type="screen4x3"/>
  <p:notesSz cx="6877050" cy="10001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š Žiberna" initials="A.Ž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4CFE"/>
    <a:srgbClr val="081592"/>
    <a:srgbClr val="C61425"/>
    <a:srgbClr val="F6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7191" autoAdjust="0"/>
  </p:normalViewPr>
  <p:slideViewPr>
    <p:cSldViewPr>
      <p:cViewPr varScale="1">
        <p:scale>
          <a:sx n="86" d="100"/>
          <a:sy n="86" d="100"/>
        </p:scale>
        <p:origin x="13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handoutMaster" Target="handoutMasters/handout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commentAuthors" Target="commentAuthor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BA434-DF58-4725-880A-E1E2C997BA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sl-SI"/>
        </a:p>
      </dgm:t>
    </dgm:pt>
    <dgm:pt modelId="{FA13FF0F-626D-4219-8561-DC5CA7853CF2}">
      <dgm:prSet phldrT="[besedilo]"/>
      <dgm:spPr/>
      <dgm:t>
        <a:bodyPr/>
        <a:lstStyle/>
        <a:p>
          <a:r>
            <a:rPr lang="sl-SI" dirty="0" smtClean="0"/>
            <a:t>Zbiranje podatkov</a:t>
          </a:r>
          <a:endParaRPr lang="sl-SI" dirty="0"/>
        </a:p>
      </dgm:t>
    </dgm:pt>
    <dgm:pt modelId="{B95358DF-091D-4820-B98E-187F234D50EF}" type="parTrans" cxnId="{7549BAA7-4694-4795-AC12-28832002AD34}">
      <dgm:prSet/>
      <dgm:spPr/>
      <dgm:t>
        <a:bodyPr/>
        <a:lstStyle/>
        <a:p>
          <a:endParaRPr lang="sl-SI"/>
        </a:p>
      </dgm:t>
    </dgm:pt>
    <dgm:pt modelId="{3FB50946-B99B-4285-A44C-CF59874494DE}" type="sibTrans" cxnId="{7549BAA7-4694-4795-AC12-28832002AD34}">
      <dgm:prSet/>
      <dgm:spPr/>
      <dgm:t>
        <a:bodyPr/>
        <a:lstStyle/>
        <a:p>
          <a:endParaRPr lang="sl-SI"/>
        </a:p>
      </dgm:t>
    </dgm:pt>
    <dgm:pt modelId="{52B0C74C-975F-44DA-9E50-A9450D2F7B26}">
      <dgm:prSet phldrT="[besedilo]"/>
      <dgm:spPr/>
      <dgm:t>
        <a:bodyPr/>
        <a:lstStyle/>
        <a:p>
          <a:r>
            <a:rPr lang="sl-SI" dirty="0" smtClean="0"/>
            <a:t>1. Faza (kvantitativna)</a:t>
          </a:r>
          <a:endParaRPr lang="sl-SI" dirty="0"/>
        </a:p>
      </dgm:t>
    </dgm:pt>
    <dgm:pt modelId="{2FB99958-EB54-4A46-805A-83448C5113A3}" type="parTrans" cxnId="{00495403-ED1D-4634-98EB-4B7CA407C9F3}">
      <dgm:prSet/>
      <dgm:spPr/>
      <dgm:t>
        <a:bodyPr/>
        <a:lstStyle/>
        <a:p>
          <a:endParaRPr lang="sl-SI"/>
        </a:p>
      </dgm:t>
    </dgm:pt>
    <dgm:pt modelId="{D02195EA-E838-4FA5-8F59-CF06FC867D71}" type="sibTrans" cxnId="{00495403-ED1D-4634-98EB-4B7CA407C9F3}">
      <dgm:prSet/>
      <dgm:spPr/>
      <dgm:t>
        <a:bodyPr/>
        <a:lstStyle/>
        <a:p>
          <a:endParaRPr lang="sl-SI"/>
        </a:p>
      </dgm:t>
    </dgm:pt>
    <dgm:pt modelId="{74B8C923-50B4-492A-8B50-127C898F60B4}">
      <dgm:prSet phldrT="[besedilo]"/>
      <dgm:spPr/>
      <dgm:t>
        <a:bodyPr/>
        <a:lstStyle/>
        <a:p>
          <a:r>
            <a:rPr lang="sl-SI" dirty="0" smtClean="0"/>
            <a:t>Ocene mentoric (iz UB in FSD)</a:t>
          </a:r>
          <a:endParaRPr lang="sl-SI" dirty="0"/>
        </a:p>
      </dgm:t>
    </dgm:pt>
    <dgm:pt modelId="{A78B36AC-FDE7-4BEA-BE00-6493BE9BEB43}" type="parTrans" cxnId="{ADB788F2-7D96-4E2F-A31D-47BCF78D1F94}">
      <dgm:prSet/>
      <dgm:spPr/>
      <dgm:t>
        <a:bodyPr/>
        <a:lstStyle/>
        <a:p>
          <a:endParaRPr lang="sl-SI"/>
        </a:p>
      </dgm:t>
    </dgm:pt>
    <dgm:pt modelId="{77F3EC9D-31FD-412C-8C35-E942979E9DC2}" type="sibTrans" cxnId="{ADB788F2-7D96-4E2F-A31D-47BCF78D1F94}">
      <dgm:prSet/>
      <dgm:spPr/>
      <dgm:t>
        <a:bodyPr/>
        <a:lstStyle/>
        <a:p>
          <a:endParaRPr lang="sl-SI"/>
        </a:p>
      </dgm:t>
    </dgm:pt>
    <dgm:pt modelId="{F3DF2E36-7064-4EC5-A152-724DDC9F4C41}">
      <dgm:prSet phldrT="[besedilo]"/>
      <dgm:spPr/>
      <dgm:t>
        <a:bodyPr/>
        <a:lstStyle/>
        <a:p>
          <a:r>
            <a:rPr lang="sl-SI" dirty="0" smtClean="0"/>
            <a:t>Ocene študentk</a:t>
          </a:r>
          <a:endParaRPr lang="sl-SI" dirty="0"/>
        </a:p>
      </dgm:t>
    </dgm:pt>
    <dgm:pt modelId="{D222BEF2-8C1B-4C95-AFBB-980125ADC033}" type="parTrans" cxnId="{772973FB-5BB1-4B68-892E-FCC5A65AAA4A}">
      <dgm:prSet/>
      <dgm:spPr/>
      <dgm:t>
        <a:bodyPr/>
        <a:lstStyle/>
        <a:p>
          <a:endParaRPr lang="sl-SI"/>
        </a:p>
      </dgm:t>
    </dgm:pt>
    <dgm:pt modelId="{565238AE-F757-4AC6-9B6A-DA94D8963853}" type="sibTrans" cxnId="{772973FB-5BB1-4B68-892E-FCC5A65AAA4A}">
      <dgm:prSet/>
      <dgm:spPr/>
      <dgm:t>
        <a:bodyPr/>
        <a:lstStyle/>
        <a:p>
          <a:endParaRPr lang="sl-SI"/>
        </a:p>
      </dgm:t>
    </dgm:pt>
    <dgm:pt modelId="{C89F9CEF-7856-4FD0-8ED8-CE238E3B1085}">
      <dgm:prSet phldrT="[besedilo]"/>
      <dgm:spPr/>
      <dgm:t>
        <a:bodyPr/>
        <a:lstStyle/>
        <a:p>
          <a:r>
            <a:rPr lang="sl-SI" dirty="0" smtClean="0"/>
            <a:t>2. Faza</a:t>
          </a:r>
        </a:p>
        <a:p>
          <a:r>
            <a:rPr lang="sl-SI" dirty="0" smtClean="0"/>
            <a:t>(kvalitativna)</a:t>
          </a:r>
          <a:endParaRPr lang="sl-SI" dirty="0"/>
        </a:p>
      </dgm:t>
    </dgm:pt>
    <dgm:pt modelId="{E2674B9C-F175-4C41-B2D3-4350444FCC3B}" type="parTrans" cxnId="{479E9A19-4818-46D1-8005-E80963776B2A}">
      <dgm:prSet/>
      <dgm:spPr/>
      <dgm:t>
        <a:bodyPr/>
        <a:lstStyle/>
        <a:p>
          <a:endParaRPr lang="sl-SI"/>
        </a:p>
      </dgm:t>
    </dgm:pt>
    <dgm:pt modelId="{3187B7D0-8BB2-4F53-B67B-6A598A2C9D64}" type="sibTrans" cxnId="{479E9A19-4818-46D1-8005-E80963776B2A}">
      <dgm:prSet/>
      <dgm:spPr/>
      <dgm:t>
        <a:bodyPr/>
        <a:lstStyle/>
        <a:p>
          <a:endParaRPr lang="sl-SI"/>
        </a:p>
      </dgm:t>
    </dgm:pt>
    <dgm:pt modelId="{82009D46-BF8D-4F98-B38E-A00C8D2559A4}">
      <dgm:prSet phldrT="[besedilo]"/>
      <dgm:spPr/>
      <dgm:t>
        <a:bodyPr/>
        <a:lstStyle/>
        <a:p>
          <a:r>
            <a:rPr lang="sl-SI" dirty="0" smtClean="0"/>
            <a:t>Povratne informacije uporabnikov</a:t>
          </a:r>
          <a:endParaRPr lang="sl-SI" dirty="0"/>
        </a:p>
      </dgm:t>
    </dgm:pt>
    <dgm:pt modelId="{36EAD2B7-A781-4613-98DA-E08527189B6E}" type="parTrans" cxnId="{63B0134B-DE46-4AFC-AEF8-A5C137CE8FDE}">
      <dgm:prSet/>
      <dgm:spPr/>
      <dgm:t>
        <a:bodyPr/>
        <a:lstStyle/>
        <a:p>
          <a:endParaRPr lang="sl-SI"/>
        </a:p>
      </dgm:t>
    </dgm:pt>
    <dgm:pt modelId="{F6803AC4-6049-420C-B357-B0DA30D8ED2C}" type="sibTrans" cxnId="{63B0134B-DE46-4AFC-AEF8-A5C137CE8FDE}">
      <dgm:prSet/>
      <dgm:spPr/>
      <dgm:t>
        <a:bodyPr/>
        <a:lstStyle/>
        <a:p>
          <a:endParaRPr lang="sl-SI"/>
        </a:p>
      </dgm:t>
    </dgm:pt>
    <dgm:pt modelId="{DD8461A7-8C51-4A7C-BD54-C5071891F7FE}" type="pres">
      <dgm:prSet presAssocID="{419BA434-DF58-4725-880A-E1E2C997BA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0C930ED-5211-4EB4-AB5E-6644C98F9714}" type="pres">
      <dgm:prSet presAssocID="{FA13FF0F-626D-4219-8561-DC5CA7853CF2}" presName="root1" presStyleCnt="0"/>
      <dgm:spPr/>
      <dgm:t>
        <a:bodyPr/>
        <a:lstStyle/>
        <a:p>
          <a:endParaRPr lang="sl-SI"/>
        </a:p>
      </dgm:t>
    </dgm:pt>
    <dgm:pt modelId="{339A05C9-D369-4560-8E2C-A45A9E9F66BC}" type="pres">
      <dgm:prSet presAssocID="{FA13FF0F-626D-4219-8561-DC5CA7853C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DC704A3-CBFB-4F91-A5CF-B72D9C22F121}" type="pres">
      <dgm:prSet presAssocID="{FA13FF0F-626D-4219-8561-DC5CA7853CF2}" presName="level2hierChild" presStyleCnt="0"/>
      <dgm:spPr/>
      <dgm:t>
        <a:bodyPr/>
        <a:lstStyle/>
        <a:p>
          <a:endParaRPr lang="sl-SI"/>
        </a:p>
      </dgm:t>
    </dgm:pt>
    <dgm:pt modelId="{F6D19B69-E3B4-4B65-AB75-ABC4854A62A7}" type="pres">
      <dgm:prSet presAssocID="{2FB99958-EB54-4A46-805A-83448C5113A3}" presName="conn2-1" presStyleLbl="parChTrans1D2" presStyleIdx="0" presStyleCnt="2"/>
      <dgm:spPr/>
      <dgm:t>
        <a:bodyPr/>
        <a:lstStyle/>
        <a:p>
          <a:endParaRPr lang="sl-SI"/>
        </a:p>
      </dgm:t>
    </dgm:pt>
    <dgm:pt modelId="{FF014251-F2FE-413B-82AB-4FC78834E0FC}" type="pres">
      <dgm:prSet presAssocID="{2FB99958-EB54-4A46-805A-83448C5113A3}" presName="connTx" presStyleLbl="parChTrans1D2" presStyleIdx="0" presStyleCnt="2"/>
      <dgm:spPr/>
      <dgm:t>
        <a:bodyPr/>
        <a:lstStyle/>
        <a:p>
          <a:endParaRPr lang="sl-SI"/>
        </a:p>
      </dgm:t>
    </dgm:pt>
    <dgm:pt modelId="{65358FC1-18F8-4696-AAB3-84A6D5DDCBA9}" type="pres">
      <dgm:prSet presAssocID="{52B0C74C-975F-44DA-9E50-A9450D2F7B26}" presName="root2" presStyleCnt="0"/>
      <dgm:spPr/>
      <dgm:t>
        <a:bodyPr/>
        <a:lstStyle/>
        <a:p>
          <a:endParaRPr lang="sl-SI"/>
        </a:p>
      </dgm:t>
    </dgm:pt>
    <dgm:pt modelId="{77F559E3-00B7-4636-ACAC-2F5ADF1DE1EA}" type="pres">
      <dgm:prSet presAssocID="{52B0C74C-975F-44DA-9E50-A9450D2F7B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F19801A-7D38-433B-B2AE-C850279E933B}" type="pres">
      <dgm:prSet presAssocID="{52B0C74C-975F-44DA-9E50-A9450D2F7B26}" presName="level3hierChild" presStyleCnt="0"/>
      <dgm:spPr/>
      <dgm:t>
        <a:bodyPr/>
        <a:lstStyle/>
        <a:p>
          <a:endParaRPr lang="sl-SI"/>
        </a:p>
      </dgm:t>
    </dgm:pt>
    <dgm:pt modelId="{A2C44671-4B32-4ED7-A931-218FEC8DF4C1}" type="pres">
      <dgm:prSet presAssocID="{A78B36AC-FDE7-4BEA-BE00-6493BE9BEB43}" presName="conn2-1" presStyleLbl="parChTrans1D3" presStyleIdx="0" presStyleCnt="3"/>
      <dgm:spPr/>
      <dgm:t>
        <a:bodyPr/>
        <a:lstStyle/>
        <a:p>
          <a:endParaRPr lang="sl-SI"/>
        </a:p>
      </dgm:t>
    </dgm:pt>
    <dgm:pt modelId="{89C2BE23-AB70-4D23-A224-D081F5CDD137}" type="pres">
      <dgm:prSet presAssocID="{A78B36AC-FDE7-4BEA-BE00-6493BE9BEB43}" presName="connTx" presStyleLbl="parChTrans1D3" presStyleIdx="0" presStyleCnt="3"/>
      <dgm:spPr/>
      <dgm:t>
        <a:bodyPr/>
        <a:lstStyle/>
        <a:p>
          <a:endParaRPr lang="sl-SI"/>
        </a:p>
      </dgm:t>
    </dgm:pt>
    <dgm:pt modelId="{923DBED4-8B0F-41B0-826D-D3D4AD0EC3E5}" type="pres">
      <dgm:prSet presAssocID="{74B8C923-50B4-492A-8B50-127C898F60B4}" presName="root2" presStyleCnt="0"/>
      <dgm:spPr/>
      <dgm:t>
        <a:bodyPr/>
        <a:lstStyle/>
        <a:p>
          <a:endParaRPr lang="sl-SI"/>
        </a:p>
      </dgm:t>
    </dgm:pt>
    <dgm:pt modelId="{3C279B0E-8FAB-4252-8FC9-B07953A7BFCA}" type="pres">
      <dgm:prSet presAssocID="{74B8C923-50B4-492A-8B50-127C898F60B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DB52466-A767-483C-B2FC-7C5C7FB53E45}" type="pres">
      <dgm:prSet presAssocID="{74B8C923-50B4-492A-8B50-127C898F60B4}" presName="level3hierChild" presStyleCnt="0"/>
      <dgm:spPr/>
      <dgm:t>
        <a:bodyPr/>
        <a:lstStyle/>
        <a:p>
          <a:endParaRPr lang="sl-SI"/>
        </a:p>
      </dgm:t>
    </dgm:pt>
    <dgm:pt modelId="{B561C9F9-A114-4A15-BC3A-8EBB699849A3}" type="pres">
      <dgm:prSet presAssocID="{D222BEF2-8C1B-4C95-AFBB-980125ADC033}" presName="conn2-1" presStyleLbl="parChTrans1D3" presStyleIdx="1" presStyleCnt="3"/>
      <dgm:spPr/>
      <dgm:t>
        <a:bodyPr/>
        <a:lstStyle/>
        <a:p>
          <a:endParaRPr lang="sl-SI"/>
        </a:p>
      </dgm:t>
    </dgm:pt>
    <dgm:pt modelId="{3BF40165-5C13-4E1B-9658-D0C9740D0385}" type="pres">
      <dgm:prSet presAssocID="{D222BEF2-8C1B-4C95-AFBB-980125ADC033}" presName="connTx" presStyleLbl="parChTrans1D3" presStyleIdx="1" presStyleCnt="3"/>
      <dgm:spPr/>
      <dgm:t>
        <a:bodyPr/>
        <a:lstStyle/>
        <a:p>
          <a:endParaRPr lang="sl-SI"/>
        </a:p>
      </dgm:t>
    </dgm:pt>
    <dgm:pt modelId="{DEA3C3D8-C8F9-4D8D-8B93-1A67411DB10E}" type="pres">
      <dgm:prSet presAssocID="{F3DF2E36-7064-4EC5-A152-724DDC9F4C41}" presName="root2" presStyleCnt="0"/>
      <dgm:spPr/>
      <dgm:t>
        <a:bodyPr/>
        <a:lstStyle/>
        <a:p>
          <a:endParaRPr lang="sl-SI"/>
        </a:p>
      </dgm:t>
    </dgm:pt>
    <dgm:pt modelId="{CF074B71-0668-4F3F-8E7C-EF73A47F75C5}" type="pres">
      <dgm:prSet presAssocID="{F3DF2E36-7064-4EC5-A152-724DDC9F4C4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9BF852C-DB88-4D94-911B-1E2BC931DA14}" type="pres">
      <dgm:prSet presAssocID="{F3DF2E36-7064-4EC5-A152-724DDC9F4C41}" presName="level3hierChild" presStyleCnt="0"/>
      <dgm:spPr/>
      <dgm:t>
        <a:bodyPr/>
        <a:lstStyle/>
        <a:p>
          <a:endParaRPr lang="sl-SI"/>
        </a:p>
      </dgm:t>
    </dgm:pt>
    <dgm:pt modelId="{1F0700AB-847B-4A0D-9718-7E79EF709008}" type="pres">
      <dgm:prSet presAssocID="{E2674B9C-F175-4C41-B2D3-4350444FCC3B}" presName="conn2-1" presStyleLbl="parChTrans1D2" presStyleIdx="1" presStyleCnt="2"/>
      <dgm:spPr/>
      <dgm:t>
        <a:bodyPr/>
        <a:lstStyle/>
        <a:p>
          <a:endParaRPr lang="sl-SI"/>
        </a:p>
      </dgm:t>
    </dgm:pt>
    <dgm:pt modelId="{A279051C-C227-4F31-8269-3C93231262F2}" type="pres">
      <dgm:prSet presAssocID="{E2674B9C-F175-4C41-B2D3-4350444FCC3B}" presName="connTx" presStyleLbl="parChTrans1D2" presStyleIdx="1" presStyleCnt="2"/>
      <dgm:spPr/>
      <dgm:t>
        <a:bodyPr/>
        <a:lstStyle/>
        <a:p>
          <a:endParaRPr lang="sl-SI"/>
        </a:p>
      </dgm:t>
    </dgm:pt>
    <dgm:pt modelId="{C75A8954-9523-47F4-B4EA-D83E725E0300}" type="pres">
      <dgm:prSet presAssocID="{C89F9CEF-7856-4FD0-8ED8-CE238E3B1085}" presName="root2" presStyleCnt="0"/>
      <dgm:spPr/>
      <dgm:t>
        <a:bodyPr/>
        <a:lstStyle/>
        <a:p>
          <a:endParaRPr lang="sl-SI"/>
        </a:p>
      </dgm:t>
    </dgm:pt>
    <dgm:pt modelId="{8BE05E95-55A0-4222-86A8-1B76B1F64222}" type="pres">
      <dgm:prSet presAssocID="{C89F9CEF-7856-4FD0-8ED8-CE238E3B108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ABE469E-5E82-4349-9D23-A5CBD1A13082}" type="pres">
      <dgm:prSet presAssocID="{C89F9CEF-7856-4FD0-8ED8-CE238E3B1085}" presName="level3hierChild" presStyleCnt="0"/>
      <dgm:spPr/>
      <dgm:t>
        <a:bodyPr/>
        <a:lstStyle/>
        <a:p>
          <a:endParaRPr lang="sl-SI"/>
        </a:p>
      </dgm:t>
    </dgm:pt>
    <dgm:pt modelId="{418B6D5D-D327-4689-8CA4-4825A096C812}" type="pres">
      <dgm:prSet presAssocID="{36EAD2B7-A781-4613-98DA-E08527189B6E}" presName="conn2-1" presStyleLbl="parChTrans1D3" presStyleIdx="2" presStyleCnt="3"/>
      <dgm:spPr/>
      <dgm:t>
        <a:bodyPr/>
        <a:lstStyle/>
        <a:p>
          <a:endParaRPr lang="sl-SI"/>
        </a:p>
      </dgm:t>
    </dgm:pt>
    <dgm:pt modelId="{E850D380-CA39-4EDA-BDF0-67EA275F3DEA}" type="pres">
      <dgm:prSet presAssocID="{36EAD2B7-A781-4613-98DA-E08527189B6E}" presName="connTx" presStyleLbl="parChTrans1D3" presStyleIdx="2" presStyleCnt="3"/>
      <dgm:spPr/>
      <dgm:t>
        <a:bodyPr/>
        <a:lstStyle/>
        <a:p>
          <a:endParaRPr lang="sl-SI"/>
        </a:p>
      </dgm:t>
    </dgm:pt>
    <dgm:pt modelId="{D70907AC-6E4A-4A07-B432-12CE62B96903}" type="pres">
      <dgm:prSet presAssocID="{82009D46-BF8D-4F98-B38E-A00C8D2559A4}" presName="root2" presStyleCnt="0"/>
      <dgm:spPr/>
      <dgm:t>
        <a:bodyPr/>
        <a:lstStyle/>
        <a:p>
          <a:endParaRPr lang="sl-SI"/>
        </a:p>
      </dgm:t>
    </dgm:pt>
    <dgm:pt modelId="{9734986F-462A-4622-8836-7FBD3A7E387C}" type="pres">
      <dgm:prSet presAssocID="{82009D46-BF8D-4F98-B38E-A00C8D2559A4}" presName="LevelTwoTextNode" presStyleLbl="node3" presStyleIdx="2" presStyleCnt="3" custScaleY="22917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86B8ED3-F8E8-446E-A47C-6763AFDCC64F}" type="pres">
      <dgm:prSet presAssocID="{82009D46-BF8D-4F98-B38E-A00C8D2559A4}" presName="level3hierChild" presStyleCnt="0"/>
      <dgm:spPr/>
      <dgm:t>
        <a:bodyPr/>
        <a:lstStyle/>
        <a:p>
          <a:endParaRPr lang="sl-SI"/>
        </a:p>
      </dgm:t>
    </dgm:pt>
  </dgm:ptLst>
  <dgm:cxnLst>
    <dgm:cxn modelId="{00495403-ED1D-4634-98EB-4B7CA407C9F3}" srcId="{FA13FF0F-626D-4219-8561-DC5CA7853CF2}" destId="{52B0C74C-975F-44DA-9E50-A9450D2F7B26}" srcOrd="0" destOrd="0" parTransId="{2FB99958-EB54-4A46-805A-83448C5113A3}" sibTransId="{D02195EA-E838-4FA5-8F59-CF06FC867D71}"/>
    <dgm:cxn modelId="{47FFF306-A865-4252-80D5-FE107D460F45}" type="presOf" srcId="{82009D46-BF8D-4F98-B38E-A00C8D2559A4}" destId="{9734986F-462A-4622-8836-7FBD3A7E387C}" srcOrd="0" destOrd="0" presId="urn:microsoft.com/office/officeart/2008/layout/HorizontalMultiLevelHierarchy"/>
    <dgm:cxn modelId="{F5FB09CB-421C-4F43-8FB0-606449EB7514}" type="presOf" srcId="{D222BEF2-8C1B-4C95-AFBB-980125ADC033}" destId="{B561C9F9-A114-4A15-BC3A-8EBB699849A3}" srcOrd="0" destOrd="0" presId="urn:microsoft.com/office/officeart/2008/layout/HorizontalMultiLevelHierarchy"/>
    <dgm:cxn modelId="{772973FB-5BB1-4B68-892E-FCC5A65AAA4A}" srcId="{52B0C74C-975F-44DA-9E50-A9450D2F7B26}" destId="{F3DF2E36-7064-4EC5-A152-724DDC9F4C41}" srcOrd="1" destOrd="0" parTransId="{D222BEF2-8C1B-4C95-AFBB-980125ADC033}" sibTransId="{565238AE-F757-4AC6-9B6A-DA94D8963853}"/>
    <dgm:cxn modelId="{BD91FD68-651C-425E-B7D4-8C11789E0D0B}" type="presOf" srcId="{F3DF2E36-7064-4EC5-A152-724DDC9F4C41}" destId="{CF074B71-0668-4F3F-8E7C-EF73A47F75C5}" srcOrd="0" destOrd="0" presId="urn:microsoft.com/office/officeart/2008/layout/HorizontalMultiLevelHierarchy"/>
    <dgm:cxn modelId="{479E9A19-4818-46D1-8005-E80963776B2A}" srcId="{FA13FF0F-626D-4219-8561-DC5CA7853CF2}" destId="{C89F9CEF-7856-4FD0-8ED8-CE238E3B1085}" srcOrd="1" destOrd="0" parTransId="{E2674B9C-F175-4C41-B2D3-4350444FCC3B}" sibTransId="{3187B7D0-8BB2-4F53-B67B-6A598A2C9D64}"/>
    <dgm:cxn modelId="{FE0B9ADB-A2FB-4F32-8943-97A79D0E0F6C}" type="presOf" srcId="{419BA434-DF58-4725-880A-E1E2C997BAA3}" destId="{DD8461A7-8C51-4A7C-BD54-C5071891F7FE}" srcOrd="0" destOrd="0" presId="urn:microsoft.com/office/officeart/2008/layout/HorizontalMultiLevelHierarchy"/>
    <dgm:cxn modelId="{687875AE-16C8-4D3C-964D-FDC0F4821C4D}" type="presOf" srcId="{2FB99958-EB54-4A46-805A-83448C5113A3}" destId="{F6D19B69-E3B4-4B65-AB75-ABC4854A62A7}" srcOrd="0" destOrd="0" presId="urn:microsoft.com/office/officeart/2008/layout/HorizontalMultiLevelHierarchy"/>
    <dgm:cxn modelId="{F74DA98B-13CA-4846-9180-F1D726D84679}" type="presOf" srcId="{E2674B9C-F175-4C41-B2D3-4350444FCC3B}" destId="{1F0700AB-847B-4A0D-9718-7E79EF709008}" srcOrd="0" destOrd="0" presId="urn:microsoft.com/office/officeart/2008/layout/HorizontalMultiLevelHierarchy"/>
    <dgm:cxn modelId="{A2146F8B-0D68-402D-854E-4F42E7924F96}" type="presOf" srcId="{A78B36AC-FDE7-4BEA-BE00-6493BE9BEB43}" destId="{89C2BE23-AB70-4D23-A224-D081F5CDD137}" srcOrd="1" destOrd="0" presId="urn:microsoft.com/office/officeart/2008/layout/HorizontalMultiLevelHierarchy"/>
    <dgm:cxn modelId="{44BC5DFF-2E00-43BB-9884-8B3A6DA2D009}" type="presOf" srcId="{E2674B9C-F175-4C41-B2D3-4350444FCC3B}" destId="{A279051C-C227-4F31-8269-3C93231262F2}" srcOrd="1" destOrd="0" presId="urn:microsoft.com/office/officeart/2008/layout/HorizontalMultiLevelHierarchy"/>
    <dgm:cxn modelId="{7EBBFC44-AAAF-4229-B83E-9FD9A1495E58}" type="presOf" srcId="{D222BEF2-8C1B-4C95-AFBB-980125ADC033}" destId="{3BF40165-5C13-4E1B-9658-D0C9740D0385}" srcOrd="1" destOrd="0" presId="urn:microsoft.com/office/officeart/2008/layout/HorizontalMultiLevelHierarchy"/>
    <dgm:cxn modelId="{9F4D2421-CF12-48CD-B5C8-D54F91858C84}" type="presOf" srcId="{A78B36AC-FDE7-4BEA-BE00-6493BE9BEB43}" destId="{A2C44671-4B32-4ED7-A931-218FEC8DF4C1}" srcOrd="0" destOrd="0" presId="urn:microsoft.com/office/officeart/2008/layout/HorizontalMultiLevelHierarchy"/>
    <dgm:cxn modelId="{2ADC902B-0E4B-4085-AC89-B960520430C8}" type="presOf" srcId="{FA13FF0F-626D-4219-8561-DC5CA7853CF2}" destId="{339A05C9-D369-4560-8E2C-A45A9E9F66BC}" srcOrd="0" destOrd="0" presId="urn:microsoft.com/office/officeart/2008/layout/HorizontalMultiLevelHierarchy"/>
    <dgm:cxn modelId="{2452BA46-2A54-4FD0-824A-AAC311EFF359}" type="presOf" srcId="{74B8C923-50B4-492A-8B50-127C898F60B4}" destId="{3C279B0E-8FAB-4252-8FC9-B07953A7BFCA}" srcOrd="0" destOrd="0" presId="urn:microsoft.com/office/officeart/2008/layout/HorizontalMultiLevelHierarchy"/>
    <dgm:cxn modelId="{7549BAA7-4694-4795-AC12-28832002AD34}" srcId="{419BA434-DF58-4725-880A-E1E2C997BAA3}" destId="{FA13FF0F-626D-4219-8561-DC5CA7853CF2}" srcOrd="0" destOrd="0" parTransId="{B95358DF-091D-4820-B98E-187F234D50EF}" sibTransId="{3FB50946-B99B-4285-A44C-CF59874494DE}"/>
    <dgm:cxn modelId="{5E4F9AEF-1F9D-4544-88F3-50BD466D03F3}" type="presOf" srcId="{52B0C74C-975F-44DA-9E50-A9450D2F7B26}" destId="{77F559E3-00B7-4636-ACAC-2F5ADF1DE1EA}" srcOrd="0" destOrd="0" presId="urn:microsoft.com/office/officeart/2008/layout/HorizontalMultiLevelHierarchy"/>
    <dgm:cxn modelId="{9EAE00EE-839C-43E1-92A1-956A3DB791E1}" type="presOf" srcId="{C89F9CEF-7856-4FD0-8ED8-CE238E3B1085}" destId="{8BE05E95-55A0-4222-86A8-1B76B1F64222}" srcOrd="0" destOrd="0" presId="urn:microsoft.com/office/officeart/2008/layout/HorizontalMultiLevelHierarchy"/>
    <dgm:cxn modelId="{572406B6-BDC0-4049-99D0-B1BC3B2CF910}" type="presOf" srcId="{36EAD2B7-A781-4613-98DA-E08527189B6E}" destId="{418B6D5D-D327-4689-8CA4-4825A096C812}" srcOrd="0" destOrd="0" presId="urn:microsoft.com/office/officeart/2008/layout/HorizontalMultiLevelHierarchy"/>
    <dgm:cxn modelId="{90E6AFF7-5945-4BAD-AA89-5ECBAA0A3A32}" type="presOf" srcId="{2FB99958-EB54-4A46-805A-83448C5113A3}" destId="{FF014251-F2FE-413B-82AB-4FC78834E0FC}" srcOrd="1" destOrd="0" presId="urn:microsoft.com/office/officeart/2008/layout/HorizontalMultiLevelHierarchy"/>
    <dgm:cxn modelId="{ADB788F2-7D96-4E2F-A31D-47BCF78D1F94}" srcId="{52B0C74C-975F-44DA-9E50-A9450D2F7B26}" destId="{74B8C923-50B4-492A-8B50-127C898F60B4}" srcOrd="0" destOrd="0" parTransId="{A78B36AC-FDE7-4BEA-BE00-6493BE9BEB43}" sibTransId="{77F3EC9D-31FD-412C-8C35-E942979E9DC2}"/>
    <dgm:cxn modelId="{63B0134B-DE46-4AFC-AEF8-A5C137CE8FDE}" srcId="{C89F9CEF-7856-4FD0-8ED8-CE238E3B1085}" destId="{82009D46-BF8D-4F98-B38E-A00C8D2559A4}" srcOrd="0" destOrd="0" parTransId="{36EAD2B7-A781-4613-98DA-E08527189B6E}" sibTransId="{F6803AC4-6049-420C-B357-B0DA30D8ED2C}"/>
    <dgm:cxn modelId="{0819697F-B9E3-4089-8ECA-71565BD6411F}" type="presOf" srcId="{36EAD2B7-A781-4613-98DA-E08527189B6E}" destId="{E850D380-CA39-4EDA-BDF0-67EA275F3DEA}" srcOrd="1" destOrd="0" presId="urn:microsoft.com/office/officeart/2008/layout/HorizontalMultiLevelHierarchy"/>
    <dgm:cxn modelId="{99FFFB78-8DE6-4FF2-B11A-FC8D7DF6C772}" type="presParOf" srcId="{DD8461A7-8C51-4A7C-BD54-C5071891F7FE}" destId="{40C930ED-5211-4EB4-AB5E-6644C98F9714}" srcOrd="0" destOrd="0" presId="urn:microsoft.com/office/officeart/2008/layout/HorizontalMultiLevelHierarchy"/>
    <dgm:cxn modelId="{0AFF03FD-33C1-49FB-9A0A-B0A3F326079A}" type="presParOf" srcId="{40C930ED-5211-4EB4-AB5E-6644C98F9714}" destId="{339A05C9-D369-4560-8E2C-A45A9E9F66BC}" srcOrd="0" destOrd="0" presId="urn:microsoft.com/office/officeart/2008/layout/HorizontalMultiLevelHierarchy"/>
    <dgm:cxn modelId="{0CAAAF13-E7A9-48C7-88DE-3BC5D8A72E30}" type="presParOf" srcId="{40C930ED-5211-4EB4-AB5E-6644C98F9714}" destId="{EDC704A3-CBFB-4F91-A5CF-B72D9C22F121}" srcOrd="1" destOrd="0" presId="urn:microsoft.com/office/officeart/2008/layout/HorizontalMultiLevelHierarchy"/>
    <dgm:cxn modelId="{438862CD-2774-4FE9-BF8D-90D71DE775D8}" type="presParOf" srcId="{EDC704A3-CBFB-4F91-A5CF-B72D9C22F121}" destId="{F6D19B69-E3B4-4B65-AB75-ABC4854A62A7}" srcOrd="0" destOrd="0" presId="urn:microsoft.com/office/officeart/2008/layout/HorizontalMultiLevelHierarchy"/>
    <dgm:cxn modelId="{3CA510D9-1E81-462D-9CED-F7504C175FD7}" type="presParOf" srcId="{F6D19B69-E3B4-4B65-AB75-ABC4854A62A7}" destId="{FF014251-F2FE-413B-82AB-4FC78834E0FC}" srcOrd="0" destOrd="0" presId="urn:microsoft.com/office/officeart/2008/layout/HorizontalMultiLevelHierarchy"/>
    <dgm:cxn modelId="{6B94CABF-04E2-430D-9C28-AC2F9DF9B895}" type="presParOf" srcId="{EDC704A3-CBFB-4F91-A5CF-B72D9C22F121}" destId="{65358FC1-18F8-4696-AAB3-84A6D5DDCBA9}" srcOrd="1" destOrd="0" presId="urn:microsoft.com/office/officeart/2008/layout/HorizontalMultiLevelHierarchy"/>
    <dgm:cxn modelId="{62AEF347-806D-4081-8106-A0BC8014025C}" type="presParOf" srcId="{65358FC1-18F8-4696-AAB3-84A6D5DDCBA9}" destId="{77F559E3-00B7-4636-ACAC-2F5ADF1DE1EA}" srcOrd="0" destOrd="0" presId="urn:microsoft.com/office/officeart/2008/layout/HorizontalMultiLevelHierarchy"/>
    <dgm:cxn modelId="{46E6A33D-DCC8-4424-AB80-5EAEC45FC762}" type="presParOf" srcId="{65358FC1-18F8-4696-AAB3-84A6D5DDCBA9}" destId="{BF19801A-7D38-433B-B2AE-C850279E933B}" srcOrd="1" destOrd="0" presId="urn:microsoft.com/office/officeart/2008/layout/HorizontalMultiLevelHierarchy"/>
    <dgm:cxn modelId="{A4429865-EC62-4B7D-A44C-93DB3450DB11}" type="presParOf" srcId="{BF19801A-7D38-433B-B2AE-C850279E933B}" destId="{A2C44671-4B32-4ED7-A931-218FEC8DF4C1}" srcOrd="0" destOrd="0" presId="urn:microsoft.com/office/officeart/2008/layout/HorizontalMultiLevelHierarchy"/>
    <dgm:cxn modelId="{57FC7F6F-1E41-4C54-B917-8CD118754041}" type="presParOf" srcId="{A2C44671-4B32-4ED7-A931-218FEC8DF4C1}" destId="{89C2BE23-AB70-4D23-A224-D081F5CDD137}" srcOrd="0" destOrd="0" presId="urn:microsoft.com/office/officeart/2008/layout/HorizontalMultiLevelHierarchy"/>
    <dgm:cxn modelId="{F8A3B5C1-3BD2-4C7F-8BEB-ECC1657C7CB5}" type="presParOf" srcId="{BF19801A-7D38-433B-B2AE-C850279E933B}" destId="{923DBED4-8B0F-41B0-826D-D3D4AD0EC3E5}" srcOrd="1" destOrd="0" presId="urn:microsoft.com/office/officeart/2008/layout/HorizontalMultiLevelHierarchy"/>
    <dgm:cxn modelId="{4234693F-373F-492A-949D-4D2572B0D7E4}" type="presParOf" srcId="{923DBED4-8B0F-41B0-826D-D3D4AD0EC3E5}" destId="{3C279B0E-8FAB-4252-8FC9-B07953A7BFCA}" srcOrd="0" destOrd="0" presId="urn:microsoft.com/office/officeart/2008/layout/HorizontalMultiLevelHierarchy"/>
    <dgm:cxn modelId="{46763DC8-B3A2-44E2-B18E-90B3860C9F93}" type="presParOf" srcId="{923DBED4-8B0F-41B0-826D-D3D4AD0EC3E5}" destId="{5DB52466-A767-483C-B2FC-7C5C7FB53E45}" srcOrd="1" destOrd="0" presId="urn:microsoft.com/office/officeart/2008/layout/HorizontalMultiLevelHierarchy"/>
    <dgm:cxn modelId="{C89CD5C8-0376-4AC5-856E-6382D9D955E9}" type="presParOf" srcId="{BF19801A-7D38-433B-B2AE-C850279E933B}" destId="{B561C9F9-A114-4A15-BC3A-8EBB699849A3}" srcOrd="2" destOrd="0" presId="urn:microsoft.com/office/officeart/2008/layout/HorizontalMultiLevelHierarchy"/>
    <dgm:cxn modelId="{6D2AD42C-7509-4CC1-8751-290CC314F538}" type="presParOf" srcId="{B561C9F9-A114-4A15-BC3A-8EBB699849A3}" destId="{3BF40165-5C13-4E1B-9658-D0C9740D0385}" srcOrd="0" destOrd="0" presId="urn:microsoft.com/office/officeart/2008/layout/HorizontalMultiLevelHierarchy"/>
    <dgm:cxn modelId="{60558710-7B38-4867-A4F5-29645C6105C8}" type="presParOf" srcId="{BF19801A-7D38-433B-B2AE-C850279E933B}" destId="{DEA3C3D8-C8F9-4D8D-8B93-1A67411DB10E}" srcOrd="3" destOrd="0" presId="urn:microsoft.com/office/officeart/2008/layout/HorizontalMultiLevelHierarchy"/>
    <dgm:cxn modelId="{BDE1F7A8-7417-4A9C-923B-DB4E9931F5B2}" type="presParOf" srcId="{DEA3C3D8-C8F9-4D8D-8B93-1A67411DB10E}" destId="{CF074B71-0668-4F3F-8E7C-EF73A47F75C5}" srcOrd="0" destOrd="0" presId="urn:microsoft.com/office/officeart/2008/layout/HorizontalMultiLevelHierarchy"/>
    <dgm:cxn modelId="{449B48E3-3009-42B9-B262-76C10767AAF2}" type="presParOf" srcId="{DEA3C3D8-C8F9-4D8D-8B93-1A67411DB10E}" destId="{C9BF852C-DB88-4D94-911B-1E2BC931DA14}" srcOrd="1" destOrd="0" presId="urn:microsoft.com/office/officeart/2008/layout/HorizontalMultiLevelHierarchy"/>
    <dgm:cxn modelId="{7A4AF692-C6DE-49F1-AFE2-6EEF7CAC5734}" type="presParOf" srcId="{EDC704A3-CBFB-4F91-A5CF-B72D9C22F121}" destId="{1F0700AB-847B-4A0D-9718-7E79EF709008}" srcOrd="2" destOrd="0" presId="urn:microsoft.com/office/officeart/2008/layout/HorizontalMultiLevelHierarchy"/>
    <dgm:cxn modelId="{01964650-53CC-4E14-B175-EBDA53BB5C3F}" type="presParOf" srcId="{1F0700AB-847B-4A0D-9718-7E79EF709008}" destId="{A279051C-C227-4F31-8269-3C93231262F2}" srcOrd="0" destOrd="0" presId="urn:microsoft.com/office/officeart/2008/layout/HorizontalMultiLevelHierarchy"/>
    <dgm:cxn modelId="{0D2403EB-04CD-412C-8732-6BCA781A049A}" type="presParOf" srcId="{EDC704A3-CBFB-4F91-A5CF-B72D9C22F121}" destId="{C75A8954-9523-47F4-B4EA-D83E725E0300}" srcOrd="3" destOrd="0" presId="urn:microsoft.com/office/officeart/2008/layout/HorizontalMultiLevelHierarchy"/>
    <dgm:cxn modelId="{759A9941-2028-43FC-A39F-96BD1F3816A5}" type="presParOf" srcId="{C75A8954-9523-47F4-B4EA-D83E725E0300}" destId="{8BE05E95-55A0-4222-86A8-1B76B1F64222}" srcOrd="0" destOrd="0" presId="urn:microsoft.com/office/officeart/2008/layout/HorizontalMultiLevelHierarchy"/>
    <dgm:cxn modelId="{D2258AE6-E752-4DC4-84A0-2648ABD413CF}" type="presParOf" srcId="{C75A8954-9523-47F4-B4EA-D83E725E0300}" destId="{CABE469E-5E82-4349-9D23-A5CBD1A13082}" srcOrd="1" destOrd="0" presId="urn:microsoft.com/office/officeart/2008/layout/HorizontalMultiLevelHierarchy"/>
    <dgm:cxn modelId="{F1AE9C2C-6C4E-4B19-96CB-0AC1E2513338}" type="presParOf" srcId="{CABE469E-5E82-4349-9D23-A5CBD1A13082}" destId="{418B6D5D-D327-4689-8CA4-4825A096C812}" srcOrd="0" destOrd="0" presId="urn:microsoft.com/office/officeart/2008/layout/HorizontalMultiLevelHierarchy"/>
    <dgm:cxn modelId="{E8E83ED8-F5A1-41F9-A59C-4EC4E80039DD}" type="presParOf" srcId="{418B6D5D-D327-4689-8CA4-4825A096C812}" destId="{E850D380-CA39-4EDA-BDF0-67EA275F3DEA}" srcOrd="0" destOrd="0" presId="urn:microsoft.com/office/officeart/2008/layout/HorizontalMultiLevelHierarchy"/>
    <dgm:cxn modelId="{7EC76AB1-C75B-414A-9445-887F7051378F}" type="presParOf" srcId="{CABE469E-5E82-4349-9D23-A5CBD1A13082}" destId="{D70907AC-6E4A-4A07-B432-12CE62B96903}" srcOrd="1" destOrd="0" presId="urn:microsoft.com/office/officeart/2008/layout/HorizontalMultiLevelHierarchy"/>
    <dgm:cxn modelId="{54A2F888-B348-4A7B-A0F0-A14D539174FE}" type="presParOf" srcId="{D70907AC-6E4A-4A07-B432-12CE62B96903}" destId="{9734986F-462A-4622-8836-7FBD3A7E387C}" srcOrd="0" destOrd="0" presId="urn:microsoft.com/office/officeart/2008/layout/HorizontalMultiLevelHierarchy"/>
    <dgm:cxn modelId="{C3822BDE-7417-4A7C-AEB2-96B9FA957637}" type="presParOf" srcId="{D70907AC-6E4A-4A07-B432-12CE62B96903}" destId="{686B8ED3-F8E8-446E-A47C-6763AFDCC6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B6D5D-D327-4689-8CA4-4825A096C812}">
      <dsp:nvSpPr>
        <dsp:cNvPr id="0" name=""/>
        <dsp:cNvSpPr/>
      </dsp:nvSpPr>
      <dsp:spPr>
        <a:xfrm>
          <a:off x="4117210" y="2936212"/>
          <a:ext cx="502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604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355947" y="2969367"/>
        <a:ext cx="25130" cy="25130"/>
      </dsp:txXfrm>
    </dsp:sp>
    <dsp:sp modelId="{1F0700AB-847B-4A0D-9718-7E79EF709008}">
      <dsp:nvSpPr>
        <dsp:cNvPr id="0" name=""/>
        <dsp:cNvSpPr/>
      </dsp:nvSpPr>
      <dsp:spPr>
        <a:xfrm>
          <a:off x="1101585" y="2016223"/>
          <a:ext cx="502604" cy="965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302" y="0"/>
              </a:lnTo>
              <a:lnTo>
                <a:pt x="251302" y="965708"/>
              </a:lnTo>
              <a:lnTo>
                <a:pt x="502604" y="96570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325670" y="2471861"/>
        <a:ext cx="54433" cy="54433"/>
      </dsp:txXfrm>
    </dsp:sp>
    <dsp:sp modelId="{B561C9F9-A114-4A15-BC3A-8EBB699849A3}">
      <dsp:nvSpPr>
        <dsp:cNvPr id="0" name=""/>
        <dsp:cNvSpPr/>
      </dsp:nvSpPr>
      <dsp:spPr>
        <a:xfrm>
          <a:off x="4117210" y="1050514"/>
          <a:ext cx="502604" cy="478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302" y="0"/>
              </a:lnTo>
              <a:lnTo>
                <a:pt x="251302" y="478853"/>
              </a:lnTo>
              <a:lnTo>
                <a:pt x="502604" y="478853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351157" y="1272586"/>
        <a:ext cx="34709" cy="34709"/>
      </dsp:txXfrm>
    </dsp:sp>
    <dsp:sp modelId="{A2C44671-4B32-4ED7-A931-218FEC8DF4C1}">
      <dsp:nvSpPr>
        <dsp:cNvPr id="0" name=""/>
        <dsp:cNvSpPr/>
      </dsp:nvSpPr>
      <dsp:spPr>
        <a:xfrm>
          <a:off x="4117210" y="571661"/>
          <a:ext cx="502604" cy="478853"/>
        </a:xfrm>
        <a:custGeom>
          <a:avLst/>
          <a:gdLst/>
          <a:ahLst/>
          <a:cxnLst/>
          <a:rect l="0" t="0" r="0" b="0"/>
          <a:pathLst>
            <a:path>
              <a:moveTo>
                <a:pt x="0" y="478853"/>
              </a:moveTo>
              <a:lnTo>
                <a:pt x="251302" y="478853"/>
              </a:lnTo>
              <a:lnTo>
                <a:pt x="251302" y="0"/>
              </a:lnTo>
              <a:lnTo>
                <a:pt x="502604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351157" y="793733"/>
        <a:ext cx="34709" cy="34709"/>
      </dsp:txXfrm>
    </dsp:sp>
    <dsp:sp modelId="{F6D19B69-E3B4-4B65-AB75-ABC4854A62A7}">
      <dsp:nvSpPr>
        <dsp:cNvPr id="0" name=""/>
        <dsp:cNvSpPr/>
      </dsp:nvSpPr>
      <dsp:spPr>
        <a:xfrm>
          <a:off x="1101585" y="1050514"/>
          <a:ext cx="502604" cy="965708"/>
        </a:xfrm>
        <a:custGeom>
          <a:avLst/>
          <a:gdLst/>
          <a:ahLst/>
          <a:cxnLst/>
          <a:rect l="0" t="0" r="0" b="0"/>
          <a:pathLst>
            <a:path>
              <a:moveTo>
                <a:pt x="0" y="965708"/>
              </a:moveTo>
              <a:lnTo>
                <a:pt x="251302" y="965708"/>
              </a:lnTo>
              <a:lnTo>
                <a:pt x="251302" y="0"/>
              </a:lnTo>
              <a:lnTo>
                <a:pt x="502604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325670" y="1506152"/>
        <a:ext cx="54433" cy="54433"/>
      </dsp:txXfrm>
    </dsp:sp>
    <dsp:sp modelId="{339A05C9-D369-4560-8E2C-A45A9E9F66BC}">
      <dsp:nvSpPr>
        <dsp:cNvPr id="0" name=""/>
        <dsp:cNvSpPr/>
      </dsp:nvSpPr>
      <dsp:spPr>
        <a:xfrm rot="16200000">
          <a:off x="-1297720" y="1633141"/>
          <a:ext cx="4032447" cy="766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200" kern="1200" dirty="0" smtClean="0"/>
            <a:t>Zbiranje podatkov</a:t>
          </a:r>
          <a:endParaRPr lang="sl-SI" sz="4200" kern="1200" dirty="0"/>
        </a:p>
      </dsp:txBody>
      <dsp:txXfrm>
        <a:off x="-1297720" y="1633141"/>
        <a:ext cx="4032447" cy="766164"/>
      </dsp:txXfrm>
    </dsp:sp>
    <dsp:sp modelId="{77F559E3-00B7-4636-ACAC-2F5ADF1DE1EA}">
      <dsp:nvSpPr>
        <dsp:cNvPr id="0" name=""/>
        <dsp:cNvSpPr/>
      </dsp:nvSpPr>
      <dsp:spPr>
        <a:xfrm>
          <a:off x="1604189" y="667432"/>
          <a:ext cx="2513020" cy="766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1. Faza (kvantitativna)</a:t>
          </a:r>
          <a:endParaRPr lang="sl-SI" sz="2300" kern="1200" dirty="0"/>
        </a:p>
      </dsp:txBody>
      <dsp:txXfrm>
        <a:off x="1604189" y="667432"/>
        <a:ext cx="2513020" cy="766164"/>
      </dsp:txXfrm>
    </dsp:sp>
    <dsp:sp modelId="{3C279B0E-8FAB-4252-8FC9-B07953A7BFCA}">
      <dsp:nvSpPr>
        <dsp:cNvPr id="0" name=""/>
        <dsp:cNvSpPr/>
      </dsp:nvSpPr>
      <dsp:spPr>
        <a:xfrm>
          <a:off x="4619814" y="188579"/>
          <a:ext cx="2513020" cy="766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Ocene mentoric (iz UB in FSD)</a:t>
          </a:r>
          <a:endParaRPr lang="sl-SI" sz="2300" kern="1200" dirty="0"/>
        </a:p>
      </dsp:txBody>
      <dsp:txXfrm>
        <a:off x="4619814" y="188579"/>
        <a:ext cx="2513020" cy="766164"/>
      </dsp:txXfrm>
    </dsp:sp>
    <dsp:sp modelId="{CF074B71-0668-4F3F-8E7C-EF73A47F75C5}">
      <dsp:nvSpPr>
        <dsp:cNvPr id="0" name=""/>
        <dsp:cNvSpPr/>
      </dsp:nvSpPr>
      <dsp:spPr>
        <a:xfrm>
          <a:off x="4619814" y="1146285"/>
          <a:ext cx="2513020" cy="766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Ocene študentk</a:t>
          </a:r>
          <a:endParaRPr lang="sl-SI" sz="2300" kern="1200" dirty="0"/>
        </a:p>
      </dsp:txBody>
      <dsp:txXfrm>
        <a:off x="4619814" y="1146285"/>
        <a:ext cx="2513020" cy="766164"/>
      </dsp:txXfrm>
    </dsp:sp>
    <dsp:sp modelId="{8BE05E95-55A0-4222-86A8-1B76B1F64222}">
      <dsp:nvSpPr>
        <dsp:cNvPr id="0" name=""/>
        <dsp:cNvSpPr/>
      </dsp:nvSpPr>
      <dsp:spPr>
        <a:xfrm>
          <a:off x="1604189" y="2598849"/>
          <a:ext cx="2513020" cy="766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2. Faza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(kvalitativna)</a:t>
          </a:r>
          <a:endParaRPr lang="sl-SI" sz="2300" kern="1200" dirty="0"/>
        </a:p>
      </dsp:txBody>
      <dsp:txXfrm>
        <a:off x="1604189" y="2598849"/>
        <a:ext cx="2513020" cy="766164"/>
      </dsp:txXfrm>
    </dsp:sp>
    <dsp:sp modelId="{9734986F-462A-4622-8836-7FBD3A7E387C}">
      <dsp:nvSpPr>
        <dsp:cNvPr id="0" name=""/>
        <dsp:cNvSpPr/>
      </dsp:nvSpPr>
      <dsp:spPr>
        <a:xfrm>
          <a:off x="4619814" y="2103991"/>
          <a:ext cx="2513020" cy="1755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Povratne informacije uporabnikov</a:t>
          </a:r>
          <a:endParaRPr lang="sl-SI" sz="2300" kern="1200" dirty="0"/>
        </a:p>
      </dsp:txBody>
      <dsp:txXfrm>
        <a:off x="4619814" y="2103991"/>
        <a:ext cx="2513020" cy="175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9B324A97-3ED3-4BA1-B447-4A0FBF1F92FE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BBBF850A-715C-4CC1-9601-AF7613644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5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A0E390D4-ABFC-4BF1-9735-06B74974AF7D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254709A-EE7F-4224-876C-FB89FA192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2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709A-EE7F-4224-876C-FB89FA1925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709A-EE7F-4224-876C-FB89FA1925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7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709A-EE7F-4224-876C-FB89FA192564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7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709A-EE7F-4224-876C-FB89FA192564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9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7"/>
          <p:cNvSpPr>
            <a:spLocks noChangeShapeType="1"/>
          </p:cNvSpPr>
          <p:nvPr/>
        </p:nvSpPr>
        <p:spPr bwMode="auto">
          <a:xfrm>
            <a:off x="0" y="1196515"/>
            <a:ext cx="914400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lIns="82936" tIns="41468" rIns="82936" bIns="41468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Line 1030"/>
          <p:cNvSpPr>
            <a:spLocks noChangeShapeType="1"/>
          </p:cNvSpPr>
          <p:nvPr/>
        </p:nvSpPr>
        <p:spPr bwMode="auto">
          <a:xfrm>
            <a:off x="587520" y="6433244"/>
            <a:ext cx="855648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36" tIns="41468" rIns="82936" bIns="41468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39"/>
            <a:ext cx="601920" cy="11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32"/>
          <p:cNvSpPr>
            <a:spLocks noChangeShapeType="1"/>
          </p:cNvSpPr>
          <p:nvPr/>
        </p:nvSpPr>
        <p:spPr bwMode="auto">
          <a:xfrm>
            <a:off x="587520" y="0"/>
            <a:ext cx="0" cy="685800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36" tIns="41468" rIns="82936" bIns="41468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Rectangle 1033"/>
          <p:cNvSpPr>
            <a:spLocks noChangeArrowheads="1"/>
          </p:cNvSpPr>
          <p:nvPr/>
        </p:nvSpPr>
        <p:spPr bwMode="auto">
          <a:xfrm rot="16200000">
            <a:off x="-2563622" y="3771657"/>
            <a:ext cx="5649966" cy="522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lIns="82936" tIns="41468" rIns="82936" bIns="41468" anchor="ctr"/>
          <a:lstStyle/>
          <a:p>
            <a:pPr algn="ctr" defTabSz="872557">
              <a:defRPr/>
            </a:pPr>
            <a:endParaRPr lang="en-US" sz="16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9" name="Rectangle 1036"/>
          <p:cNvSpPr>
            <a:spLocks noChangeArrowheads="1"/>
          </p:cNvSpPr>
          <p:nvPr/>
        </p:nvSpPr>
        <p:spPr bwMode="auto">
          <a:xfrm>
            <a:off x="914401" y="1143240"/>
            <a:ext cx="7773120" cy="147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3" tIns="43637" rIns="87273" bIns="43637" anchor="ctr"/>
          <a:lstStyle/>
          <a:p>
            <a:pPr algn="ctr" defTabSz="872557">
              <a:defRPr/>
            </a:pPr>
            <a:endParaRPr lang="en-US" sz="2700" b="1" dirty="0">
              <a:solidFill>
                <a:schemeClr val="bg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Rectangle 1037"/>
          <p:cNvSpPr>
            <a:spLocks noChangeArrowheads="1"/>
          </p:cNvSpPr>
          <p:nvPr/>
        </p:nvSpPr>
        <p:spPr bwMode="auto">
          <a:xfrm>
            <a:off x="587520" y="489549"/>
            <a:ext cx="3332160" cy="685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36" tIns="41468" rIns="82936" bIns="41468" anchor="ctr"/>
          <a:lstStyle/>
          <a:p>
            <a:pPr defTabSz="872557">
              <a:defRPr/>
            </a:pPr>
            <a:r>
              <a:rPr lang="en-US" sz="1500" i="1" dirty="0" err="1" smtClean="0">
                <a:latin typeface="Times New Roman" pitchFamily="18" charset="0"/>
                <a:cs typeface="+mn-cs"/>
              </a:rPr>
              <a:t>Unive</a:t>
            </a:r>
            <a:r>
              <a:rPr lang="sl-SI" sz="1500" i="1" dirty="0" err="1" smtClean="0">
                <a:latin typeface="Times New Roman" pitchFamily="18" charset="0"/>
                <a:cs typeface="+mn-cs"/>
              </a:rPr>
              <a:t>rza</a:t>
            </a:r>
            <a:r>
              <a:rPr lang="sl-SI" sz="1500" i="1" baseline="0" dirty="0" smtClean="0">
                <a:latin typeface="Times New Roman" pitchFamily="18" charset="0"/>
                <a:cs typeface="+mn-cs"/>
              </a:rPr>
              <a:t> v Ljubljani</a:t>
            </a:r>
            <a:endParaRPr lang="en-US" sz="1500" i="1" dirty="0">
              <a:latin typeface="Times New Roman" pitchFamily="18" charset="0"/>
              <a:cs typeface="+mn-cs"/>
            </a:endParaRPr>
          </a:p>
          <a:p>
            <a:pPr defTabSz="872557">
              <a:defRPr/>
            </a:pPr>
            <a:r>
              <a:rPr lang="en-US" sz="1500" i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Fa</a:t>
            </a:r>
            <a:r>
              <a:rPr lang="sl-SI" sz="1500" i="1" dirty="0" err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kulteta</a:t>
            </a:r>
            <a:r>
              <a:rPr lang="sl-SI" sz="1500" i="1" baseline="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 za socialno delo</a:t>
            </a:r>
            <a:endParaRPr lang="en-US" sz="1500" i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54980" name="Rectangle 102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1" y="2580209"/>
            <a:ext cx="7773120" cy="956060"/>
          </a:xfrm>
        </p:spPr>
        <p:txBody>
          <a:bodyPr/>
          <a:lstStyle>
            <a:lvl1pPr>
              <a:defRPr sz="2700" b="1">
                <a:solidFill>
                  <a:schemeClr val="bg2"/>
                </a:solidFill>
              </a:defRPr>
            </a:lvl1pPr>
          </a:lstStyle>
          <a:p>
            <a:r>
              <a:rPr lang="sl-SI" dirty="0" smtClean="0"/>
              <a:t>Priložnosti, ki jih socialnemu delu ponuja analiza socialnih omrežij</a:t>
            </a:r>
            <a:endParaRPr lang="en-US" dirty="0"/>
          </a:p>
        </p:txBody>
      </p:sp>
      <p:sp>
        <p:nvSpPr>
          <p:cNvPr id="254981" name="Rectangle 102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281" y="4277791"/>
            <a:ext cx="6400800" cy="837992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sl-SI" dirty="0" smtClean="0"/>
              <a:t>Tamara Rape </a:t>
            </a:r>
            <a:r>
              <a:rPr lang="sl-SI" dirty="0" err="1" smtClean="0"/>
              <a:t>Žib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241" y="96470"/>
            <a:ext cx="1991520" cy="6271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3360" y="96470"/>
            <a:ext cx="5840640" cy="62719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60" y="96471"/>
            <a:ext cx="7904160" cy="9819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9600" y="1470087"/>
            <a:ext cx="3882240" cy="4898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080" y="1470087"/>
            <a:ext cx="3883680" cy="4898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0" y="1196515"/>
            <a:ext cx="914400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lIns="82916" tIns="41458" rIns="82916" bIns="41458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587520" y="6433244"/>
            <a:ext cx="855648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16" tIns="41458" rIns="82916" bIns="41458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1"/>
            <a:ext cx="601920" cy="11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587520" y="0"/>
            <a:ext cx="0" cy="685800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16" tIns="41458" rIns="82916" bIns="41458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 rot="16200000">
            <a:off x="-2563621" y="3771659"/>
            <a:ext cx="5649966" cy="522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lIns="82916" tIns="41458" rIns="82916" bIns="41458" anchor="ctr"/>
          <a:lstStyle/>
          <a:p>
            <a:pPr algn="ctr" defTabSz="872343">
              <a:defRPr/>
            </a:pPr>
            <a:endParaRPr lang="en-US" sz="16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587520" y="489549"/>
            <a:ext cx="3332160" cy="685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16" tIns="41458" rIns="82916" bIns="41458" anchor="ctr"/>
          <a:lstStyle/>
          <a:p>
            <a:pPr defTabSz="872343">
              <a:defRPr/>
            </a:pPr>
            <a:r>
              <a:rPr lang="en-US" sz="1500" i="1" dirty="0" smtClean="0">
                <a:latin typeface="Times New Roman" pitchFamily="18" charset="0"/>
                <a:cs typeface="+mn-cs"/>
              </a:rPr>
              <a:t>Univerza v Ljubljani </a:t>
            </a:r>
          </a:p>
          <a:p>
            <a:pPr defTabSz="872343">
              <a:defRPr/>
            </a:pPr>
            <a:r>
              <a:rPr lang="en-US" sz="1500" i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Fakulteta za družbene vede</a:t>
            </a:r>
            <a:endParaRPr lang="en-US" sz="1500" i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49600" y="1143240"/>
            <a:ext cx="7773120" cy="147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52" tIns="43626" rIns="87252" bIns="43626" anchor="ctr"/>
          <a:lstStyle/>
          <a:p>
            <a:pPr algn="ctr">
              <a:defRPr/>
            </a:pPr>
            <a:r>
              <a:rPr lang="en-US" sz="5100" b="1" dirty="0" smtClean="0">
                <a:solidFill>
                  <a:srgbClr val="FF0000"/>
                </a:solidFill>
                <a:cs typeface="+mn-cs"/>
              </a:rPr>
              <a:t>Seminar: Social Informatics</a:t>
            </a:r>
            <a:endParaRPr lang="en-US" sz="51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449183"/>
            <a:ext cx="7773120" cy="956060"/>
          </a:xfrm>
        </p:spPr>
        <p:txBody>
          <a:bodyPr/>
          <a:lstStyle>
            <a:lvl1pPr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5281" y="4277791"/>
            <a:ext cx="6400800" cy="837992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7380"/>
            <a:ext cx="7771680" cy="136209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7058"/>
            <a:ext cx="7771680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78" indent="0">
              <a:buNone/>
              <a:defRPr sz="1600"/>
            </a:lvl2pPr>
            <a:lvl3pPr marL="829157" indent="0">
              <a:buNone/>
              <a:defRPr sz="1500"/>
            </a:lvl3pPr>
            <a:lvl4pPr marL="1243735" indent="0">
              <a:buNone/>
              <a:defRPr sz="1300"/>
            </a:lvl4pPr>
            <a:lvl5pPr marL="1658313" indent="0">
              <a:buNone/>
              <a:defRPr sz="1300"/>
            </a:lvl5pPr>
            <a:lvl6pPr marL="2072890" indent="0">
              <a:buNone/>
              <a:defRPr sz="1300"/>
            </a:lvl6pPr>
            <a:lvl7pPr marL="2487469" indent="0">
              <a:buNone/>
              <a:defRPr sz="1300"/>
            </a:lvl7pPr>
            <a:lvl8pPr marL="2902047" indent="0">
              <a:buNone/>
              <a:defRPr sz="1300"/>
            </a:lvl8pPr>
            <a:lvl9pPr marL="331662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600" y="1470089"/>
            <a:ext cx="3882240" cy="489836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080" y="1470089"/>
            <a:ext cx="3883680" cy="489836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14"/>
            <a:ext cx="8229600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4880"/>
            <a:ext cx="403920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78" indent="0">
              <a:buNone/>
              <a:defRPr sz="1800" b="1"/>
            </a:lvl2pPr>
            <a:lvl3pPr marL="829157" indent="0">
              <a:buNone/>
              <a:defRPr sz="1600" b="1"/>
            </a:lvl3pPr>
            <a:lvl4pPr marL="1243735" indent="0">
              <a:buNone/>
              <a:defRPr sz="1500" b="1"/>
            </a:lvl4pPr>
            <a:lvl5pPr marL="1658313" indent="0">
              <a:buNone/>
              <a:defRPr sz="1500" b="1"/>
            </a:lvl5pPr>
            <a:lvl6pPr marL="2072890" indent="0">
              <a:buNone/>
              <a:defRPr sz="1500" b="1"/>
            </a:lvl6pPr>
            <a:lvl7pPr marL="2487469" indent="0">
              <a:buNone/>
              <a:defRPr sz="1500" b="1"/>
            </a:lvl7pPr>
            <a:lvl8pPr marL="2902047" indent="0">
              <a:buNone/>
              <a:defRPr sz="1500" b="1"/>
            </a:lvl8pPr>
            <a:lvl9pPr marL="331662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174"/>
            <a:ext cx="403920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4880"/>
            <a:ext cx="404208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78" indent="0">
              <a:buNone/>
              <a:defRPr sz="1800" b="1"/>
            </a:lvl2pPr>
            <a:lvl3pPr marL="829157" indent="0">
              <a:buNone/>
              <a:defRPr sz="1600" b="1"/>
            </a:lvl3pPr>
            <a:lvl4pPr marL="1243735" indent="0">
              <a:buNone/>
              <a:defRPr sz="1500" b="1"/>
            </a:lvl4pPr>
            <a:lvl5pPr marL="1658313" indent="0">
              <a:buNone/>
              <a:defRPr sz="1500" b="1"/>
            </a:lvl5pPr>
            <a:lvl6pPr marL="2072890" indent="0">
              <a:buNone/>
              <a:defRPr sz="1500" b="1"/>
            </a:lvl6pPr>
            <a:lvl7pPr marL="2487469" indent="0">
              <a:buNone/>
              <a:defRPr sz="1500" b="1"/>
            </a:lvl7pPr>
            <a:lvl8pPr marL="2902047" indent="0">
              <a:buNone/>
              <a:defRPr sz="1500" b="1"/>
            </a:lvl8pPr>
            <a:lvl9pPr marL="331662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174"/>
            <a:ext cx="404208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6849" indent="-326849">
              <a:buFont typeface="Courier New" pitchFamily="49" charset="0"/>
              <a:buChar char="o"/>
              <a:defRPr sz="3200"/>
            </a:lvl1pPr>
            <a:lvl2pPr marL="708412" indent="-272134">
              <a:buFont typeface="Arial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574"/>
            <a:ext cx="3008160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571"/>
            <a:ext cx="5112000" cy="585298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5532"/>
            <a:ext cx="3008160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4578" indent="0">
              <a:buNone/>
              <a:defRPr sz="1100"/>
            </a:lvl2pPr>
            <a:lvl3pPr marL="829157" indent="0">
              <a:buNone/>
              <a:defRPr sz="900"/>
            </a:lvl3pPr>
            <a:lvl4pPr marL="1243735" indent="0">
              <a:buNone/>
              <a:defRPr sz="800"/>
            </a:lvl4pPr>
            <a:lvl5pPr marL="1658313" indent="0">
              <a:buNone/>
              <a:defRPr sz="800"/>
            </a:lvl5pPr>
            <a:lvl6pPr marL="2072890" indent="0">
              <a:buNone/>
              <a:defRPr sz="800"/>
            </a:lvl6pPr>
            <a:lvl7pPr marL="2487469" indent="0">
              <a:buNone/>
              <a:defRPr sz="800"/>
            </a:lvl7pPr>
            <a:lvl8pPr marL="2902047" indent="0">
              <a:buNone/>
              <a:defRPr sz="800"/>
            </a:lvl8pPr>
            <a:lvl9pPr marL="33166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456"/>
            <a:ext cx="5486400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3376"/>
            <a:ext cx="5486400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4578" indent="0">
              <a:buNone/>
              <a:defRPr sz="2500"/>
            </a:lvl2pPr>
            <a:lvl3pPr marL="829157" indent="0">
              <a:buNone/>
              <a:defRPr sz="2200"/>
            </a:lvl3pPr>
            <a:lvl4pPr marL="1243735" indent="0">
              <a:buNone/>
              <a:defRPr sz="1800"/>
            </a:lvl4pPr>
            <a:lvl5pPr marL="1658313" indent="0">
              <a:buNone/>
              <a:defRPr sz="1800"/>
            </a:lvl5pPr>
            <a:lvl6pPr marL="2072890" indent="0">
              <a:buNone/>
              <a:defRPr sz="1800"/>
            </a:lvl6pPr>
            <a:lvl7pPr marL="2487469" indent="0">
              <a:buNone/>
              <a:defRPr sz="1800"/>
            </a:lvl7pPr>
            <a:lvl8pPr marL="2902047" indent="0">
              <a:buNone/>
              <a:defRPr sz="1800"/>
            </a:lvl8pPr>
            <a:lvl9pPr marL="3316625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757"/>
            <a:ext cx="5486400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4578" indent="0">
              <a:buNone/>
              <a:defRPr sz="1100"/>
            </a:lvl2pPr>
            <a:lvl3pPr marL="829157" indent="0">
              <a:buNone/>
              <a:defRPr sz="900"/>
            </a:lvl3pPr>
            <a:lvl4pPr marL="1243735" indent="0">
              <a:buNone/>
              <a:defRPr sz="800"/>
            </a:lvl4pPr>
            <a:lvl5pPr marL="1658313" indent="0">
              <a:buNone/>
              <a:defRPr sz="800"/>
            </a:lvl5pPr>
            <a:lvl6pPr marL="2072890" indent="0">
              <a:buNone/>
              <a:defRPr sz="800"/>
            </a:lvl6pPr>
            <a:lvl7pPr marL="2487469" indent="0">
              <a:buNone/>
              <a:defRPr sz="800"/>
            </a:lvl7pPr>
            <a:lvl8pPr marL="2902047" indent="0">
              <a:buNone/>
              <a:defRPr sz="800"/>
            </a:lvl8pPr>
            <a:lvl9pPr marL="33166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242" y="275011"/>
            <a:ext cx="1991520" cy="6093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3360" y="275011"/>
            <a:ext cx="5840640" cy="6093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7378"/>
            <a:ext cx="7771680" cy="136209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7056"/>
            <a:ext cx="7771680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0" indent="0">
              <a:buNone/>
              <a:defRPr sz="1600"/>
            </a:lvl2pPr>
            <a:lvl3pPr marL="829361" indent="0">
              <a:buNone/>
              <a:defRPr sz="1500"/>
            </a:lvl3pPr>
            <a:lvl4pPr marL="1244041" indent="0">
              <a:buNone/>
              <a:defRPr sz="1300"/>
            </a:lvl4pPr>
            <a:lvl5pPr marL="1658722" indent="0">
              <a:buNone/>
              <a:defRPr sz="1300"/>
            </a:lvl5pPr>
            <a:lvl6pPr marL="2073402" indent="0">
              <a:buNone/>
              <a:defRPr sz="1300"/>
            </a:lvl6pPr>
            <a:lvl7pPr marL="2488082" indent="0">
              <a:buNone/>
              <a:defRPr sz="1300"/>
            </a:lvl7pPr>
            <a:lvl8pPr marL="2902763" indent="0">
              <a:buNone/>
              <a:defRPr sz="1300"/>
            </a:lvl8pPr>
            <a:lvl9pPr marL="33174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600" y="1470087"/>
            <a:ext cx="3882240" cy="489836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080" y="1470087"/>
            <a:ext cx="3883680" cy="489836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12"/>
            <a:ext cx="8229600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4879"/>
            <a:ext cx="403920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172"/>
            <a:ext cx="403920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4879"/>
            <a:ext cx="4042080" cy="63929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172"/>
            <a:ext cx="4042080" cy="395238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572"/>
            <a:ext cx="3008160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571"/>
            <a:ext cx="5112000" cy="585298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5530"/>
            <a:ext cx="3008160" cy="4691027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456"/>
            <a:ext cx="5486400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3376"/>
            <a:ext cx="5486400" cy="4113648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757"/>
            <a:ext cx="5486400" cy="804876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BCC1-82B7-4AA4-ACD9-4F27C5D43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7680" y="6433245"/>
            <a:ext cx="2024640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3" tIns="43637" rIns="87273" bIns="4363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777777"/>
                </a:solidFill>
                <a:latin typeface="Times New Roman" pitchFamily="18" charset="0"/>
              </a:defRPr>
            </a:lvl1pPr>
          </a:lstStyle>
          <a:p>
            <a:fld id="{1B8F2082-800A-4DAD-8FF6-8721B5C2C488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0" y="1196515"/>
            <a:ext cx="914400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lIns="82936" tIns="41468" rIns="82936" bIns="41468"/>
          <a:lstStyle/>
          <a:p>
            <a:pPr algn="ctr">
              <a:defRPr/>
            </a:pPr>
            <a:endParaRPr lang="sl-SI" dirty="0">
              <a:cs typeface="+mn-cs"/>
            </a:endParaRPr>
          </a:p>
        </p:txBody>
      </p:sp>
      <p:sp>
        <p:nvSpPr>
          <p:cNvPr id="922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83360" y="96471"/>
            <a:ext cx="7904160" cy="98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3" tIns="43637" rIns="87273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600" y="1470087"/>
            <a:ext cx="7904160" cy="48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3" tIns="43637" rIns="87273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587520" y="6433244"/>
            <a:ext cx="855648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36" tIns="41468" rIns="82936" bIns="41468" anchor="ctr"/>
          <a:lstStyle/>
          <a:p>
            <a:pPr algn="ctr">
              <a:defRPr/>
            </a:pPr>
            <a:endParaRPr lang="sl-SI" dirty="0">
              <a:cs typeface="+mn-cs"/>
            </a:endParaRPr>
          </a:p>
        </p:txBody>
      </p:sp>
      <p:pic>
        <p:nvPicPr>
          <p:cNvPr id="922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639"/>
            <a:ext cx="601920" cy="11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88" name="Line 20"/>
          <p:cNvSpPr>
            <a:spLocks noChangeShapeType="1"/>
          </p:cNvSpPr>
          <p:nvPr/>
        </p:nvSpPr>
        <p:spPr bwMode="auto">
          <a:xfrm>
            <a:off x="587520" y="0"/>
            <a:ext cx="0" cy="685800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36" tIns="41468" rIns="82936" bIns="41468" anchor="ctr"/>
          <a:lstStyle/>
          <a:p>
            <a:pPr algn="ctr">
              <a:defRPr/>
            </a:pPr>
            <a:endParaRPr lang="sl-SI" dirty="0">
              <a:cs typeface="+mn-cs"/>
            </a:endParaRP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 rot="16200000">
            <a:off x="-2531942" y="3771657"/>
            <a:ext cx="5649966" cy="522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36" tIns="41468" rIns="82936" bIns="41468" anchor="ctr"/>
          <a:lstStyle/>
          <a:p>
            <a:pPr algn="ctr" defTabSz="872557">
              <a:defRPr/>
            </a:pPr>
            <a:r>
              <a:rPr lang="sl-SI" sz="1600" b="1" noProof="1" smtClean="0">
                <a:solidFill>
                  <a:schemeClr val="bg2"/>
                </a:solidFill>
                <a:latin typeface="Times New Roman" pitchFamily="18" charset="0"/>
                <a:cs typeface="+mn-cs"/>
              </a:rPr>
              <a:t>Ocena prakse v izrednih razmerah</a:t>
            </a:r>
            <a:endParaRPr lang="en-US" sz="1600" b="1" noProof="1">
              <a:solidFill>
                <a:schemeClr val="bg2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2pPr>
      <a:lvl3pPr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3pPr>
      <a:lvl4pPr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4pPr>
      <a:lvl5pPr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5pPr>
      <a:lvl6pPr marL="414680"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6pPr>
      <a:lvl7pPr marL="829361"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7pPr>
      <a:lvl8pPr marL="1244041"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8pPr>
      <a:lvl9pPr marL="1658722" algn="ctr" defTabSz="872557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9pPr>
    </p:titleStyle>
    <p:bodyStyle>
      <a:lvl1pPr marL="326849" indent="-32684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08412" indent="-272134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91416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3pPr>
      <a:lvl4pPr marL="1527695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963972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378653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793333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208014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622694" indent="-218859" algn="l" defTabSz="872557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7680" y="6433245"/>
            <a:ext cx="2024640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2" tIns="43631" rIns="87262" bIns="436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>
            <a:off x="0" y="1196515"/>
            <a:ext cx="914400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lIns="82926" tIns="41463" rIns="82926" bIns="41463"/>
          <a:lstStyle/>
          <a:p>
            <a:pPr algn="ctr">
              <a:defRPr/>
            </a:pPr>
            <a:endParaRPr lang="sl-SI" dirty="0">
              <a:cs typeface="+mn-cs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83360" y="275012"/>
            <a:ext cx="7904160" cy="86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62" tIns="43631" rIns="87262" bIns="43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600" y="1470088"/>
            <a:ext cx="7904160" cy="48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62" tIns="43631" rIns="87262" bIns="43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Blsbe.qarfe.kqa</a:t>
            </a:r>
          </a:p>
          <a:p>
            <a:pPr lvl="1"/>
            <a:r>
              <a:rPr lang="en-US" smtClean="0"/>
              <a:t>Second level</a:t>
            </a:r>
            <a:endParaRPr lang="sl-SI" smtClean="0"/>
          </a:p>
          <a:p>
            <a:pPr lvl="2"/>
            <a:r>
              <a:rPr lang="en-US" smtClean="0"/>
              <a:t>Third level</a:t>
            </a:r>
            <a:endParaRPr lang="sl-SI" smtClean="0"/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58" name="Line 6"/>
          <p:cNvSpPr>
            <a:spLocks noChangeShapeType="1"/>
          </p:cNvSpPr>
          <p:nvPr/>
        </p:nvSpPr>
        <p:spPr bwMode="auto">
          <a:xfrm>
            <a:off x="587520" y="6433244"/>
            <a:ext cx="8556480" cy="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26" tIns="41463" rIns="82926" bIns="41463" anchor="ctr"/>
          <a:lstStyle/>
          <a:p>
            <a:pPr algn="ctr">
              <a:defRPr/>
            </a:pPr>
            <a:endParaRPr lang="sl-SI" dirty="0">
              <a:cs typeface="+mn-cs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640"/>
            <a:ext cx="601920" cy="11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587520" y="0"/>
            <a:ext cx="0" cy="6858000"/>
          </a:xfrm>
          <a:prstGeom prst="line">
            <a:avLst/>
          </a:prstGeom>
          <a:noFill/>
          <a:ln w="28575">
            <a:solidFill>
              <a:srgbClr val="7C7A7A"/>
            </a:solidFill>
            <a:round/>
            <a:headEnd/>
            <a:tailEnd/>
          </a:ln>
          <a:effectLst/>
        </p:spPr>
        <p:txBody>
          <a:bodyPr wrap="none" lIns="82926" tIns="41463" rIns="82926" bIns="41463" anchor="ctr"/>
          <a:lstStyle/>
          <a:p>
            <a:pPr algn="ctr">
              <a:defRPr/>
            </a:pPr>
            <a:endParaRPr lang="sl-SI" dirty="0">
              <a:cs typeface="+mn-cs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 rot="16200000">
            <a:off x="-2563621" y="3771658"/>
            <a:ext cx="5649966" cy="522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26" tIns="41463" rIns="82926" bIns="41463" anchor="ctr"/>
          <a:lstStyle/>
          <a:p>
            <a:pPr algn="ctr" defTabSz="872450">
              <a:defRPr/>
            </a:pPr>
            <a:r>
              <a:rPr lang="en-US" sz="1300" b="1" dirty="0">
                <a:solidFill>
                  <a:schemeClr val="bg2"/>
                </a:solidFill>
                <a:cs typeface="+mn-cs"/>
              </a:rPr>
              <a:t>Generalized Blockmodeling of Valued Networks</a:t>
            </a:r>
            <a:endParaRPr lang="sl-SI" sz="13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718560" y="6433244"/>
            <a:ext cx="3853440" cy="26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26" tIns="41463" rIns="82926" bIns="41463" anchor="ctr"/>
          <a:lstStyle/>
          <a:p>
            <a:pPr defTabSz="872450">
              <a:defRPr/>
            </a:pPr>
            <a:r>
              <a:rPr lang="sl-SI" sz="1300" i="1" dirty="0">
                <a:cs typeface="+mn-cs"/>
              </a:rPr>
              <a:t>Social Informatics Seminar, 7th February 2007, Pordenone</a:t>
            </a:r>
            <a:endParaRPr lang="sl-SI" sz="1300" i="1" dirty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hf hdr="0" ftr="0" dt="0"/>
  <p:txStyles>
    <p:titleStyle>
      <a:lvl1pPr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2pPr>
      <a:lvl3pPr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3pPr>
      <a:lvl4pPr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4pPr>
      <a:lvl5pPr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5pPr>
      <a:lvl6pPr marL="414629"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6pPr>
      <a:lvl7pPr marL="829259"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7pPr>
      <a:lvl8pPr marL="1243888"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8pPr>
      <a:lvl9pPr marL="1658518" algn="ctr" defTabSz="872450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9pPr>
    </p:titleStyle>
    <p:bodyStyle>
      <a:lvl1pPr marL="326808" indent="-326808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100">
          <a:solidFill>
            <a:srgbClr val="5F5F5F"/>
          </a:solidFill>
          <a:latin typeface="+mn-lt"/>
          <a:ea typeface="+mn-ea"/>
          <a:cs typeface="+mn-cs"/>
        </a:defRPr>
      </a:lvl1pPr>
      <a:lvl2pPr marL="708324" indent="-272101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900">
          <a:solidFill>
            <a:srgbClr val="5F5F5F"/>
          </a:solidFill>
          <a:latin typeface="+mn-lt"/>
        </a:defRPr>
      </a:lvl2pPr>
      <a:lvl3pPr marL="1091282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700">
          <a:solidFill>
            <a:srgbClr val="5F5F5F"/>
          </a:solidFill>
          <a:latin typeface="+mn-lt"/>
        </a:defRPr>
      </a:lvl3pPr>
      <a:lvl4pPr marL="1527507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700">
          <a:solidFill>
            <a:srgbClr val="5F5F5F"/>
          </a:solidFill>
          <a:latin typeface="+mn-lt"/>
        </a:defRPr>
      </a:lvl4pPr>
      <a:lvl5pPr marL="1963730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rgbClr val="5F5F5F"/>
          </a:solidFill>
          <a:latin typeface="+mn-lt"/>
        </a:defRPr>
      </a:lvl5pPr>
      <a:lvl6pPr marL="2378360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rgbClr val="5F5F5F"/>
          </a:solidFill>
          <a:latin typeface="+mn-lt"/>
        </a:defRPr>
      </a:lvl6pPr>
      <a:lvl7pPr marL="2792989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rgbClr val="5F5F5F"/>
          </a:solidFill>
          <a:latin typeface="+mn-lt"/>
        </a:defRPr>
      </a:lvl7pPr>
      <a:lvl8pPr marL="3207619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rgbClr val="5F5F5F"/>
          </a:solidFill>
          <a:latin typeface="+mn-lt"/>
        </a:defRPr>
      </a:lvl8pPr>
      <a:lvl9pPr marL="3622248" indent="-218832" algn="l" defTabSz="8724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700">
          <a:solidFill>
            <a:srgbClr val="5F5F5F"/>
          </a:solidFill>
          <a:latin typeface="+mn-lt"/>
        </a:defRPr>
      </a:lvl9pPr>
    </p:bodyStyle>
    <p:otherStyle>
      <a:defPPr>
        <a:defRPr lang="sl-SI"/>
      </a:defPPr>
      <a:lvl1pPr marL="0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29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59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88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18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146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776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05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034" algn="l" defTabSz="829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KirusaBlog/crisis-communication-ways-to-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image" Target="../media/image122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4" Type="http://schemas.openxmlformats.org/officeDocument/2006/relationships/image" Target="../media/image124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mq6wowq7gh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4" Type="http://schemas.openxmlformats.org/officeDocument/2006/relationships/image" Target="../media/image12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s://youtu.be/d4rcFqfcQk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w69g4z64m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604448" cy="2088232"/>
          </a:xfrm>
        </p:spPr>
        <p:txBody>
          <a:bodyPr/>
          <a:lstStyle/>
          <a:p>
            <a:r>
              <a:rPr lang="sl-SI" sz="4000" dirty="0" smtClean="0">
                <a:solidFill>
                  <a:srgbClr val="FF0000"/>
                </a:solidFill>
              </a:rPr>
              <a:t>Ocena prakse v izrednih razmerah</a:t>
            </a:r>
            <a:r>
              <a:rPr lang="sl-SI" sz="4000" dirty="0"/>
              <a:t/>
            </a:r>
            <a:br>
              <a:rPr lang="sl-SI" sz="4000" dirty="0"/>
            </a:br>
            <a:endParaRPr lang="en-US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625" y="3356992"/>
            <a:ext cx="5154302" cy="3203273"/>
          </a:xfrm>
        </p:spPr>
        <p:txBody>
          <a:bodyPr>
            <a:normAutofit/>
          </a:bodyPr>
          <a:lstStyle/>
          <a:p>
            <a:pPr algn="ctr"/>
            <a:r>
              <a:rPr lang="sl-SI" sz="2400" dirty="0" smtClean="0"/>
              <a:t>As. dr. Tadeja Kodele,</a:t>
            </a:r>
          </a:p>
          <a:p>
            <a:pPr algn="ctr"/>
            <a:r>
              <a:rPr lang="sl-SI" sz="2400" dirty="0" smtClean="0"/>
              <a:t> As. mag. Mojca Šeme in </a:t>
            </a:r>
          </a:p>
          <a:p>
            <a:pPr algn="ctr"/>
            <a:r>
              <a:rPr lang="sl-SI" sz="2400" noProof="0" dirty="0" smtClean="0"/>
              <a:t>As. dr. Tamara Rape Žiberna</a:t>
            </a:r>
          </a:p>
          <a:p>
            <a:pPr algn="ctr"/>
            <a:endParaRPr lang="sl-SI" sz="2400" dirty="0" smtClean="0"/>
          </a:p>
          <a:p>
            <a:pPr algn="ctr"/>
            <a:r>
              <a:rPr lang="sl-SI" sz="2400" dirty="0" smtClean="0"/>
              <a:t>Fakulteta za socialno delo UL</a:t>
            </a:r>
            <a:endParaRPr lang="sl-SI" sz="1800" noProof="0" dirty="0" smtClean="0"/>
          </a:p>
          <a:p>
            <a:endParaRPr lang="en-US" sz="1600" noProof="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3276" r="14550" b="12680"/>
          <a:stretch/>
        </p:blipFill>
        <p:spPr>
          <a:xfrm>
            <a:off x="1169619" y="3193891"/>
            <a:ext cx="1700681" cy="18552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1800200" cy="180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573" y="1367601"/>
            <a:ext cx="8400923" cy="494171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85267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12776"/>
            <a:ext cx="8429429" cy="48245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67406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54" y="1429000"/>
            <a:ext cx="8388441" cy="480107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62589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0" y="1412776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40939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84784"/>
            <a:ext cx="8429429" cy="48245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39210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59380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87338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84784"/>
            <a:ext cx="8483495" cy="4855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03911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82" y="1556792"/>
            <a:ext cx="8517118" cy="48747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75718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4" y="1467576"/>
            <a:ext cx="8352932" cy="47807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31314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53" y="1475162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39548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67577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85820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12" y="1403016"/>
            <a:ext cx="8230167" cy="48412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76393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60366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87311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556792"/>
            <a:ext cx="8520139" cy="48764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97220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51" y="1467577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41866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05" y="1556792"/>
            <a:ext cx="8357684" cy="478347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49031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90" y="1412776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36158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577764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988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77764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02898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04" y="1340768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81221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 – odprti odgovori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118</a:t>
            </a:fld>
            <a:endParaRPr lang="en-US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520" t="25640" r="50026" b="37865"/>
          <a:stretch/>
        </p:blipFill>
        <p:spPr>
          <a:xfrm>
            <a:off x="1907704" y="1700808"/>
            <a:ext cx="6095630" cy="4248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47465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 – odprto odgovori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Najpogostejše pohvale študentk FSD:</a:t>
            </a:r>
            <a:endParaRPr lang="sl-SI" dirty="0"/>
          </a:p>
          <a:p>
            <a:pPr lvl="2"/>
            <a:r>
              <a:rPr lang="sl-SI" b="1" dirty="0" smtClean="0"/>
              <a:t>prizadevnost</a:t>
            </a:r>
            <a:r>
              <a:rPr lang="sl-SI" b="1" dirty="0"/>
              <a:t>, samoiniciativnost, motiviranost, vedoželjnost, prilagodljivost, vestnost </a:t>
            </a:r>
            <a:endParaRPr lang="sl-SI" b="1" dirty="0" smtClean="0"/>
          </a:p>
          <a:p>
            <a:pPr lvl="2"/>
            <a:r>
              <a:rPr lang="sl-SI" b="1" dirty="0"/>
              <a:t>spontanost, komunikativnost, empatija, ustrezen pristop in dobro delo z uporabniki </a:t>
            </a:r>
            <a:endParaRPr lang="sl-SI" dirty="0"/>
          </a:p>
          <a:p>
            <a:pPr lvl="2"/>
            <a:r>
              <a:rPr lang="sl-SI" b="1" dirty="0"/>
              <a:t>študentke v veliko pomoč, kot pomemben doprinos programu, dodana vrednost delu </a:t>
            </a:r>
            <a:endParaRPr lang="sl-SI" dirty="0"/>
          </a:p>
          <a:p>
            <a:pPr lvl="2"/>
            <a:endParaRPr lang="sl-SI" dirty="0"/>
          </a:p>
          <a:p>
            <a:pPr marL="436278" lvl="1" indent="0">
              <a:buNone/>
            </a:pPr>
            <a:endParaRPr lang="sl-SI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97779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74220"/>
            <a:ext cx="8109120" cy="477007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69402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 – odprto odgovori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Nekateri izraženi izzivi glede študentk FSD:</a:t>
            </a:r>
            <a:endParaRPr lang="sl-SI" dirty="0"/>
          </a:p>
          <a:p>
            <a:pPr lvl="2"/>
            <a:r>
              <a:rPr lang="sl-SI" b="1" dirty="0" smtClean="0"/>
              <a:t>študentke </a:t>
            </a:r>
            <a:r>
              <a:rPr lang="sl-SI" b="1" dirty="0"/>
              <a:t>niso suverene, samozavestne, se ne čutijo kompetentne (npr. za individualno delo) </a:t>
            </a:r>
            <a:endParaRPr lang="sl-SI" b="1" dirty="0" smtClean="0"/>
          </a:p>
          <a:p>
            <a:pPr lvl="2"/>
            <a:r>
              <a:rPr lang="sl-SI" b="1" dirty="0" smtClean="0"/>
              <a:t>nezanesljivost (prenehanje s sodelovanjem, odzivanjem) </a:t>
            </a:r>
          </a:p>
          <a:p>
            <a:pPr marL="355600" lvl="2" indent="0">
              <a:buNone/>
            </a:pPr>
            <a:endParaRPr lang="sl-SI" sz="2600" dirty="0">
              <a:ea typeface="+mn-ea"/>
              <a:cs typeface="+mn-cs"/>
            </a:endParaRPr>
          </a:p>
          <a:p>
            <a:pPr marL="0" lvl="2" indent="355600">
              <a:buFont typeface="Courier New" panose="02070309020205020404" pitchFamily="49" charset="0"/>
              <a:buChar char="o"/>
            </a:pPr>
            <a:r>
              <a:rPr lang="sl-SI" sz="2600" dirty="0" smtClean="0">
                <a:ea typeface="+mn-ea"/>
                <a:cs typeface="+mn-cs"/>
              </a:rPr>
              <a:t>Veliko </a:t>
            </a:r>
            <a:r>
              <a:rPr lang="sl-SI" sz="2600" dirty="0">
                <a:ea typeface="+mn-ea"/>
                <a:cs typeface="+mn-cs"/>
              </a:rPr>
              <a:t>je odvisno od motiviranosti študentke</a:t>
            </a:r>
          </a:p>
          <a:p>
            <a:pPr marL="436278" lvl="1" indent="0">
              <a:buNone/>
            </a:pPr>
            <a:endParaRPr lang="sl-SI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2231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pPr marL="0" indent="0">
              <a:buNone/>
            </a:pPr>
            <a:endParaRPr lang="sl-SI" sz="2600" dirty="0" smtClean="0"/>
          </a:p>
          <a:p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1262" t="20591" r="5501" b="13610"/>
          <a:stretch/>
        </p:blipFill>
        <p:spPr>
          <a:xfrm>
            <a:off x="611560" y="1484784"/>
            <a:ext cx="8549032" cy="432048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83568" y="6096184"/>
            <a:ext cx="8109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VIR SLIKE: https</a:t>
            </a:r>
            <a:r>
              <a:rPr lang="sl-SI" sz="900" dirty="0"/>
              <a:t>://www.rtvslo.si/zdravje/novi-koronavirus/detektor-ali-je-covid-19-res-nevaren-le-za-starejse-in-kronicne-bolnike/536730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81487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Izzivi (v času epidemije) povezani z uporabniki:</a:t>
            </a:r>
          </a:p>
          <a:p>
            <a:pPr lvl="1"/>
            <a:r>
              <a:rPr lang="sl-SI" b="1" dirty="0" smtClean="0"/>
              <a:t>neodzivnost</a:t>
            </a:r>
            <a:r>
              <a:rPr lang="sl-SI" b="1" dirty="0"/>
              <a:t>, </a:t>
            </a:r>
            <a:r>
              <a:rPr lang="sl-SI" b="1" dirty="0" smtClean="0"/>
              <a:t>nezanesljivost, </a:t>
            </a:r>
            <a:r>
              <a:rPr lang="sl-SI" dirty="0" smtClean="0"/>
              <a:t>neredno </a:t>
            </a:r>
            <a:r>
              <a:rPr lang="sl-SI" dirty="0"/>
              <a:t>prihajanje v UB</a:t>
            </a:r>
          </a:p>
          <a:p>
            <a:pPr lvl="1"/>
            <a:r>
              <a:rPr lang="sl-SI" b="1" dirty="0"/>
              <a:t>brez dostopa do IKT </a:t>
            </a:r>
            <a:endParaRPr lang="sl-SI" dirty="0"/>
          </a:p>
          <a:p>
            <a:pPr lvl="1"/>
            <a:r>
              <a:rPr lang="sl-SI" b="1" dirty="0" smtClean="0"/>
              <a:t>neusposobljenost </a:t>
            </a:r>
            <a:r>
              <a:rPr lang="sl-SI" b="1" dirty="0"/>
              <a:t>za delo z </a:t>
            </a:r>
            <a:r>
              <a:rPr lang="sl-SI" b="1" dirty="0" smtClean="0"/>
              <a:t>IKT</a:t>
            </a:r>
            <a:endParaRPr lang="sl-SI" dirty="0"/>
          </a:p>
          <a:p>
            <a:pPr lvl="1"/>
            <a:r>
              <a:rPr lang="sl-SI" dirty="0"/>
              <a:t>v rizični skupini</a:t>
            </a:r>
          </a:p>
          <a:p>
            <a:pPr lvl="1"/>
            <a:endParaRPr lang="sl-SI" sz="2200" dirty="0" smtClean="0"/>
          </a:p>
          <a:p>
            <a:endParaRPr lang="sl-SI" sz="2400" dirty="0"/>
          </a:p>
        </p:txBody>
      </p:sp>
      <p:sp>
        <p:nvSpPr>
          <p:cNvPr id="2" name="Pravokotnik 1"/>
          <p:cNvSpPr/>
          <p:nvPr/>
        </p:nvSpPr>
        <p:spPr>
          <a:xfrm>
            <a:off x="683568" y="6201681"/>
            <a:ext cx="8181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VIR SLIKE: https://www.celje.info/aktualno/koronavirus-kaksno-je-trenutno-stanje-v-domovih-starejsih-na-celjskem-in-kako-so-pripravljeni2/</a:t>
            </a:r>
          </a:p>
        </p:txBody>
      </p:sp>
      <p:pic>
        <p:nvPicPr>
          <p:cNvPr id="3076" name="Picture 4" descr="https://www.celje.info/wp-content/uploads/2020/03/dom-starej%C5%A1ih-koronavirus-covid-19-800x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5537"/>
            <a:ext cx="3532248" cy="19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88153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1"/>
            <a:ext cx="8532440" cy="5236493"/>
          </a:xfrm>
        </p:spPr>
        <p:txBody>
          <a:bodyPr/>
          <a:lstStyle/>
          <a:p>
            <a:r>
              <a:rPr lang="sl-SI" sz="2600" dirty="0" smtClean="0"/>
              <a:t>Spremenjene oblike sodelovanja</a:t>
            </a:r>
          </a:p>
          <a:p>
            <a:pPr lvl="1"/>
            <a:r>
              <a:rPr lang="sl-SI" sz="2200" dirty="0" smtClean="0"/>
              <a:t>Študentk z uporabniki</a:t>
            </a:r>
          </a:p>
          <a:p>
            <a:pPr lvl="2"/>
            <a:r>
              <a:rPr lang="sl-SI" sz="2000" b="1" dirty="0"/>
              <a:t>drugačen, le posredni </a:t>
            </a:r>
            <a:r>
              <a:rPr lang="sl-SI" sz="2000" b="1" dirty="0" smtClean="0"/>
              <a:t>stik, na </a:t>
            </a:r>
            <a:r>
              <a:rPr lang="sl-SI" sz="2000" b="1" dirty="0"/>
              <a:t>daljavo (telefon, računalnik – </a:t>
            </a:r>
            <a:r>
              <a:rPr lang="sl-SI" sz="2000" b="1" dirty="0" err="1"/>
              <a:t>videoklici</a:t>
            </a:r>
            <a:r>
              <a:rPr lang="sl-SI" sz="2000" b="1" dirty="0"/>
              <a:t> (Zoom, Skype</a:t>
            </a:r>
            <a:r>
              <a:rPr lang="sl-SI" sz="2000" b="1" dirty="0" smtClean="0"/>
              <a:t>))</a:t>
            </a:r>
            <a:endParaRPr lang="sl-SI" sz="2000" dirty="0"/>
          </a:p>
          <a:p>
            <a:pPr lvl="2"/>
            <a:r>
              <a:rPr lang="sl-SI" sz="2000" dirty="0"/>
              <a:t>študentka se je srečevala z uporabnikom v domačem okolju zunaj</a:t>
            </a:r>
          </a:p>
          <a:p>
            <a:pPr lvl="2"/>
            <a:r>
              <a:rPr lang="sl-SI" sz="2000" dirty="0"/>
              <a:t>delo od </a:t>
            </a:r>
            <a:r>
              <a:rPr lang="sl-SI" sz="2000" dirty="0" smtClean="0"/>
              <a:t>doma</a:t>
            </a:r>
          </a:p>
          <a:p>
            <a:pPr lvl="1"/>
            <a:r>
              <a:rPr lang="sl-SI" sz="2200" dirty="0" smtClean="0"/>
              <a:t>Mentoric s študentkami</a:t>
            </a:r>
          </a:p>
          <a:p>
            <a:pPr lvl="2"/>
            <a:r>
              <a:rPr lang="sl-SI" sz="2000" b="1" dirty="0"/>
              <a:t>d</a:t>
            </a:r>
            <a:r>
              <a:rPr lang="sl-SI" sz="2000" b="1" dirty="0" smtClean="0"/>
              <a:t>rugačen stik, na </a:t>
            </a:r>
            <a:r>
              <a:rPr lang="sl-SI" sz="2000" b="1" dirty="0"/>
              <a:t>daljavo (telefon, računalnik – e-mail, FB-</a:t>
            </a:r>
            <a:r>
              <a:rPr lang="sl-SI" sz="2000" b="1" dirty="0" err="1"/>
              <a:t>chat</a:t>
            </a:r>
            <a:r>
              <a:rPr lang="sl-SI" sz="2000" b="1" dirty="0"/>
              <a:t>, </a:t>
            </a:r>
            <a:r>
              <a:rPr lang="sl-SI" sz="2000" b="1" dirty="0" err="1"/>
              <a:t>Instagram</a:t>
            </a:r>
            <a:r>
              <a:rPr lang="sl-SI" sz="2000" b="1" dirty="0"/>
              <a:t>, Zoom, forum) </a:t>
            </a:r>
          </a:p>
          <a:p>
            <a:pPr lvl="2"/>
            <a:r>
              <a:rPr lang="sl-SI" sz="2000" dirty="0"/>
              <a:t>kombiniranje (srečanja preko telefona in računalnika ter v živo)</a:t>
            </a:r>
          </a:p>
          <a:p>
            <a:pPr lvl="2"/>
            <a:r>
              <a:rPr lang="sl-SI" sz="2000" dirty="0"/>
              <a:t>le vzpostavitev kontakta s študentko ker se potem praksa ni izvajala</a:t>
            </a:r>
          </a:p>
          <a:p>
            <a:pPr lvl="2"/>
            <a:r>
              <a:rPr lang="sl-SI" sz="2000" dirty="0"/>
              <a:t>delo od doma</a:t>
            </a:r>
          </a:p>
          <a:p>
            <a:pPr lvl="1"/>
            <a:endParaRPr lang="sl-SI" sz="2200" dirty="0" smtClean="0"/>
          </a:p>
          <a:p>
            <a:pPr lvl="1"/>
            <a:endParaRPr lang="sl-SI" sz="2200" dirty="0" smtClean="0"/>
          </a:p>
          <a:p>
            <a:pPr marL="436278" lvl="1" indent="0">
              <a:buNone/>
            </a:pPr>
            <a:endParaRPr lang="sl-SI" sz="2200" dirty="0" smtClean="0"/>
          </a:p>
          <a:p>
            <a:endParaRPr lang="sl-SI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53790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pPr marL="0" indent="0">
              <a:buNone/>
            </a:pPr>
            <a:endParaRPr lang="sl-SI" sz="2600" dirty="0" smtClean="0"/>
          </a:p>
          <a:p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1650" t="20601" r="5900" b="29000"/>
          <a:stretch/>
        </p:blipFill>
        <p:spPr>
          <a:xfrm>
            <a:off x="755576" y="1844824"/>
            <a:ext cx="8280920" cy="324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25200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8496944" cy="5328592"/>
          </a:xfrm>
        </p:spPr>
        <p:txBody>
          <a:bodyPr/>
          <a:lstStyle/>
          <a:p>
            <a:r>
              <a:rPr lang="sl-SI" sz="2600" dirty="0" smtClean="0"/>
              <a:t>Primeri dobrih praks:</a:t>
            </a:r>
          </a:p>
          <a:p>
            <a:pPr marL="0" indent="0">
              <a:buNone/>
            </a:pPr>
            <a:r>
              <a:rPr lang="sl-SI" sz="2500" b="1" dirty="0" smtClean="0"/>
              <a:t>1. Podpora </a:t>
            </a:r>
            <a:r>
              <a:rPr lang="sl-SI" sz="2500" b="1" dirty="0"/>
              <a:t>na daljavo</a:t>
            </a:r>
          </a:p>
          <a:p>
            <a:pPr lvl="1"/>
            <a:r>
              <a:rPr lang="sl-SI" sz="1500" dirty="0"/>
              <a:t>pogostejši uporaba telefonskih klicev (za delo z uporabniki) </a:t>
            </a:r>
          </a:p>
          <a:p>
            <a:pPr lvl="1"/>
            <a:r>
              <a:rPr lang="sl-SI" sz="1500" dirty="0"/>
              <a:t>uporaba spletnih orodij za komunikacijo – </a:t>
            </a:r>
            <a:r>
              <a:rPr lang="sl-SI" sz="1500" dirty="0" err="1"/>
              <a:t>Viber</a:t>
            </a:r>
            <a:r>
              <a:rPr lang="sl-SI" sz="1500" dirty="0"/>
              <a:t>, Skype, </a:t>
            </a:r>
            <a:r>
              <a:rPr lang="sl-SI" sz="1500" dirty="0" err="1"/>
              <a:t>Whatsup</a:t>
            </a:r>
            <a:r>
              <a:rPr lang="sl-SI" sz="1500" dirty="0"/>
              <a:t>, socialna omrežja, npr. FB, </a:t>
            </a:r>
            <a:r>
              <a:rPr lang="sl-SI" sz="1500" dirty="0" err="1"/>
              <a:t>videoklepetalnice</a:t>
            </a:r>
            <a:r>
              <a:rPr lang="sl-SI" sz="1500" dirty="0"/>
              <a:t>, e-pošte (za delo z uporabniki in študenti) </a:t>
            </a:r>
          </a:p>
          <a:p>
            <a:pPr lvl="1"/>
            <a:r>
              <a:rPr lang="sl-SI" sz="1500" dirty="0"/>
              <a:t>uvedba video-klicev (z uporabniki) </a:t>
            </a:r>
          </a:p>
          <a:p>
            <a:pPr marL="0" lvl="0" indent="0">
              <a:buNone/>
            </a:pPr>
            <a:r>
              <a:rPr lang="sl-SI" sz="2500" b="1" dirty="0" smtClean="0"/>
              <a:t>2. </a:t>
            </a:r>
            <a:r>
              <a:rPr lang="sl-SI" sz="2800" b="1" dirty="0"/>
              <a:t>P</a:t>
            </a:r>
            <a:r>
              <a:rPr lang="sl-SI" sz="2800" b="1" dirty="0" smtClean="0"/>
              <a:t>ri </a:t>
            </a:r>
            <a:r>
              <a:rPr lang="sl-SI" sz="2800" b="1" dirty="0"/>
              <a:t>nujnih primerih </a:t>
            </a:r>
            <a:r>
              <a:rPr lang="sl-SI" sz="1500" dirty="0"/>
              <a:t>- uporaba (v skladu z navodili NIJZ in dovoljenjem vodstva org.) najvišje možne mere varnostnih ukrepov (maska, rokavice, razkužila, varnostna razdalja, poseben prostor, ki se je razkužil prej in potem) </a:t>
            </a:r>
          </a:p>
          <a:p>
            <a:pPr marL="0" lvl="0" indent="0">
              <a:buNone/>
            </a:pPr>
            <a:r>
              <a:rPr lang="sl-SI" sz="2800" b="1" dirty="0" smtClean="0"/>
              <a:t>3. </a:t>
            </a:r>
            <a:r>
              <a:rPr lang="sl-SI" sz="2800" b="1" dirty="0"/>
              <a:t>P</a:t>
            </a:r>
            <a:r>
              <a:rPr lang="sl-SI" sz="2800" b="1" dirty="0" smtClean="0"/>
              <a:t>reskrba </a:t>
            </a:r>
            <a:r>
              <a:rPr lang="sl-SI" sz="2800" b="1" dirty="0"/>
              <a:t>uporabnikov z (</a:t>
            </a:r>
            <a:r>
              <a:rPr lang="sl-SI" sz="2800" b="1" dirty="0" err="1"/>
              <a:t>donacijskimi</a:t>
            </a:r>
            <a:r>
              <a:rPr lang="sl-SI" sz="2800" b="1" dirty="0"/>
              <a:t>) računalniki </a:t>
            </a:r>
            <a:endParaRPr lang="sl-SI" sz="2800" dirty="0"/>
          </a:p>
          <a:p>
            <a:pPr marL="0" indent="0">
              <a:buNone/>
            </a:pPr>
            <a:r>
              <a:rPr lang="sl-SI" sz="2800" b="1" dirty="0" smtClean="0"/>
              <a:t>4. </a:t>
            </a:r>
            <a:r>
              <a:rPr lang="sl-SI" sz="2800" b="1" dirty="0"/>
              <a:t>V</a:t>
            </a:r>
            <a:r>
              <a:rPr lang="sl-SI" sz="2800" b="1" dirty="0" smtClean="0"/>
              <a:t>eč </a:t>
            </a:r>
            <a:r>
              <a:rPr lang="sl-SI" sz="2800" b="1" dirty="0"/>
              <a:t>terenskega dela </a:t>
            </a:r>
            <a:r>
              <a:rPr lang="sl-SI" sz="1500" dirty="0"/>
              <a:t>– ulično delo, organizacija „vskočila“ namesto ustavljenega programa</a:t>
            </a:r>
          </a:p>
          <a:p>
            <a:endParaRPr lang="sl-SI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44914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Nekaj izpostavljenih izzivov:</a:t>
            </a:r>
          </a:p>
          <a:p>
            <a:pPr lvl="1"/>
            <a:r>
              <a:rPr lang="sl-SI" sz="2200" dirty="0" smtClean="0"/>
              <a:t>Komunikacija z uporabniki ob omejitvi osebnih stikov</a:t>
            </a:r>
          </a:p>
          <a:p>
            <a:pPr lvl="1"/>
            <a:r>
              <a:rPr lang="sl-SI" sz="2200" dirty="0" smtClean="0"/>
              <a:t>Logistika</a:t>
            </a:r>
          </a:p>
          <a:p>
            <a:pPr lvl="1"/>
            <a:r>
              <a:rPr lang="sl-SI" sz="2200" dirty="0" smtClean="0"/>
              <a:t>Odpoved ali prekinitev različnih dogodkov</a:t>
            </a:r>
          </a:p>
          <a:p>
            <a:pPr lvl="1"/>
            <a:r>
              <a:rPr lang="sl-SI" sz="2200" dirty="0" smtClean="0"/>
              <a:t>Več dela (na določenih področjih)</a:t>
            </a:r>
          </a:p>
          <a:p>
            <a:pPr lvl="1"/>
            <a:r>
              <a:rPr lang="sl-SI" sz="2200" dirty="0" smtClean="0"/>
              <a:t>Potreba po večji prilagodljivosti</a:t>
            </a:r>
          </a:p>
          <a:p>
            <a:pPr lvl="1"/>
            <a:r>
              <a:rPr lang="sl-SI" sz="2200" dirty="0" smtClean="0"/>
              <a:t>Izzivi povezani s študentkami (neodzivnost, neodločnost, nemotiviranost ipd.)</a:t>
            </a:r>
          </a:p>
          <a:p>
            <a:pPr marL="436278" lvl="1" indent="0">
              <a:buNone/>
            </a:pPr>
            <a:endParaRPr lang="sl-SI" sz="2200" dirty="0"/>
          </a:p>
          <a:p>
            <a:pPr marL="436278" lvl="1" indent="0">
              <a:buNone/>
            </a:pPr>
            <a:r>
              <a:rPr lang="sl-SI" sz="900" dirty="0" smtClean="0"/>
              <a:t>VIR SLIKE</a:t>
            </a:r>
            <a:r>
              <a:rPr lang="sl-SI" sz="900" dirty="0"/>
              <a:t>: </a:t>
            </a:r>
            <a:r>
              <a:rPr lang="sl-SI" sz="900" dirty="0">
                <a:hlinkClick r:id="rId3"/>
              </a:rPr>
              <a:t>https://medium.com/@</a:t>
            </a:r>
            <a:r>
              <a:rPr lang="sl-SI" sz="900" dirty="0" smtClean="0">
                <a:hlinkClick r:id="rId3"/>
              </a:rPr>
              <a:t>KirusaBlog/crisis-communication-ways-to-</a:t>
            </a:r>
            <a:endParaRPr lang="sl-SI" sz="900" dirty="0" smtClean="0"/>
          </a:p>
          <a:p>
            <a:pPr marL="436278" lvl="1" indent="0">
              <a:buNone/>
            </a:pPr>
            <a:r>
              <a:rPr lang="sl-SI" sz="900" dirty="0" smtClean="0"/>
              <a:t>engage-better-with-your-customers-during-covid-19-fbe21fbfadb8</a:t>
            </a:r>
          </a:p>
          <a:p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821921"/>
            <a:ext cx="3279765" cy="1596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32078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6048672" cy="5236493"/>
          </a:xfrm>
        </p:spPr>
        <p:txBody>
          <a:bodyPr/>
          <a:lstStyle/>
          <a:p>
            <a:r>
              <a:rPr lang="sl-SI" sz="2600" dirty="0" smtClean="0"/>
              <a:t>Pohvale:</a:t>
            </a:r>
          </a:p>
          <a:p>
            <a:pPr lvl="1"/>
            <a:r>
              <a:rPr lang="sl-SI" sz="2200" dirty="0" smtClean="0"/>
              <a:t>ŠTUDENTK</a:t>
            </a:r>
          </a:p>
          <a:p>
            <a:pPr lvl="1"/>
            <a:r>
              <a:rPr lang="sl-SI" sz="1400" b="1" dirty="0"/>
              <a:t>zanesljive, resne in odgovorne </a:t>
            </a:r>
            <a:endParaRPr lang="sl-SI" sz="1400" b="1" dirty="0" smtClean="0"/>
          </a:p>
          <a:p>
            <a:pPr lvl="1"/>
            <a:r>
              <a:rPr lang="sl-SI" sz="1400" b="1" dirty="0" smtClean="0"/>
              <a:t>motiviranost</a:t>
            </a:r>
            <a:r>
              <a:rPr lang="sl-SI" sz="1400" b="1" dirty="0"/>
              <a:t>, zagretost </a:t>
            </a:r>
            <a:r>
              <a:rPr lang="sl-SI" sz="1400" b="1" dirty="0" smtClean="0"/>
              <a:t> </a:t>
            </a:r>
            <a:endParaRPr lang="sl-SI" sz="1400" dirty="0"/>
          </a:p>
          <a:p>
            <a:pPr lvl="1"/>
            <a:r>
              <a:rPr lang="sl-SI" sz="1400" b="1" dirty="0"/>
              <a:t>vedoželjnost, zanimanje za </a:t>
            </a:r>
            <a:r>
              <a:rPr lang="sl-SI" sz="1400" b="1" dirty="0" smtClean="0"/>
              <a:t>delo</a:t>
            </a:r>
            <a:endParaRPr lang="sl-SI" sz="1400" dirty="0"/>
          </a:p>
          <a:p>
            <a:pPr lvl="1"/>
            <a:r>
              <a:rPr lang="sl-SI" sz="1400" b="1" dirty="0"/>
              <a:t>komunikativnost </a:t>
            </a:r>
            <a:endParaRPr lang="sl-SI" sz="1400" dirty="0"/>
          </a:p>
          <a:p>
            <a:pPr lvl="1"/>
            <a:r>
              <a:rPr lang="sl-SI" sz="1400" b="1" dirty="0" smtClean="0"/>
              <a:t>dobro sprejete </a:t>
            </a:r>
            <a:r>
              <a:rPr lang="sl-SI" sz="1400" b="1" dirty="0"/>
              <a:t>pri uporabnikih, dober odnos do uporabnikov </a:t>
            </a:r>
            <a:endParaRPr lang="sl-SI" sz="1400" dirty="0"/>
          </a:p>
          <a:p>
            <a:pPr lvl="1"/>
            <a:r>
              <a:rPr lang="sl-SI" sz="1400" b="1" dirty="0"/>
              <a:t>odzivne - odzvala na vse ponujeno, želeli so si zadolžitev </a:t>
            </a:r>
            <a:endParaRPr lang="sl-SI" sz="1400" dirty="0"/>
          </a:p>
          <a:p>
            <a:pPr lvl="1"/>
            <a:r>
              <a:rPr lang="sl-SI" sz="1400" b="1" dirty="0"/>
              <a:t>njihova energija, dobra volja </a:t>
            </a:r>
            <a:endParaRPr lang="sl-SI" sz="1400" dirty="0"/>
          </a:p>
          <a:p>
            <a:pPr lvl="1"/>
            <a:r>
              <a:rPr lang="sl-SI" sz="1400" b="1" dirty="0"/>
              <a:t>prilagodljive, fleksibilne </a:t>
            </a:r>
            <a:endParaRPr lang="sl-SI" sz="1400" dirty="0"/>
          </a:p>
          <a:p>
            <a:pPr lvl="1"/>
            <a:r>
              <a:rPr lang="sl-SI" sz="1400" b="1" dirty="0" smtClean="0"/>
              <a:t>angažiranost</a:t>
            </a:r>
            <a:endParaRPr lang="sl-SI" sz="1400" dirty="0"/>
          </a:p>
          <a:p>
            <a:pPr lvl="1"/>
            <a:r>
              <a:rPr lang="sl-SI" sz="1400" b="1" dirty="0"/>
              <a:t>pripravljenost pomagati, na sodelovanje, pripravljene </a:t>
            </a:r>
            <a:r>
              <a:rPr lang="sl-SI" sz="1400" b="1" dirty="0" smtClean="0"/>
              <a:t>delati</a:t>
            </a:r>
            <a:endParaRPr lang="sl-SI" sz="1400" dirty="0"/>
          </a:p>
          <a:p>
            <a:pPr lvl="1"/>
            <a:r>
              <a:rPr lang="sl-SI" sz="1400" b="1" dirty="0" smtClean="0"/>
              <a:t>reden </a:t>
            </a:r>
            <a:r>
              <a:rPr lang="sl-SI" sz="1400" b="1" dirty="0"/>
              <a:t>urnik, redno prihajanje </a:t>
            </a:r>
            <a:endParaRPr lang="sl-SI" sz="1400" dirty="0"/>
          </a:p>
          <a:p>
            <a:pPr lvl="1"/>
            <a:r>
              <a:rPr lang="sl-SI" sz="1400" b="1" dirty="0"/>
              <a:t>pomoč strokovnim delavkam </a:t>
            </a:r>
            <a:r>
              <a:rPr lang="sl-SI" sz="1400" b="1" dirty="0" smtClean="0"/>
              <a:t>(tudi pri </a:t>
            </a:r>
            <a:r>
              <a:rPr lang="sl-SI" sz="1400" b="1" dirty="0"/>
              <a:t>(novih) tehničnih in administrativnih </a:t>
            </a:r>
            <a:r>
              <a:rPr lang="sl-SI" sz="1400" b="1" dirty="0" smtClean="0"/>
              <a:t>stvareh)</a:t>
            </a:r>
            <a:endParaRPr lang="sl-SI" sz="1400" dirty="0"/>
          </a:p>
          <a:p>
            <a:pPr lvl="1"/>
            <a:endParaRPr lang="sl-SI" sz="2200" dirty="0"/>
          </a:p>
          <a:p>
            <a:endParaRPr lang="sl-SI" sz="2400" dirty="0"/>
          </a:p>
        </p:txBody>
      </p:sp>
      <p:sp>
        <p:nvSpPr>
          <p:cNvPr id="2" name="Pravokotnik 1"/>
          <p:cNvSpPr/>
          <p:nvPr/>
        </p:nvSpPr>
        <p:spPr>
          <a:xfrm>
            <a:off x="6544833" y="1700808"/>
            <a:ext cx="23903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200" dirty="0" smtClean="0"/>
              <a:t>FSD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1400" b="1" dirty="0"/>
              <a:t>trud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1400" b="1" dirty="0"/>
              <a:t>dobro sodelovanje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1400" b="1" dirty="0"/>
              <a:t>prilagodljivost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58747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8140760" cy="5236493"/>
          </a:xfrm>
        </p:spPr>
        <p:txBody>
          <a:bodyPr/>
          <a:lstStyle/>
          <a:p>
            <a:pPr marL="0" indent="0">
              <a:buNone/>
            </a:pPr>
            <a:r>
              <a:rPr lang="sl-SI" sz="2600" dirty="0" smtClean="0"/>
              <a:t>Nekateri predlogi:</a:t>
            </a:r>
          </a:p>
          <a:p>
            <a:pPr lvl="0"/>
            <a:r>
              <a:rPr lang="sl-SI" sz="2600" dirty="0" smtClean="0"/>
              <a:t>Za FSD: </a:t>
            </a:r>
          </a:p>
          <a:p>
            <a:pPr lvl="1"/>
            <a:r>
              <a:rPr lang="sl-SI" sz="1600" b="1" dirty="0" smtClean="0"/>
              <a:t>tudi </a:t>
            </a:r>
            <a:r>
              <a:rPr lang="sl-SI" sz="1600" b="1" dirty="0"/>
              <a:t>na FSD spodbujati in motivirati študentke za opravljanje </a:t>
            </a:r>
            <a:r>
              <a:rPr lang="sl-SI" sz="1600" b="1" dirty="0" smtClean="0"/>
              <a:t>prakse </a:t>
            </a:r>
            <a:r>
              <a:rPr lang="sl-SI" sz="1600" dirty="0" smtClean="0"/>
              <a:t>tudi v takšnih razmerah </a:t>
            </a:r>
            <a:r>
              <a:rPr lang="sl-SI" sz="1600" dirty="0"/>
              <a:t>(nekatere so jo zaradi drugih obveznosti postavile na drugi tir ali prekinile</a:t>
            </a:r>
            <a:r>
              <a:rPr lang="sl-SI" sz="1600" dirty="0" smtClean="0"/>
              <a:t>)</a:t>
            </a:r>
            <a:endParaRPr lang="sl-SI" sz="1600" dirty="0"/>
          </a:p>
          <a:p>
            <a:pPr lvl="1"/>
            <a:r>
              <a:rPr lang="sl-SI" sz="1600" dirty="0" smtClean="0"/>
              <a:t>FSD </a:t>
            </a:r>
            <a:r>
              <a:rPr lang="sl-SI" sz="1600" dirty="0"/>
              <a:t>naj pripravi protokol dela študentk na praksi v primerih epidemije s čemer bi nadrejenim olajšali vključevanje </a:t>
            </a:r>
          </a:p>
          <a:p>
            <a:pPr lvl="1"/>
            <a:r>
              <a:rPr lang="sl-SI" sz="1600" b="1" dirty="0" smtClean="0"/>
              <a:t>manjša </a:t>
            </a:r>
            <a:r>
              <a:rPr lang="sl-SI" sz="1600" b="1" dirty="0"/>
              <a:t>obremenjenost študentk (z </a:t>
            </a:r>
            <a:r>
              <a:rPr lang="sl-SI" sz="1600" b="1" dirty="0" smtClean="0"/>
              <a:t>nalogami), dovoliti </a:t>
            </a:r>
            <a:r>
              <a:rPr lang="sl-SI" sz="1600" b="1" dirty="0"/>
              <a:t>študentom delati z </a:t>
            </a:r>
            <a:r>
              <a:rPr lang="sl-SI" sz="1600" b="1" dirty="0" smtClean="0"/>
              <a:t>uporabniki</a:t>
            </a:r>
          </a:p>
          <a:p>
            <a:pPr lvl="1"/>
            <a:r>
              <a:rPr lang="sl-SI" sz="1600" b="1" dirty="0"/>
              <a:t>o</a:t>
            </a:r>
            <a:r>
              <a:rPr lang="sl-SI" sz="1600" b="1" dirty="0" smtClean="0"/>
              <a:t>rganiziranje izobraževanja pred začetkom prakse, predstavitev učnih baz</a:t>
            </a:r>
            <a:endParaRPr lang="sl-SI" sz="1600" dirty="0"/>
          </a:p>
          <a:p>
            <a:r>
              <a:rPr lang="sl-SI" sz="2600" dirty="0"/>
              <a:t>O</a:t>
            </a:r>
            <a:r>
              <a:rPr lang="sl-SI" sz="2600" dirty="0" smtClean="0"/>
              <a:t>rganiziranje </a:t>
            </a:r>
            <a:r>
              <a:rPr lang="sl-SI" sz="2600" dirty="0"/>
              <a:t>dela študentk na daljavo (preko video-klicev</a:t>
            </a:r>
            <a:r>
              <a:rPr lang="sl-SI" sz="2600" dirty="0" smtClean="0"/>
              <a:t>)</a:t>
            </a:r>
          </a:p>
          <a:p>
            <a:r>
              <a:rPr lang="sl-SI" sz="2600" dirty="0" smtClean="0"/>
              <a:t>Nagrajevanje mentorstva</a:t>
            </a:r>
          </a:p>
          <a:p>
            <a:pPr marL="0" indent="0">
              <a:buNone/>
            </a:pPr>
            <a:endParaRPr lang="sl-SI" sz="2600" dirty="0" smtClean="0"/>
          </a:p>
          <a:p>
            <a:endParaRPr lang="sl-SI" sz="2600" dirty="0"/>
          </a:p>
          <a:p>
            <a:endParaRPr lang="sl-SI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56657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NAZAJ Z ZAČETNEMU VPRAŠANJU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8140760" cy="5236493"/>
          </a:xfrm>
        </p:spPr>
        <p:txBody>
          <a:bodyPr/>
          <a:lstStyle/>
          <a:p>
            <a:pPr lvl="0"/>
            <a:r>
              <a:rPr lang="sl-SI" sz="2600" dirty="0" smtClean="0"/>
              <a:t>Ste s prakso bolj zadovoljne mentorice ali so študentke?</a:t>
            </a:r>
            <a:endParaRPr lang="sl-SI" sz="2600" dirty="0"/>
          </a:p>
          <a:p>
            <a:pPr lvl="0"/>
            <a:endParaRPr lang="sl-SI" sz="2600" dirty="0" smtClean="0"/>
          </a:p>
          <a:p>
            <a:pPr marL="0" indent="0">
              <a:buNone/>
            </a:pPr>
            <a:endParaRPr lang="sl-SI" sz="2600" dirty="0" smtClean="0"/>
          </a:p>
          <a:p>
            <a:endParaRPr lang="sl-SI" sz="2600" dirty="0"/>
          </a:p>
          <a:p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05" y="1700807"/>
            <a:ext cx="9917883" cy="5157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954508"/>
      </p:ext>
    </p:extLst>
  </p:cSld>
  <p:clrMapOvr>
    <a:masterClrMapping/>
  </p:clrMapOvr>
  <p:transition spd="slow" advTm="29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12776"/>
            <a:ext cx="8213575" cy="48315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44375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Kakšni izzivi (pri </a:t>
            </a:r>
            <a:r>
              <a:rPr lang="sl-SI" altLang="sl-SI" sz="3600" dirty="0" smtClean="0"/>
              <a:t>izvajanju</a:t>
            </a:r>
            <a:r>
              <a:rPr lang="sl-SI" altLang="sl-SI" sz="3600" dirty="0" smtClean="0"/>
              <a:t> </a:t>
            </a:r>
            <a:r>
              <a:rPr lang="sl-SI" altLang="sl-SI" sz="3600" dirty="0" smtClean="0"/>
              <a:t>prakse) so pred nami???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716360" y="6525344"/>
            <a:ext cx="8352928" cy="483965"/>
          </a:xfrm>
        </p:spPr>
        <p:txBody>
          <a:bodyPr/>
          <a:lstStyle/>
          <a:p>
            <a:r>
              <a:rPr lang="sl-SI" sz="900" dirty="0"/>
              <a:t>VIR SLIKE: https://news.utk.edu/2020/05/19/social-work-alums-essential-pandemic/</a:t>
            </a:r>
          </a:p>
          <a:p>
            <a:endParaRPr lang="sl-SI" sz="1800" dirty="0" smtClean="0"/>
          </a:p>
          <a:p>
            <a:endParaRPr lang="sl-SI" sz="1800" dirty="0"/>
          </a:p>
          <a:p>
            <a:endParaRPr lang="sl-SI" sz="1800" dirty="0"/>
          </a:p>
          <a:p>
            <a:endParaRPr lang="sl-SI" sz="2400" dirty="0"/>
          </a:p>
          <a:p>
            <a:endParaRPr lang="sl-SI" sz="2400" dirty="0"/>
          </a:p>
          <a:p>
            <a:pPr lvl="0"/>
            <a:endParaRPr lang="sl-SI" sz="2100" dirty="0"/>
          </a:p>
          <a:p>
            <a:pPr lvl="1"/>
            <a:endParaRPr lang="sl-SI" sz="2100" dirty="0" smtClean="0"/>
          </a:p>
          <a:p>
            <a:pPr lvl="1"/>
            <a:endParaRPr lang="sl-SI" sz="2100" dirty="0"/>
          </a:p>
          <a:p>
            <a:pPr lvl="1"/>
            <a:endParaRPr lang="sl-SI" sz="21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18085"/>
            <a:ext cx="7450435" cy="49638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03648" y="5405218"/>
            <a:ext cx="7904160" cy="98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3" tIns="43637" rIns="87273" bIns="43637" numCol="1" anchor="ctr" anchorCtr="0" compatLnSpc="1">
            <a:prstTxWarp prst="textNoShape">
              <a:avLst/>
            </a:prstTxWarp>
          </a:bodyPr>
          <a:lstStyle>
            <a:lvl1pPr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2pPr>
            <a:lvl3pPr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3pPr>
            <a:lvl4pPr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4pPr>
            <a:lvl5pPr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5pPr>
            <a:lvl6pPr marL="414680"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6pPr>
            <a:lvl7pPr marL="829361"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7pPr>
            <a:lvl8pPr marL="1244041"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8pPr>
            <a:lvl9pPr marL="1658722" algn="ctr" defTabSz="8725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sl-SI" kern="0" dirty="0" smtClean="0">
                <a:solidFill>
                  <a:schemeClr val="bg1"/>
                </a:solidFill>
              </a:rPr>
              <a:t>Komentarji, dileme, vprašanja?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75275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DELAVNICA - navodila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8140760" cy="5236493"/>
          </a:xfrm>
        </p:spPr>
        <p:txBody>
          <a:bodyPr/>
          <a:lstStyle/>
          <a:p>
            <a:pPr marL="0" indent="0">
              <a:buNone/>
            </a:pPr>
            <a:endParaRPr lang="sl-SI" sz="2600" dirty="0" smtClean="0"/>
          </a:p>
          <a:p>
            <a:endParaRPr lang="sl-SI" sz="2600" dirty="0"/>
          </a:p>
          <a:p>
            <a:endParaRPr lang="sl-SI" sz="2400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 bwMode="auto">
          <a:xfrm>
            <a:off x="539552" y="1150456"/>
            <a:ext cx="8496944" cy="51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3" tIns="43637" rIns="87273" bIns="43637" numCol="1" anchor="t" anchorCtr="0" compatLnSpc="1">
            <a:prstTxWarp prst="textNoShape">
              <a:avLst/>
            </a:prstTxWarp>
          </a:bodyPr>
          <a:lstStyle>
            <a:lvl1pPr marL="326849" indent="-32684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412" indent="-272134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091416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527695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63972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378653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793333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208014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622694" indent="-218859" algn="l" defTabSz="872557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l-SI" sz="1800" kern="0" dirty="0" smtClean="0"/>
              <a:t>Prosimo ostanite z nami na tej Zoom povezavi in dejavno </a:t>
            </a:r>
            <a:r>
              <a:rPr lang="sl-SI" sz="1800" kern="0" dirty="0" smtClean="0"/>
              <a:t>sodelujete, </a:t>
            </a:r>
            <a:r>
              <a:rPr lang="sl-SI" sz="1800" kern="0" dirty="0" err="1" smtClean="0"/>
              <a:t>soprispevate</a:t>
            </a:r>
            <a:r>
              <a:rPr lang="sl-SI" sz="1800" kern="0" dirty="0" smtClean="0"/>
              <a:t> </a:t>
            </a:r>
            <a:r>
              <a:rPr lang="sl-SI" sz="1800" kern="0" dirty="0" smtClean="0"/>
              <a:t>tudi v delavniškem </a:t>
            </a:r>
            <a:r>
              <a:rPr lang="sl-SI" sz="1800" kern="0" dirty="0" smtClean="0"/>
              <a:t>delu</a:t>
            </a:r>
          </a:p>
          <a:p>
            <a:r>
              <a:rPr lang="sl-SI" sz="1800" kern="0" dirty="0" smtClean="0"/>
              <a:t>Zanj potrebujete oporne točke (vprašanja), ki so vam na voljo na spletni strani FSD - seminar</a:t>
            </a:r>
            <a:endParaRPr lang="sl-SI" sz="1800" kern="0" dirty="0" smtClean="0"/>
          </a:p>
          <a:p>
            <a:r>
              <a:rPr lang="sl-SI" sz="1800" kern="0" dirty="0" smtClean="0"/>
              <a:t>Razdelili vas bomo v manjše skupine (po 5 ali 6 sodelujočih) </a:t>
            </a:r>
            <a:r>
              <a:rPr lang="sl-SI" sz="1800" kern="0" dirty="0" smtClean="0">
                <a:sym typeface="Wingdings" panose="05000000000000000000" pitchFamily="2" charset="2"/>
              </a:rPr>
              <a:t> ko se vam na ekranu ponudi priložnost, da se vaši skupini pridružite prosimo, da izberete „</a:t>
            </a:r>
            <a:r>
              <a:rPr lang="sl-SI" sz="1800" b="1" kern="0" dirty="0" smtClean="0">
                <a:sym typeface="Wingdings" panose="05000000000000000000" pitchFamily="2" charset="2"/>
              </a:rPr>
              <a:t>JOIN“ </a:t>
            </a:r>
            <a:r>
              <a:rPr lang="sl-SI" sz="1800" kern="0" dirty="0" smtClean="0">
                <a:sym typeface="Wingdings" panose="05000000000000000000" pitchFamily="2" charset="2"/>
              </a:rPr>
              <a:t>in boste </a:t>
            </a:r>
            <a:r>
              <a:rPr lang="sl-SI" sz="1800" kern="0" dirty="0">
                <a:sym typeface="Wingdings" panose="05000000000000000000" pitchFamily="2" charset="2"/>
              </a:rPr>
              <a:t>p</a:t>
            </a:r>
            <a:r>
              <a:rPr lang="sl-SI" sz="1800" kern="0" dirty="0" smtClean="0">
                <a:sym typeface="Wingdings" panose="05000000000000000000" pitchFamily="2" charset="2"/>
              </a:rPr>
              <a:t>reusmerjeni </a:t>
            </a:r>
            <a:r>
              <a:rPr lang="sl-SI" sz="1800" kern="0" dirty="0" smtClean="0">
                <a:sym typeface="Wingdings" panose="05000000000000000000" pitchFamily="2" charset="2"/>
              </a:rPr>
              <a:t>v „zasebno sobo </a:t>
            </a:r>
            <a:r>
              <a:rPr lang="sl-SI" sz="1800" kern="0" dirty="0" smtClean="0">
                <a:sym typeface="Wingdings" panose="05000000000000000000" pitchFamily="2" charset="2"/>
              </a:rPr>
              <a:t>vaše skupine</a:t>
            </a:r>
            <a:r>
              <a:rPr lang="sl-SI" sz="1800" kern="0" dirty="0" smtClean="0">
                <a:sym typeface="Wingdings" panose="05000000000000000000" pitchFamily="2" charset="2"/>
              </a:rPr>
              <a:t>“ </a:t>
            </a:r>
          </a:p>
          <a:p>
            <a:r>
              <a:rPr lang="sl-SI" sz="1800" kern="0" dirty="0" smtClean="0">
                <a:sym typeface="Wingdings" panose="05000000000000000000" pitchFamily="2" charset="2"/>
              </a:rPr>
              <a:t>Za delo v skupini boste imeli okrog </a:t>
            </a:r>
            <a:r>
              <a:rPr lang="sl-SI" sz="1800" b="1" kern="0" dirty="0" smtClean="0">
                <a:sym typeface="Wingdings" panose="05000000000000000000" pitchFamily="2" charset="2"/>
              </a:rPr>
              <a:t>pol ure</a:t>
            </a:r>
            <a:r>
              <a:rPr lang="sl-SI" sz="1800" kern="0" dirty="0" smtClean="0">
                <a:sym typeface="Wingdings" panose="05000000000000000000" pitchFamily="2" charset="2"/>
              </a:rPr>
              <a:t>, pred iztekom časa, se vam bo na zaslonu pojavilo odštevanje zadnje minute, da zaključite z delom v skupini in se nam ponovno pridružite v „skupni sobi“</a:t>
            </a:r>
          </a:p>
          <a:p>
            <a:r>
              <a:rPr lang="sl-SI" sz="1800" kern="0" dirty="0">
                <a:sym typeface="Wingdings" panose="05000000000000000000" pitchFamily="2" charset="2"/>
              </a:rPr>
              <a:t>V</a:t>
            </a:r>
            <a:r>
              <a:rPr lang="sl-SI" sz="1800" kern="0" dirty="0" smtClean="0">
                <a:sym typeface="Wingdings" panose="05000000000000000000" pitchFamily="2" charset="2"/>
              </a:rPr>
              <a:t> </a:t>
            </a:r>
            <a:r>
              <a:rPr lang="sl-SI" sz="1800" kern="0" dirty="0">
                <a:sym typeface="Wingdings" panose="05000000000000000000" pitchFamily="2" charset="2"/>
              </a:rPr>
              <a:t>vsaki podskupini </a:t>
            </a:r>
            <a:r>
              <a:rPr lang="sl-SI" sz="1800" kern="0" dirty="0" smtClean="0">
                <a:sym typeface="Wingdings" panose="05000000000000000000" pitchFamily="2" charset="2"/>
              </a:rPr>
              <a:t>se dogovorite </a:t>
            </a:r>
            <a:r>
              <a:rPr lang="sl-SI" sz="1800" kern="0" dirty="0">
                <a:sym typeface="Wingdings" panose="05000000000000000000" pitchFamily="2" charset="2"/>
              </a:rPr>
              <a:t>tudi </a:t>
            </a:r>
            <a:r>
              <a:rPr lang="sl-SI" sz="1800" kern="0" dirty="0" smtClean="0">
                <a:sym typeface="Wingdings" panose="05000000000000000000" pitchFamily="2" charset="2"/>
              </a:rPr>
              <a:t>o tem, </a:t>
            </a:r>
            <a:r>
              <a:rPr lang="sl-SI" sz="1800" b="1" kern="0" dirty="0" smtClean="0">
                <a:sym typeface="Wingdings" panose="05000000000000000000" pitchFamily="2" charset="2"/>
              </a:rPr>
              <a:t>kdo </a:t>
            </a:r>
            <a:r>
              <a:rPr lang="sl-SI" sz="1800" b="1" kern="0" dirty="0">
                <a:sym typeface="Wingdings" panose="05000000000000000000" pitchFamily="2" charset="2"/>
              </a:rPr>
              <a:t>bo poročal</a:t>
            </a:r>
          </a:p>
          <a:p>
            <a:r>
              <a:rPr lang="sl-SI" sz="1800" kern="0" dirty="0" smtClean="0">
                <a:sym typeface="Wingdings" panose="05000000000000000000" pitchFamily="2" charset="2"/>
              </a:rPr>
              <a:t>Nekaj uvodnih minut dela v skupini lahko izkoristite za krajšo pavzo in medsebojno spoznavanje, predstavitev</a:t>
            </a:r>
          </a:p>
          <a:p>
            <a:r>
              <a:rPr lang="sl-SI" sz="1800" kern="0" dirty="0" smtClean="0">
                <a:sym typeface="Wingdings" panose="05000000000000000000" pitchFamily="2" charset="2"/>
              </a:rPr>
              <a:t>Prosimo, da (kljub predhodni alinei) v podskupini zagotovite dovolj skupnega časa za delo v skupini, da se boste o vseh predvidenih temah lahko pogovorili</a:t>
            </a:r>
          </a:p>
          <a:p>
            <a:endParaRPr lang="sl-SI" sz="18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2300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DELAVNICA – delo v skupinah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8140760" cy="5236493"/>
          </a:xfrm>
        </p:spPr>
        <p:txBody>
          <a:bodyPr/>
          <a:lstStyle/>
          <a:p>
            <a:pPr marL="0" indent="0">
              <a:buNone/>
            </a:pPr>
            <a:endParaRPr lang="sl-SI" sz="2600" dirty="0" smtClean="0"/>
          </a:p>
          <a:p>
            <a:endParaRPr lang="sl-SI" sz="2600" dirty="0"/>
          </a:p>
          <a:p>
            <a:endParaRPr lang="sl-SI" sz="2400" dirty="0"/>
          </a:p>
        </p:txBody>
      </p:sp>
      <p:sp>
        <p:nvSpPr>
          <p:cNvPr id="2" name="Pravokotnik 1"/>
          <p:cNvSpPr/>
          <p:nvPr/>
        </p:nvSpPr>
        <p:spPr>
          <a:xfrm>
            <a:off x="783360" y="1340767"/>
            <a:ext cx="8253136" cy="5194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Kakšno je </a:t>
            </a:r>
            <a:r>
              <a:rPr lang="sl-S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danes stanje</a:t>
            </a: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vaši organizaciji v povezavi s Covid-19? Katere </a:t>
            </a:r>
            <a:r>
              <a:rPr lang="sl-S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spremembe</a:t>
            </a: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(količina, način dela, dostopnost storitev ipd.) </a:t>
            </a:r>
            <a:r>
              <a:rPr lang="sl-S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bodo ali bi lahko vplivale</a:t>
            </a: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vaše mentorstvo in izvajanje prakse študentk FSD? </a:t>
            </a:r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Kakšne </a:t>
            </a:r>
            <a:r>
              <a:rPr lang="sl-S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izzive</a:t>
            </a: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povezane z opravljanjem prakse in mentorstvom študentk FSD pričakujete v zvezi z epidemijo v prihajajočem študijskem letu? </a:t>
            </a:r>
            <a:r>
              <a:rPr lang="sl-S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Kakšno podporo</a:t>
            </a: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 razreševanju le-teh bi potrebovali in kje bi jo lahko dobili?</a:t>
            </a:r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 skupini  poiščite tudi </a:t>
            </a:r>
            <a:r>
              <a:rPr lang="sl-S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primere dobrih prakse</a:t>
            </a:r>
            <a:r>
              <a:rPr lang="sl-SI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kako se uspešno spopasti s katerim od identificiranih izzivov in kako zagotavljati čim bolj kakovostno mentorstvo in prakso študentkam in študentom FSD.</a:t>
            </a:r>
            <a:endParaRPr lang="sl-S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81200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OCENA SEMINARJA – mini kviz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Pojdite na spletno stran </a:t>
            </a:r>
            <a:r>
              <a:rPr lang="sl-SI" sz="2600" b="1" dirty="0" smtClean="0"/>
              <a:t>www.menti.com</a:t>
            </a:r>
            <a:r>
              <a:rPr lang="sl-SI" sz="2600" dirty="0" smtClean="0"/>
              <a:t> in vtipkajte </a:t>
            </a:r>
          </a:p>
          <a:p>
            <a:pPr marL="436278" lvl="1" indent="0">
              <a:buNone/>
            </a:pPr>
            <a:r>
              <a:rPr lang="sl-SI" sz="4000" b="1" dirty="0"/>
              <a:t>40 60 07 </a:t>
            </a:r>
            <a:r>
              <a:rPr lang="sl-SI" sz="4000" b="1" dirty="0" smtClean="0"/>
              <a:t>0</a:t>
            </a:r>
          </a:p>
          <a:p>
            <a:pPr marL="7938" lvl="1" indent="347663">
              <a:buFont typeface="Courier New" panose="02070309020205020404" pitchFamily="49" charset="0"/>
              <a:buChar char="o"/>
            </a:pPr>
            <a:r>
              <a:rPr lang="sl-SI" sz="2600" dirty="0" smtClean="0"/>
              <a:t>Sledite </a:t>
            </a:r>
            <a:r>
              <a:rPr lang="sl-SI" sz="2600" dirty="0"/>
              <a:t>povezavi (bo prilepljena tudi v „</a:t>
            </a:r>
            <a:r>
              <a:rPr lang="sl-SI" sz="2600" dirty="0" err="1"/>
              <a:t>chat</a:t>
            </a:r>
            <a:r>
              <a:rPr lang="sl-SI" sz="2600" dirty="0"/>
              <a:t>“) </a:t>
            </a:r>
            <a:r>
              <a:rPr lang="sl-SI" sz="2600" dirty="0">
                <a:hlinkClick r:id="rId3"/>
              </a:rPr>
              <a:t>https://</a:t>
            </a:r>
            <a:r>
              <a:rPr lang="sl-SI" sz="2600" dirty="0" smtClean="0">
                <a:hlinkClick r:id="rId3"/>
              </a:rPr>
              <a:t>www.menti.com/mq6wowq7gh</a:t>
            </a:r>
            <a:r>
              <a:rPr lang="sl-SI" sz="2600" dirty="0" smtClean="0"/>
              <a:t> </a:t>
            </a:r>
          </a:p>
          <a:p>
            <a:pPr marL="7938" lvl="1" indent="347663">
              <a:buFont typeface="Courier New" panose="02070309020205020404" pitchFamily="49" charset="0"/>
              <a:buChar char="o"/>
            </a:pPr>
            <a:endParaRPr lang="sl-SI" sz="2600" dirty="0" smtClean="0"/>
          </a:p>
          <a:p>
            <a:r>
              <a:rPr lang="sl-SI" sz="2600" dirty="0" smtClean="0"/>
              <a:t>Poslikajte/</a:t>
            </a:r>
            <a:r>
              <a:rPr lang="sl-SI" sz="2600" dirty="0" err="1" smtClean="0"/>
              <a:t>skenirajte</a:t>
            </a:r>
            <a:r>
              <a:rPr lang="sl-SI" sz="2600" dirty="0" smtClean="0"/>
              <a:t> QR kodo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34250" t="20601" r="34250" b="22000"/>
          <a:stretch/>
        </p:blipFill>
        <p:spPr>
          <a:xfrm>
            <a:off x="5436096" y="3968135"/>
            <a:ext cx="2304256" cy="2361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80109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6" y="2492896"/>
            <a:ext cx="7904160" cy="981977"/>
          </a:xfrm>
        </p:spPr>
        <p:txBody>
          <a:bodyPr/>
          <a:lstStyle/>
          <a:p>
            <a:r>
              <a:rPr lang="sl-SI" dirty="0" smtClean="0"/>
              <a:t>HVALA ZA VAŠO UDELEŽBO IN VAŠE SODELOVANJE TER PRIJETNO IZKUŠNJO S PRAKSO V ŠTUDIJSKEM LETU 2020/2021!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280920" cy="49685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sl-SI" sz="28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134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3276" r="14550" b="12680"/>
          <a:stretch/>
        </p:blipFill>
        <p:spPr>
          <a:xfrm>
            <a:off x="4045695" y="4221088"/>
            <a:ext cx="1700681" cy="18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86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64" y="1412776"/>
            <a:ext cx="8324125" cy="48965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29440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64" y="1412776"/>
            <a:ext cx="8324125" cy="48965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21271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1412776"/>
            <a:ext cx="8213576" cy="48315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1016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12776"/>
            <a:ext cx="8279529" cy="487031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49702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84784"/>
            <a:ext cx="8091162" cy="475950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360064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1484784"/>
            <a:ext cx="8091162" cy="475950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89225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300" dirty="0" smtClean="0"/>
              <a:t>Razmere zaradi COVID - 19</a:t>
            </a:r>
            <a:endParaRPr lang="en-US" altLang="sl-SI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3617" r="6257" b="5953"/>
          <a:stretch/>
        </p:blipFill>
        <p:spPr>
          <a:xfrm>
            <a:off x="823024" y="1340768"/>
            <a:ext cx="4032448" cy="448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/>
          <p:cNvSpPr txBox="1"/>
          <p:nvPr/>
        </p:nvSpPr>
        <p:spPr>
          <a:xfrm>
            <a:off x="967040" y="594928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Vir: https://www.amazon.com/Hooray-teamwork-Disneys-Winnie-Pooh/dp/1579730981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932040" y="1412776"/>
            <a:ext cx="37554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Krajši film – </a:t>
            </a:r>
            <a:r>
              <a:rPr lang="sl-SI" sz="2000" b="1" dirty="0" smtClean="0"/>
              <a:t>nagovor generalnega sekretarja Mednarodne zveze socialnih delavcev  </a:t>
            </a:r>
            <a:r>
              <a:rPr lang="sl-SI" sz="2000" dirty="0" smtClean="0"/>
              <a:t>(IFSW) – dr. </a:t>
            </a:r>
            <a:r>
              <a:rPr lang="sl-SI" sz="2000" dirty="0" err="1" smtClean="0"/>
              <a:t>Rory</a:t>
            </a:r>
            <a:r>
              <a:rPr lang="sl-SI" sz="2000" dirty="0" smtClean="0"/>
              <a:t> </a:t>
            </a:r>
            <a:r>
              <a:rPr lang="sl-SI" sz="2000" dirty="0" err="1" smtClean="0"/>
              <a:t>Turell</a:t>
            </a:r>
            <a:endParaRPr lang="sl-SI" sz="2000" dirty="0" smtClean="0"/>
          </a:p>
          <a:p>
            <a:endParaRPr lang="sl-SI" dirty="0"/>
          </a:p>
          <a:p>
            <a:r>
              <a:rPr lang="sl-SI" dirty="0" smtClean="0"/>
              <a:t> </a:t>
            </a:r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youtu.be/d4rcFqfcQkA</a:t>
            </a:r>
            <a:r>
              <a:rPr lang="sl-SI" dirty="0" smtClean="0"/>
              <a:t> 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88148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73164"/>
            <a:ext cx="8280919" cy="48711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31195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64" y="1428302"/>
            <a:ext cx="8297731" cy="488101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77438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73162"/>
            <a:ext cx="8280920" cy="487113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59415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64" y="1412776"/>
            <a:ext cx="8324125" cy="48965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68977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74220"/>
            <a:ext cx="8109120" cy="477007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55940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389506"/>
            <a:ext cx="8253136" cy="48547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31947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60456"/>
            <a:ext cx="8157114" cy="479830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44394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3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" y="1474220"/>
            <a:ext cx="8109120" cy="477007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0574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32" y="1467577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66157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30" y="1412775"/>
            <a:ext cx="8458469" cy="484115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90383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60" y="70592"/>
            <a:ext cx="7904160" cy="981977"/>
          </a:xfrm>
        </p:spPr>
        <p:txBody>
          <a:bodyPr/>
          <a:lstStyle/>
          <a:p>
            <a:r>
              <a:rPr lang="sl-SI" noProof="0" dirty="0" smtClean="0"/>
              <a:t>METODOLOGIJA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8160" y="1412776"/>
            <a:ext cx="7904160" cy="4752527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Slika 1: Kombinirana raziskava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3420737"/>
              </p:ext>
            </p:extLst>
          </p:nvPr>
        </p:nvGraphicFramePr>
        <p:xfrm>
          <a:off x="848160" y="2132856"/>
          <a:ext cx="7468256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1"/>
            <a:ext cx="936103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0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10" y="1340768"/>
            <a:ext cx="8449589" cy="483607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26828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263" y="1340768"/>
            <a:ext cx="8483866" cy="49905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07330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54932"/>
            <a:ext cx="8459787" cy="49763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7594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398"/>
            <a:ext cx="8362097" cy="49188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07649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3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8483866" cy="49905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55984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00168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4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3922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27904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pPr marL="0" indent="0">
              <a:buNone/>
            </a:pPr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5"/>
            <a:ext cx="8523558" cy="487841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37696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77" y="1484784"/>
            <a:ext cx="8343872" cy="477556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33280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300" dirty="0" smtClean="0"/>
              <a:t>METODOLOGIJA</a:t>
            </a:r>
            <a:endParaRPr lang="en-US" altLang="sl-SI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8768" y="1292707"/>
            <a:ext cx="8417728" cy="5016613"/>
          </a:xfrm>
        </p:spPr>
        <p:txBody>
          <a:bodyPr/>
          <a:lstStyle/>
          <a:p>
            <a:r>
              <a:rPr lang="sl-SI" sz="2400" dirty="0" smtClean="0"/>
              <a:t>V raziskavi (pod okriljem CPŠ) sta sodelovali še as. dr Amra Šabič in as. dr. Klavdija Kustec</a:t>
            </a:r>
          </a:p>
          <a:p>
            <a:r>
              <a:rPr lang="sl-SI" sz="2400" dirty="0" smtClean="0"/>
              <a:t>Zbiranje podatkov je potekalo od julija do </a:t>
            </a:r>
            <a:r>
              <a:rPr lang="sl-SI" sz="2400" dirty="0" smtClean="0"/>
              <a:t>oktobra</a:t>
            </a:r>
            <a:r>
              <a:rPr lang="sl-SI" sz="2400" dirty="0" smtClean="0"/>
              <a:t> </a:t>
            </a:r>
            <a:r>
              <a:rPr lang="sl-SI" sz="2400" dirty="0" smtClean="0"/>
              <a:t>2020</a:t>
            </a:r>
          </a:p>
          <a:p>
            <a:r>
              <a:rPr lang="sl-SI" sz="2400" dirty="0" smtClean="0"/>
              <a:t>Spletno anketiranje v aplikaciji 1ka (1ka.arnes.si), za mentorje 51 vprašanj, za študentke 31</a:t>
            </a:r>
          </a:p>
          <a:p>
            <a:r>
              <a:rPr lang="sl-SI" sz="2400" dirty="0" smtClean="0"/>
              <a:t>Sodelovalo je </a:t>
            </a:r>
            <a:r>
              <a:rPr lang="sl-SI" sz="2400" b="1" dirty="0" smtClean="0"/>
              <a:t>114 mentorjev </a:t>
            </a:r>
            <a:r>
              <a:rPr lang="sl-SI" sz="2400" b="1" dirty="0" smtClean="0"/>
              <a:t>iz UB in FSD </a:t>
            </a:r>
            <a:r>
              <a:rPr lang="sl-SI" sz="2400" dirty="0" smtClean="0"/>
              <a:t>(v </a:t>
            </a:r>
            <a:r>
              <a:rPr lang="sl-SI" sz="2400" dirty="0" smtClean="0"/>
              <a:t>celoti jih je vprašalnik izpolnilo 66) in </a:t>
            </a:r>
            <a:r>
              <a:rPr lang="sl-SI" sz="2400" b="1" dirty="0" smtClean="0"/>
              <a:t>97 študentk in študentov </a:t>
            </a:r>
            <a:r>
              <a:rPr lang="sl-SI" sz="2400" dirty="0" smtClean="0"/>
              <a:t>(v celoti jih je vprašalnik izpolnilo 61)</a:t>
            </a:r>
            <a:endParaRPr lang="sl-SI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73200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41090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340768"/>
            <a:ext cx="8523111" cy="487815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34429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20488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1458"/>
            <a:ext cx="8460432" cy="48422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52678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78" y="1448760"/>
            <a:ext cx="8353917" cy="478131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86539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93" y="1556792"/>
            <a:ext cx="8373618" cy="47925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89528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8472304" cy="48490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16968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28" y="1628800"/>
            <a:ext cx="8394326" cy="48044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88669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90" y="1484784"/>
            <a:ext cx="8355933" cy="478247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58750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66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94742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300" dirty="0" smtClean="0"/>
              <a:t>PREDSTAVITEV (preliminarnih) REZULTATOV</a:t>
            </a:r>
            <a:endParaRPr lang="en-US" altLang="sl-SI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8768" y="1292707"/>
            <a:ext cx="8417728" cy="5016613"/>
          </a:xfrm>
        </p:spPr>
        <p:txBody>
          <a:bodyPr/>
          <a:lstStyle/>
          <a:p>
            <a:r>
              <a:rPr lang="sl-SI" sz="2400" dirty="0" smtClean="0"/>
              <a:t>Rezultati, mnenja študentk </a:t>
            </a:r>
          </a:p>
          <a:p>
            <a:r>
              <a:rPr lang="sl-SI" sz="2400" dirty="0"/>
              <a:t>Rezultati, mnenja mentoric iz </a:t>
            </a:r>
            <a:r>
              <a:rPr lang="sl-SI" sz="2400" dirty="0" smtClean="0"/>
              <a:t>UB</a:t>
            </a:r>
          </a:p>
          <a:p>
            <a:endParaRPr lang="sl-SI" sz="2400" dirty="0"/>
          </a:p>
          <a:p>
            <a:endParaRPr lang="sl-SI" sz="2400" dirty="0" smtClean="0"/>
          </a:p>
          <a:p>
            <a:pPr marL="0" indent="0">
              <a:buNone/>
            </a:pP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menite, da je na splošno s prakso bolj zadovoljen – študentke ali mentorice iz UB?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77761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0" y="1412776"/>
            <a:ext cx="8416254" cy="48169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50081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15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81360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6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60528"/>
            <a:ext cx="8280275" cy="48707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95696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6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87171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46" y="1556125"/>
            <a:ext cx="8358850" cy="47841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77422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296216"/>
            <a:ext cx="8507269" cy="486908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55371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5004"/>
            <a:ext cx="8460432" cy="48422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740930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7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03502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36" y="1323644"/>
            <a:ext cx="8350959" cy="47796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35751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8446852" cy="48345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24855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784"/>
            <a:ext cx="8239038" cy="48464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9564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31" y="1577764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0738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8491278" cy="485993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96024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91" y="1340768"/>
            <a:ext cx="8559300" cy="489886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71687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92019"/>
            <a:ext cx="8542601" cy="48893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94646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61" y="1556792"/>
            <a:ext cx="8520139" cy="487645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2681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b="1" dirty="0" smtClean="0"/>
          </a:p>
          <a:p>
            <a:endParaRPr lang="sl-SI" sz="2400" dirty="0"/>
          </a:p>
        </p:txBody>
      </p:sp>
      <p:pic>
        <p:nvPicPr>
          <p:cNvPr id="6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67576"/>
            <a:ext cx="8459493" cy="484174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87737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6" y="1317434"/>
            <a:ext cx="8361810" cy="47858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04308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64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81764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55039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42708"/>
            <a:ext cx="8420832" cy="48196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41321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ŠTUDENTKE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54930"/>
            <a:ext cx="8141915" cy="478936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616306594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56923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 ŠTUDENTK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783360" y="1313630"/>
            <a:ext cx="8114888" cy="4898365"/>
          </a:xfrm>
        </p:spPr>
        <p:txBody>
          <a:bodyPr/>
          <a:lstStyle/>
          <a:p>
            <a:r>
              <a:rPr lang="sl-SI" dirty="0" smtClean="0"/>
              <a:t>Študentke ocenjujejo prakso kot </a:t>
            </a:r>
            <a:r>
              <a:rPr lang="sl-SI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USPEŠNO</a:t>
            </a:r>
            <a:r>
              <a:rPr lang="sl-SI" dirty="0" smtClean="0"/>
              <a:t>.</a:t>
            </a:r>
          </a:p>
          <a:p>
            <a:r>
              <a:rPr lang="sl-SI" dirty="0" smtClean="0"/>
              <a:t>ZADOVOLJSTVO </a:t>
            </a:r>
            <a:r>
              <a:rPr lang="sl-SI" dirty="0" err="1" smtClean="0"/>
              <a:t>vs</a:t>
            </a:r>
            <a:r>
              <a:rPr lang="sl-SI" dirty="0" smtClean="0"/>
              <a:t>. NEZADOVOLJSTVO</a:t>
            </a:r>
          </a:p>
          <a:p>
            <a:endParaRPr lang="sl-SI" dirty="0" smtClean="0"/>
          </a:p>
          <a:p>
            <a:endParaRPr lang="sl-SI" dirty="0"/>
          </a:p>
          <a:p>
            <a:pPr algn="ctr"/>
            <a:r>
              <a:rPr lang="sl-SI" sz="2800" dirty="0" smtClean="0"/>
              <a:t>PODPORA MENTORIC</a:t>
            </a:r>
          </a:p>
          <a:p>
            <a:pPr algn="ctr"/>
            <a:r>
              <a:rPr lang="sl-SI" sz="2800" dirty="0" smtClean="0"/>
              <a:t>STIK Z UPORABNIKI</a:t>
            </a:r>
          </a:p>
          <a:p>
            <a:pPr algn="ctr"/>
            <a:r>
              <a:rPr lang="sl-SI" sz="2800" dirty="0" smtClean="0"/>
              <a:t>SPOZNAVANJE DELA SD</a:t>
            </a:r>
          </a:p>
          <a:p>
            <a:pPr algn="ctr"/>
            <a:r>
              <a:rPr lang="sl-SI" sz="2800" dirty="0" smtClean="0"/>
              <a:t>SPOZNAVANJE SD V IZREDNIH RAZMERAH </a:t>
            </a:r>
            <a:endParaRPr lang="sl-SI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28" y="2924944"/>
            <a:ext cx="1742223" cy="11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IZZIVI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OMEJITVE ZARADI UPOŠTEVANJA ZAŠČITNIH UKREPOV IN UKREPOV VLADE. </a:t>
            </a:r>
          </a:p>
          <a:p>
            <a:r>
              <a:rPr lang="sl-SI" dirty="0" smtClean="0"/>
              <a:t>DELO NA DALJAVO. </a:t>
            </a:r>
          </a:p>
          <a:p>
            <a:r>
              <a:rPr lang="sl-SI" dirty="0" smtClean="0"/>
              <a:t>OMEJENO DELOVANJE UB. </a:t>
            </a:r>
          </a:p>
          <a:p>
            <a:r>
              <a:rPr lang="sl-SI" dirty="0"/>
              <a:t>NEINFORMIRANOST. </a:t>
            </a:r>
          </a:p>
          <a:p>
            <a:r>
              <a:rPr lang="sl-SI" dirty="0" smtClean="0"/>
              <a:t>SODELOVANJE Z UPORABNIKI.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79919"/>
            <a:ext cx="2570807" cy="26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1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DOBRIH PRAKS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STIKI Z UPORABNIKI „ON-LINE“</a:t>
            </a:r>
          </a:p>
          <a:p>
            <a:endParaRPr lang="sl-SI" dirty="0"/>
          </a:p>
          <a:p>
            <a:r>
              <a:rPr lang="sl-SI" dirty="0" smtClean="0"/>
              <a:t>OHRANJANJE STIKA Z UPORABNIKOM</a:t>
            </a:r>
          </a:p>
          <a:p>
            <a:endParaRPr lang="sl-SI" dirty="0"/>
          </a:p>
          <a:p>
            <a:r>
              <a:rPr lang="sl-SI" dirty="0" smtClean="0"/>
              <a:t>SODELOVANJE Z UPORABNIKI ZUNAJ, NA PROSTEM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06907"/>
            <a:ext cx="3121152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3553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PRIMERJAVA – mini kviz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11560" y="1268760"/>
            <a:ext cx="8140760" cy="5164485"/>
          </a:xfrm>
        </p:spPr>
        <p:txBody>
          <a:bodyPr/>
          <a:lstStyle/>
          <a:p>
            <a:r>
              <a:rPr lang="sl-SI" sz="2600" dirty="0" smtClean="0"/>
              <a:t>Pojdite na spletno stran </a:t>
            </a:r>
            <a:r>
              <a:rPr lang="sl-SI" sz="2600" b="1" dirty="0" smtClean="0"/>
              <a:t>www.menti.com</a:t>
            </a:r>
            <a:r>
              <a:rPr lang="sl-SI" sz="2600" dirty="0" smtClean="0"/>
              <a:t> in vtipkajte </a:t>
            </a:r>
          </a:p>
          <a:p>
            <a:pPr marL="436278" lvl="1" indent="0">
              <a:buNone/>
            </a:pPr>
            <a:r>
              <a:rPr lang="sl-SI" sz="4000" b="1" dirty="0" smtClean="0"/>
              <a:t>11 </a:t>
            </a:r>
            <a:r>
              <a:rPr lang="sl-SI" sz="4000" b="1" dirty="0"/>
              <a:t>86 94 1</a:t>
            </a:r>
            <a:endParaRPr lang="sl-SI" sz="4000" dirty="0" smtClean="0"/>
          </a:p>
          <a:p>
            <a:r>
              <a:rPr lang="sl-SI" sz="2600" dirty="0" smtClean="0"/>
              <a:t>Sledite </a:t>
            </a:r>
            <a:r>
              <a:rPr lang="sl-SI" sz="2600" dirty="0" smtClean="0"/>
              <a:t>povezavi (prilepljena v </a:t>
            </a:r>
            <a:r>
              <a:rPr lang="sl-SI" sz="2600" dirty="0"/>
              <a:t>„</a:t>
            </a:r>
            <a:r>
              <a:rPr lang="sl-SI" sz="2600" dirty="0" err="1"/>
              <a:t>chat</a:t>
            </a:r>
            <a:r>
              <a:rPr lang="sl-SI" sz="2600" dirty="0"/>
              <a:t>“) </a:t>
            </a:r>
            <a:r>
              <a:rPr lang="sl-SI" sz="2600" dirty="0">
                <a:hlinkClick r:id="rId3"/>
              </a:rPr>
              <a:t>https://</a:t>
            </a:r>
            <a:r>
              <a:rPr lang="sl-SI" sz="2600" dirty="0" smtClean="0">
                <a:hlinkClick r:id="rId3"/>
              </a:rPr>
              <a:t>www.menti.com/w69g4z64mc</a:t>
            </a:r>
            <a:r>
              <a:rPr lang="sl-SI" sz="2600" dirty="0" smtClean="0"/>
              <a:t> </a:t>
            </a:r>
          </a:p>
          <a:p>
            <a:endParaRPr lang="sl-SI" sz="2600" dirty="0" smtClean="0"/>
          </a:p>
          <a:p>
            <a:r>
              <a:rPr lang="sl-SI" sz="2600" dirty="0" smtClean="0"/>
              <a:t>Poslikajte/</a:t>
            </a:r>
            <a:r>
              <a:rPr lang="sl-SI" sz="2600" dirty="0" err="1" smtClean="0"/>
              <a:t>skenirajte</a:t>
            </a:r>
            <a:r>
              <a:rPr lang="sl-SI" sz="2600" dirty="0" smtClean="0"/>
              <a:t> QR kodo</a:t>
            </a:r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33758" t="21128" r="33758" b="23048"/>
          <a:stretch/>
        </p:blipFill>
        <p:spPr>
          <a:xfrm>
            <a:off x="6228184" y="3717032"/>
            <a:ext cx="2592288" cy="2505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38639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06" y="1473380"/>
            <a:ext cx="8370690" cy="479091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196658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485647" cy="485671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6983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53312"/>
            <a:ext cx="8424936" cy="48219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67263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66533"/>
            <a:ext cx="8352928" cy="478075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78544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545964" cy="48912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89086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pPr marL="0" indent="0">
              <a:buNone/>
            </a:pPr>
            <a:endParaRPr lang="sl-SI" sz="2600" dirty="0" smtClean="0"/>
          </a:p>
          <a:p>
            <a:endParaRPr lang="sl-SI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54" y="1484784"/>
            <a:ext cx="8290422" cy="474497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9210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5" y="1484784"/>
            <a:ext cx="8381790" cy="47972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2743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</a:t>
            </a:r>
          </a:p>
          <a:p>
            <a:endParaRPr lang="sl-SI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21" y="1484784"/>
            <a:ext cx="8468407" cy="48468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88991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8545964" cy="48912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30937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</a:t>
            </a:r>
          </a:p>
          <a:p>
            <a:endParaRPr lang="sl-SI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8454620" cy="483895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76569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8402924" cy="48093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27235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48" y="1546820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6788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48" y="1437468"/>
            <a:ext cx="8373647" cy="47926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99983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65" y="1484784"/>
            <a:ext cx="8446005" cy="483402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85298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15" y="1412776"/>
            <a:ext cx="8385234" cy="47992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13222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72" y="1628800"/>
            <a:ext cx="8394326" cy="48044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85403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ŠTUDENTKE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776"/>
            <a:ext cx="8361452" cy="49185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95717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08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3971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774383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8416788" cy="48173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45284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80" y="1412775"/>
            <a:ext cx="8368716" cy="478978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48569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51" y="1484784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1590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67577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257672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0" y="1280435"/>
            <a:ext cx="8321040" cy="47625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736389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10" y="1406686"/>
            <a:ext cx="8457493" cy="484059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208614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12776"/>
            <a:ext cx="8386955" cy="480022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059301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dirty="0" smtClean="0"/>
              <a:t>MENTORICE V UB</a:t>
            </a:r>
            <a:endParaRPr lang="en-US" altLang="sl-SI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BCC1-82B7-4AA4-ACD9-4F27C5D43854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683568" y="1484784"/>
            <a:ext cx="8068752" cy="4948461"/>
          </a:xfrm>
        </p:spPr>
        <p:txBody>
          <a:bodyPr/>
          <a:lstStyle/>
          <a:p>
            <a:r>
              <a:rPr lang="sl-SI" sz="2600" dirty="0" smtClean="0"/>
              <a:t>Predlog opredelitve</a:t>
            </a:r>
          </a:p>
          <a:p>
            <a:endParaRPr lang="sl-SI" sz="2400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67576"/>
            <a:ext cx="8355640" cy="478230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56816"/>
      </p:ext>
    </p:extLst>
  </p:cSld>
  <p:clrMapOvr>
    <a:masterClrMapping/>
  </p:clrMapOvr>
  <p:transition spd="slow" advTm="291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" val=" 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9|7.5"/>
</p:tagLst>
</file>

<file path=ppt/theme/theme1.xml><?xml version="1.0" encoding="utf-8"?>
<a:theme xmlns:a="http://schemas.openxmlformats.org/drawingml/2006/main" name="UL">
  <a:themeElements>
    <a:clrScheme name="UL, FDV, CM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L, FDV, CM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62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62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UL, FDV, CM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, FDV, CM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, FDV, CM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, FDV, CM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, FDV, CM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, FDV, CM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, FDV, CM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, FDV, CM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, FDV, CM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, FDV, CM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, FDV, CM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, FDV, CM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L, FDV, CMI">
  <a:themeElements>
    <a:clrScheme name="1_UL, FDV, CM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L, FDV, CMI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62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62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UL, FDV, CM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L, FDV, CM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L, FDV, CM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L, FDV, CM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L, FDV, CM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L, FDV, CM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L, FDV, CM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L, FDV, CM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L, FDV, CM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L, FDV, CM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L, FDV, CM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L, FDV, CM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UL</Template>
  <TotalTime>121165</TotalTime>
  <Words>1634</Words>
  <Application>Microsoft Office PowerPoint</Application>
  <PresentationFormat>Diaprojekcija na zaslonu (4:3)</PresentationFormat>
  <Paragraphs>477</Paragraphs>
  <Slides>134</Slides>
  <Notes>4</Notes>
  <HiddenSlides>29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134</vt:i4>
      </vt:variant>
    </vt:vector>
  </HeadingPairs>
  <TitlesOfParts>
    <vt:vector size="142" baseType="lpstr">
      <vt:lpstr>Arial</vt:lpstr>
      <vt:lpstr>Arial Narrow</vt:lpstr>
      <vt:lpstr>Calibri</vt:lpstr>
      <vt:lpstr>Courier New</vt:lpstr>
      <vt:lpstr>Times New Roman</vt:lpstr>
      <vt:lpstr>Wingdings</vt:lpstr>
      <vt:lpstr>UL</vt:lpstr>
      <vt:lpstr>1_UL, FDV, CMI</vt:lpstr>
      <vt:lpstr>Ocena prakse v izrednih razmerah </vt:lpstr>
      <vt:lpstr>Razmere zaradi COVID - 19</vt:lpstr>
      <vt:lpstr>METODOLOGIJA</vt:lpstr>
      <vt:lpstr>METODOLOGIJA</vt:lpstr>
      <vt:lpstr>PREDSTAVITEV (preliminarnih) REZULTATOV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ŠTUDENTKE</vt:lpstr>
      <vt:lpstr>GLAS ŠTUDENTK</vt:lpstr>
      <vt:lpstr>IZZIVI</vt:lpstr>
      <vt:lpstr>PRIMERI DOBRIH PRAKS</vt:lpstr>
      <vt:lpstr>PRIMERJAVA – mini kviz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 – odprti odgovori</vt:lpstr>
      <vt:lpstr>MENTORICE V UB – odprto odgovori</vt:lpstr>
      <vt:lpstr>MENTORICE V UB – odprto odgovori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 V UB</vt:lpstr>
      <vt:lpstr>MENTORICE</vt:lpstr>
      <vt:lpstr>NAZAJ Z ZAČETNEMU VPRAŠANJU</vt:lpstr>
      <vt:lpstr>Kakšni izzivi (pri izvajanju prakse) so pred nami???</vt:lpstr>
      <vt:lpstr>DELAVNICA - navodila</vt:lpstr>
      <vt:lpstr>DELAVNICA – delo v skupinah</vt:lpstr>
      <vt:lpstr>OCENA SEMINARJA – mini kviz</vt:lpstr>
      <vt:lpstr>HVALA ZA VAŠO UDELEŽBO IN VAŠE SODELOVANJE TER PRIJETNO IZKUŠNJO S PRAKSO V ŠTUDIJSKEM LETU 2020/2021!</vt:lpstr>
    </vt:vector>
  </TitlesOfParts>
  <Company>FDV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Blockmodeling of multilevel network data</dc:title>
  <dc:creator>Aleš Žiberna</dc:creator>
  <cp:lastModifiedBy>Rape Žiberna, Tamara</cp:lastModifiedBy>
  <cp:revision>684</cp:revision>
  <dcterms:created xsi:type="dcterms:W3CDTF">2011-05-19T07:54:27Z</dcterms:created>
  <dcterms:modified xsi:type="dcterms:W3CDTF">2020-09-30T10:04:37Z</dcterms:modified>
</cp:coreProperties>
</file>