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0CE37-CBE1-401B-88FA-90709964ED60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F0CAD-2FCB-420C-A576-256F9ACCF98B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6D22D-2120-400F-8A66-36E1A88805A5}" type="datetimeFigureOut">
              <a:rPr lang="sl-SI" smtClean="0"/>
              <a:pPr/>
              <a:t>18.1.2013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47EC1-BC82-4DD0-BE9C-D24416512D1E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hcr-centraleurope.org/si/viri/statistike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Azilna politika </a:t>
            </a:r>
            <a:br>
              <a:rPr lang="sl-SI" dirty="0" smtClean="0"/>
            </a:br>
            <a:r>
              <a:rPr lang="sl-SI" dirty="0" smtClean="0"/>
              <a:t>in </a:t>
            </a:r>
            <a:br>
              <a:rPr lang="sl-SI" dirty="0" smtClean="0"/>
            </a:br>
            <a:r>
              <a:rPr lang="sl-SI" dirty="0" smtClean="0"/>
              <a:t>otroci brez spremstva 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l-SI" sz="2400" dirty="0" smtClean="0"/>
              <a:t>Etnično občutljivo socialno delo</a:t>
            </a:r>
          </a:p>
          <a:p>
            <a:pPr algn="l"/>
            <a:r>
              <a:rPr lang="sl-SI" sz="2400" dirty="0" smtClean="0"/>
              <a:t>FSD, 22.12.2012</a:t>
            </a:r>
          </a:p>
          <a:p>
            <a:pPr algn="l"/>
            <a:r>
              <a:rPr lang="sl-SI" sz="2400" dirty="0" smtClean="0"/>
              <a:t>as. dr. Špela Urh </a:t>
            </a:r>
            <a:endParaRPr lang="sl-SI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Najboljša korist otroka </a:t>
            </a:r>
            <a:br>
              <a:rPr lang="sl-SI" dirty="0" smtClean="0"/>
            </a:br>
            <a:r>
              <a:rPr lang="sl-SI" sz="2700" dirty="0" smtClean="0"/>
              <a:t>(Konvencija o otrokovih pravicah)</a:t>
            </a:r>
            <a:endParaRPr lang="sl-SI" sz="27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 smtClean="0"/>
              <a:t>Problematično, če se otroka migranta obravnava kot odraslega migranta</a:t>
            </a:r>
          </a:p>
          <a:p>
            <a:pPr lvl="0"/>
            <a:r>
              <a:rPr lang="sl-SI" dirty="0" err="1" smtClean="0"/>
              <a:t>Imigracijska</a:t>
            </a:r>
            <a:r>
              <a:rPr lang="sl-SI" dirty="0" smtClean="0"/>
              <a:t> zakonodaja ne sme biti nad pravicami otrok </a:t>
            </a:r>
          </a:p>
          <a:p>
            <a:pPr lvl="0"/>
            <a:r>
              <a:rPr lang="sl-SI" dirty="0" smtClean="0"/>
              <a:t>Pomembno odločanje o statusu otroka </a:t>
            </a:r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/>
              <a:t>Asylum</a:t>
            </a:r>
            <a:r>
              <a:rPr lang="sl-SI" dirty="0" smtClean="0"/>
              <a:t> </a:t>
            </a:r>
            <a:br>
              <a:rPr lang="sl-SI" dirty="0" smtClean="0"/>
            </a:br>
            <a:r>
              <a:rPr lang="sl-SI" sz="3100" dirty="0" smtClean="0"/>
              <a:t>(finski dokumentarni film) </a:t>
            </a:r>
            <a:endParaRPr lang="sl-SI" sz="31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329211"/>
          </a:xfrm>
        </p:spPr>
        <p:txBody>
          <a:bodyPr/>
          <a:lstStyle/>
          <a:p>
            <a:pPr lvl="0"/>
            <a:r>
              <a:rPr lang="sl-SI" dirty="0"/>
              <a:t>Komentirajte dogodke v filmu upoštevajoč načela dobre prakse za otroke (begunce/migrante) brez spremstva. </a:t>
            </a:r>
          </a:p>
          <a:p>
            <a:pPr lvl="0"/>
            <a:r>
              <a:rPr lang="sl-SI" dirty="0"/>
              <a:t>Kako obravnavati otroke brez spremstva?</a:t>
            </a:r>
          </a:p>
          <a:p>
            <a:pPr lvl="0"/>
            <a:r>
              <a:rPr lang="sl-SI" dirty="0"/>
              <a:t>Kaj potrebujejo in kako jih podpreti?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l-SI" dirty="0" smtClean="0"/>
              <a:t>Reference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Autofit/>
          </a:bodyPr>
          <a:lstStyle/>
          <a:p>
            <a:pPr lvl="0"/>
            <a:r>
              <a:rPr lang="sl-SI" sz="2800" dirty="0" err="1"/>
              <a:t>Derluyn</a:t>
            </a:r>
            <a:r>
              <a:rPr lang="sl-SI" sz="2800" dirty="0"/>
              <a:t>, </a:t>
            </a:r>
            <a:r>
              <a:rPr lang="sl-SI" sz="2800" dirty="0" err="1"/>
              <a:t>Ilse</a:t>
            </a:r>
            <a:r>
              <a:rPr lang="sl-SI" sz="2800" dirty="0"/>
              <a:t>, </a:t>
            </a:r>
            <a:r>
              <a:rPr lang="sl-SI" sz="2800" dirty="0" err="1"/>
              <a:t>Broekaert</a:t>
            </a:r>
            <a:r>
              <a:rPr lang="sl-SI" sz="2800" dirty="0"/>
              <a:t>, Eric (2005) Otroci in mladostniki brez spremstva v Belgiji, Socialno delo,  44, 4-5, str.: 313-324</a:t>
            </a:r>
            <a:r>
              <a:rPr lang="sl-SI" sz="2800" dirty="0" smtClean="0"/>
              <a:t>.</a:t>
            </a:r>
          </a:p>
          <a:p>
            <a:r>
              <a:rPr lang="sl-SI" sz="2800" dirty="0" err="1" smtClean="0"/>
              <a:t>Gabaj</a:t>
            </a:r>
            <a:r>
              <a:rPr lang="sl-SI" sz="2800" dirty="0"/>
              <a:t>, Ž. (2011), Otroci brez spremstva: raziskovanje položaja in mehanizmov zaščite otrok brez spremstva v Sloveniji. Ljubljana: </a:t>
            </a:r>
            <a:r>
              <a:rPr lang="sl-SI" sz="2800" dirty="0" smtClean="0"/>
              <a:t>FSD.</a:t>
            </a:r>
          </a:p>
          <a:p>
            <a:r>
              <a:rPr lang="sl-SI" sz="2800" dirty="0" err="1"/>
              <a:t>H</a:t>
            </a:r>
            <a:r>
              <a:rPr lang="sl-SI" sz="2800" dirty="0" err="1" smtClean="0"/>
              <a:t>ayes</a:t>
            </a:r>
            <a:r>
              <a:rPr lang="sl-SI" sz="2800" dirty="0"/>
              <a:t>, D., </a:t>
            </a:r>
            <a:r>
              <a:rPr lang="sl-SI" sz="2800" dirty="0" err="1"/>
              <a:t>Humphries</a:t>
            </a:r>
            <a:r>
              <a:rPr lang="sl-SI" sz="2800" dirty="0"/>
              <a:t>, B. (ur.) (2004), </a:t>
            </a:r>
            <a:r>
              <a:rPr lang="sl-SI" sz="2800" i="1" dirty="0"/>
              <a:t>Social </a:t>
            </a:r>
            <a:r>
              <a:rPr lang="sl-SI" sz="2800" i="1" dirty="0" err="1"/>
              <a:t>work</a:t>
            </a:r>
            <a:r>
              <a:rPr lang="sl-SI" sz="2800" i="1" dirty="0"/>
              <a:t>, </a:t>
            </a:r>
            <a:r>
              <a:rPr lang="sl-SI" sz="2800" i="1" dirty="0" err="1"/>
              <a:t>immigration</a:t>
            </a:r>
            <a:r>
              <a:rPr lang="sl-SI" sz="2800" i="1" dirty="0"/>
              <a:t> </a:t>
            </a:r>
            <a:r>
              <a:rPr lang="sl-SI" sz="2800" i="1" dirty="0" err="1"/>
              <a:t>and</a:t>
            </a:r>
            <a:r>
              <a:rPr lang="sl-SI" sz="2800" i="1" dirty="0"/>
              <a:t> </a:t>
            </a:r>
            <a:r>
              <a:rPr lang="sl-SI" sz="2800" i="1" dirty="0" err="1"/>
              <a:t>asylum</a:t>
            </a:r>
            <a:r>
              <a:rPr lang="sl-SI" sz="2800" i="1" dirty="0"/>
              <a:t>. </a:t>
            </a:r>
            <a:r>
              <a:rPr lang="sl-SI" sz="2800" i="1" dirty="0" err="1"/>
              <a:t>Debates</a:t>
            </a:r>
            <a:r>
              <a:rPr lang="sl-SI" sz="2800" i="1" dirty="0"/>
              <a:t>, </a:t>
            </a:r>
            <a:r>
              <a:rPr lang="sl-SI" sz="2800" i="1" dirty="0" err="1"/>
              <a:t>dilemmas</a:t>
            </a:r>
            <a:r>
              <a:rPr lang="sl-SI" sz="2800" i="1" dirty="0"/>
              <a:t> </a:t>
            </a:r>
            <a:r>
              <a:rPr lang="sl-SI" sz="2800" i="1" dirty="0" err="1"/>
              <a:t>and</a:t>
            </a:r>
            <a:r>
              <a:rPr lang="sl-SI" sz="2800" i="1" dirty="0"/>
              <a:t> </a:t>
            </a:r>
            <a:r>
              <a:rPr lang="sl-SI" sz="2800" i="1" dirty="0" err="1"/>
              <a:t>ethical</a:t>
            </a:r>
            <a:r>
              <a:rPr lang="sl-SI" sz="2800" i="1" dirty="0"/>
              <a:t> </a:t>
            </a:r>
            <a:r>
              <a:rPr lang="sl-SI" sz="2800" i="1" dirty="0" err="1"/>
              <a:t>issues</a:t>
            </a:r>
            <a:r>
              <a:rPr lang="sl-SI" sz="2800" i="1" dirty="0"/>
              <a:t> </a:t>
            </a:r>
            <a:r>
              <a:rPr lang="sl-SI" sz="2800" i="1" dirty="0" err="1"/>
              <a:t>for</a:t>
            </a:r>
            <a:r>
              <a:rPr lang="sl-SI" sz="2800" i="1" dirty="0"/>
              <a:t> social </a:t>
            </a:r>
            <a:r>
              <a:rPr lang="sl-SI" sz="2800" i="1" dirty="0" err="1"/>
              <a:t>work</a:t>
            </a:r>
            <a:r>
              <a:rPr lang="sl-SI" sz="2800" i="1" dirty="0"/>
              <a:t> </a:t>
            </a:r>
            <a:r>
              <a:rPr lang="sl-SI" sz="2800" i="1" dirty="0" err="1"/>
              <a:t>and</a:t>
            </a:r>
            <a:r>
              <a:rPr lang="sl-SI" sz="2800" i="1" dirty="0"/>
              <a:t> social </a:t>
            </a:r>
            <a:r>
              <a:rPr lang="sl-SI" sz="2800" i="1" dirty="0" err="1"/>
              <a:t>care</a:t>
            </a:r>
            <a:r>
              <a:rPr lang="sl-SI" sz="2800" i="1" dirty="0"/>
              <a:t> </a:t>
            </a:r>
            <a:r>
              <a:rPr lang="sl-SI" sz="2800" i="1" dirty="0" err="1"/>
              <a:t>practice</a:t>
            </a:r>
            <a:r>
              <a:rPr lang="sl-SI" sz="2800" dirty="0"/>
              <a:t>. London: </a:t>
            </a:r>
            <a:r>
              <a:rPr lang="sl-SI" sz="2800" dirty="0" err="1"/>
              <a:t>Jessica</a:t>
            </a:r>
            <a:r>
              <a:rPr lang="sl-SI" sz="2800" dirty="0"/>
              <a:t> </a:t>
            </a:r>
            <a:r>
              <a:rPr lang="sl-SI" sz="2800" dirty="0" err="1"/>
              <a:t>Kingsley</a:t>
            </a:r>
            <a:r>
              <a:rPr lang="sl-SI" sz="2800" dirty="0"/>
              <a:t> Publisher.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Autofit/>
          </a:bodyPr>
          <a:lstStyle/>
          <a:p>
            <a:pPr lvl="0"/>
            <a:r>
              <a:rPr lang="sl-SI" sz="2800" dirty="0" err="1" smtClean="0"/>
              <a:t>Humphries</a:t>
            </a:r>
            <a:r>
              <a:rPr lang="sl-SI" sz="2800" dirty="0" smtClean="0"/>
              <a:t>, B. (2005), Kako podpreti prosilce in prosilke za azil: praksa in etična vprašanja za strokovnjakinje v socialnem varstvu in zdravstvu v Evropi, Socialno delo, 44, 4-5, str. 277-286. </a:t>
            </a:r>
          </a:p>
          <a:p>
            <a:r>
              <a:rPr lang="sl-SI" sz="2800" dirty="0" smtClean="0"/>
              <a:t>Lipovec </a:t>
            </a:r>
            <a:r>
              <a:rPr lang="sl-SI" sz="2800" dirty="0" err="1" smtClean="0"/>
              <a:t>Čebron</a:t>
            </a:r>
            <a:r>
              <a:rPr lang="sl-SI" sz="2800" dirty="0" smtClean="0"/>
              <a:t>, U. (2009), Od kulture nezaupanja do selektivnega sočutja: prosilci in prosilke za mednarodno zaščito v slovenskem zdravstvenem sistemu. Časopis za kritiko znanosti, 37, 235-236, str. 190 – 203.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PAJNIK, Mojca. Socialno državljanstvo, migracije in trg dela. V: MEDICA, Karmen (ur.), LUKIČ, Goran 2(ur.), BUFON, Milan (ur.). </a:t>
            </a:r>
            <a:r>
              <a:rPr lang="sl-SI" i="1" dirty="0" smtClean="0"/>
              <a:t>Migranti v Sloveniji - med integracijo in </a:t>
            </a:r>
            <a:r>
              <a:rPr lang="sl-SI" i="1" dirty="0" err="1" smtClean="0"/>
              <a:t>alienacijo</a:t>
            </a:r>
            <a:r>
              <a:rPr lang="sl-SI" dirty="0" smtClean="0"/>
              <a:t>, (Knjižnica </a:t>
            </a:r>
            <a:r>
              <a:rPr lang="sl-SI" dirty="0" err="1" smtClean="0"/>
              <a:t>Annales</a:t>
            </a:r>
            <a:r>
              <a:rPr lang="sl-SI" dirty="0" smtClean="0"/>
              <a:t> </a:t>
            </a:r>
            <a:r>
              <a:rPr lang="sl-SI" dirty="0" err="1" smtClean="0"/>
              <a:t>Majora</a:t>
            </a:r>
            <a:r>
              <a:rPr lang="sl-SI" dirty="0" smtClean="0"/>
              <a:t>). Koper: Univerza na Primorskem, Znanstveno-raziskovalno središče, Univerzitetna založba </a:t>
            </a:r>
            <a:r>
              <a:rPr lang="sl-SI" dirty="0" err="1" smtClean="0"/>
              <a:t>Annales</a:t>
            </a:r>
            <a:r>
              <a:rPr lang="sl-SI" dirty="0" smtClean="0"/>
              <a:t>: Zgodovinsko društvo za južno Primorsko, 2010, str. 13-36, 245-246.</a:t>
            </a:r>
          </a:p>
          <a:p>
            <a:pPr lvl="0"/>
            <a:r>
              <a:rPr lang="sl-SI" dirty="0" smtClean="0"/>
              <a:t>Program za otroke brez spremstva v Evropi, Načela dobre prakse, UNHCR, 2004 (objavljeno tudi na spletu) </a:t>
            </a:r>
          </a:p>
          <a:p>
            <a:pPr lvl="0"/>
            <a:r>
              <a:rPr lang="sl-SI" dirty="0" smtClean="0"/>
              <a:t>Zorn, J. (2008), Ljudje brez pravice do pravic in vloga socialnega dela, Socialno delo, 47, 3-6, str. 115-131.</a:t>
            </a:r>
          </a:p>
          <a:p>
            <a:pPr lvl="0"/>
            <a:r>
              <a:rPr lang="sl-SI" dirty="0" smtClean="0"/>
              <a:t>Zorn, J. (003a), </a:t>
            </a:r>
            <a:r>
              <a:rPr lang="sl-SI" dirty="0" err="1" smtClean="0"/>
              <a:t>Antirasistična</a:t>
            </a:r>
            <a:r>
              <a:rPr lang="sl-SI" dirty="0" smtClean="0"/>
              <a:t> perspektiva v socialnem delu: kako prepoznati rasizem v vsakdanjem življenju in kulturna kompetentnost služb. </a:t>
            </a:r>
            <a:r>
              <a:rPr lang="sl-SI" i="1" dirty="0" smtClean="0"/>
              <a:t>Socialno delo,</a:t>
            </a:r>
            <a:r>
              <a:rPr lang="sl-SI" dirty="0" smtClean="0"/>
              <a:t> 42, 4-5: 303-310.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Državljanski status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Vir pravic v skupnosti “enakih”, tistim, ki “pripadajo”</a:t>
            </a:r>
          </a:p>
          <a:p>
            <a:r>
              <a:rPr lang="sl-SI" dirty="0" smtClean="0"/>
              <a:t>Obseg državljanskih pravic pogojen s statusi </a:t>
            </a:r>
          </a:p>
          <a:p>
            <a:r>
              <a:rPr lang="sl-SI" dirty="0" smtClean="0"/>
              <a:t>Koncept človekovih pravic kot univerzalna norma (ne tudi v praksi!)</a:t>
            </a:r>
          </a:p>
          <a:p>
            <a:r>
              <a:rPr lang="sl-SI" dirty="0" smtClean="0"/>
              <a:t>Socialno državljanstvo pogojeno z nacionalnim državljanstvom (ne zgolj s kolektivnim prispevkom za skupno dobro) </a:t>
            </a:r>
          </a:p>
          <a:p>
            <a:r>
              <a:rPr lang="sl-SI" dirty="0" smtClean="0"/>
              <a:t>Primer delavci migranti iz “tretjih držav” v Sloveniji 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Migracijska azilna politika v Sloveniji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o</a:t>
            </a:r>
            <a:r>
              <a:rPr lang="sl-SI" dirty="0" smtClean="0"/>
              <a:t>mejevanje</a:t>
            </a:r>
          </a:p>
          <a:p>
            <a:r>
              <a:rPr lang="sl-SI" dirty="0"/>
              <a:t>z</a:t>
            </a:r>
            <a:r>
              <a:rPr lang="sl-SI" dirty="0" smtClean="0"/>
              <a:t>avračanje, deportacija  </a:t>
            </a:r>
          </a:p>
          <a:p>
            <a:r>
              <a:rPr lang="sl-SI" dirty="0" err="1" smtClean="0"/>
              <a:t>sumičenje</a:t>
            </a:r>
            <a:endParaRPr lang="sl-SI" dirty="0" smtClean="0"/>
          </a:p>
          <a:p>
            <a:r>
              <a:rPr lang="sl-SI" dirty="0" smtClean="0"/>
              <a:t>kultura </a:t>
            </a:r>
            <a:r>
              <a:rPr lang="sl-SI" dirty="0" err="1" smtClean="0"/>
              <a:t>neverjetja</a:t>
            </a:r>
            <a:r>
              <a:rPr lang="sl-SI" dirty="0" smtClean="0"/>
              <a:t>  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Azilni trendi v Sloveniji in Evropi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611560" y="2332037"/>
            <a:ext cx="8229600" cy="1601019"/>
          </a:xfrm>
        </p:spPr>
        <p:txBody>
          <a:bodyPr/>
          <a:lstStyle/>
          <a:p>
            <a:pPr>
              <a:buNone/>
            </a:pPr>
            <a:r>
              <a:rPr lang="en-GB" u="sng" dirty="0">
                <a:hlinkClick r:id="rId2"/>
              </a:rPr>
              <a:t>http://www.unhcr-centraleurope.org/si/viri/statistike.html</a:t>
            </a:r>
            <a:r>
              <a:rPr lang="en-GB" dirty="0"/>
              <a:t> 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dirty="0" smtClean="0"/>
              <a:t>Negativne posledice azilne politike na ljudi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sl-SI" dirty="0" smtClean="0"/>
              <a:t>Degradiranje</a:t>
            </a:r>
            <a:endParaRPr lang="sl-SI" dirty="0"/>
          </a:p>
          <a:p>
            <a:pPr lvl="0"/>
            <a:r>
              <a:rPr lang="sl-SI" dirty="0" smtClean="0"/>
              <a:t>Stigmatiziranje</a:t>
            </a:r>
          </a:p>
          <a:p>
            <a:pPr lvl="0"/>
            <a:r>
              <a:rPr lang="sl-SI" dirty="0" smtClean="0"/>
              <a:t>Občutek nezaželenosti, </a:t>
            </a:r>
            <a:r>
              <a:rPr lang="sl-SI" dirty="0" err="1" smtClean="0"/>
              <a:t>nepripadnosti</a:t>
            </a:r>
            <a:r>
              <a:rPr lang="sl-SI" dirty="0" smtClean="0"/>
              <a:t> skupnosti </a:t>
            </a:r>
            <a:endParaRPr lang="sl-SI" dirty="0"/>
          </a:p>
          <a:p>
            <a:pPr lvl="0"/>
            <a:r>
              <a:rPr lang="sl-SI" dirty="0" smtClean="0"/>
              <a:t>Vpliv na duševno zdravje</a:t>
            </a:r>
          </a:p>
          <a:p>
            <a:pPr lvl="0"/>
            <a:r>
              <a:rPr lang="sl-SI" dirty="0" smtClean="0"/>
              <a:t>Ogrožanje življenj 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Zdravje prosilcev za azil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Slabo zdravstveno stanje je posledica staranja, socialnega položaja in kompleksnih neenakosti </a:t>
            </a:r>
          </a:p>
          <a:p>
            <a:r>
              <a:rPr lang="sl-SI" dirty="0" smtClean="0"/>
              <a:t>Duševne stiske (depresija!)</a:t>
            </a:r>
          </a:p>
          <a:p>
            <a:r>
              <a:rPr lang="sl-SI" dirty="0" smtClean="0"/>
              <a:t>Malo znanega o zdravju migrantov (ranljiva skupina, slabo odzivni, strah pred deportacijo)</a:t>
            </a:r>
            <a:endParaRPr lang="sl-SI" dirty="0"/>
          </a:p>
          <a:p>
            <a:r>
              <a:rPr lang="sl-SI" dirty="0" smtClean="0"/>
              <a:t>Migranti – “nosilci kužnih bolezni”, konstrukt “kužnega migranta” </a:t>
            </a:r>
          </a:p>
          <a:p>
            <a:r>
              <a:rPr lang="sl-SI" dirty="0" smtClean="0"/>
              <a:t>Posledica: negativen javni diskurz + bele halje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Zdravstveno varstvo prosilcev za azil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Osebe brez urejenega statusa – pravica do nujne zdravstvene oskrbe </a:t>
            </a:r>
          </a:p>
          <a:p>
            <a:r>
              <a:rPr lang="sl-SI" dirty="0" err="1" smtClean="0"/>
              <a:t>Segregirana</a:t>
            </a:r>
            <a:r>
              <a:rPr lang="sl-SI" dirty="0" smtClean="0"/>
              <a:t> oskrba v  AD, CT</a:t>
            </a:r>
          </a:p>
          <a:p>
            <a:r>
              <a:rPr lang="sl-SI" dirty="0" smtClean="0"/>
              <a:t>3 ambulante </a:t>
            </a:r>
            <a:r>
              <a:rPr lang="sl-SI" dirty="0"/>
              <a:t>za osebe brez urejenega zdravstvenega </a:t>
            </a:r>
            <a:r>
              <a:rPr lang="sl-SI" dirty="0" smtClean="0"/>
              <a:t>zavarovanja (</a:t>
            </a:r>
            <a:r>
              <a:rPr lang="sl-SI" dirty="0" err="1" smtClean="0"/>
              <a:t>Lj</a:t>
            </a:r>
            <a:r>
              <a:rPr lang="sl-SI" dirty="0" smtClean="0"/>
              <a:t>, MB, Kočevje) </a:t>
            </a:r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Otroci brez spremstva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 lvl="0"/>
            <a:r>
              <a:rPr lang="sl-SI" dirty="0"/>
              <a:t>polovica svetovne begunske populacije je otrok  in mladostnikov, mlajših od 18 </a:t>
            </a:r>
            <a:r>
              <a:rPr lang="sl-SI" dirty="0" smtClean="0"/>
              <a:t>let</a:t>
            </a:r>
          </a:p>
          <a:p>
            <a:r>
              <a:rPr lang="sl-SI" dirty="0" smtClean="0"/>
              <a:t>Organizacija </a:t>
            </a:r>
            <a:r>
              <a:rPr lang="sl-SI" i="1" dirty="0"/>
              <a:t>Save </a:t>
            </a:r>
            <a:r>
              <a:rPr lang="sl-SI" i="1" dirty="0" err="1"/>
              <a:t>the</a:t>
            </a:r>
            <a:r>
              <a:rPr lang="sl-SI" i="1" dirty="0"/>
              <a:t> </a:t>
            </a:r>
            <a:r>
              <a:rPr lang="sl-SI" i="1" dirty="0" err="1"/>
              <a:t>children</a:t>
            </a:r>
            <a:r>
              <a:rPr lang="sl-SI" dirty="0"/>
              <a:t> ocenjuje , da je med begunsko populacijo vsaj 100 tisoč otrok brez spremstva </a:t>
            </a:r>
          </a:p>
          <a:p>
            <a:pPr lvl="0"/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Ranljiva skupina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lvl="0"/>
            <a:r>
              <a:rPr lang="sl-SI" dirty="0" smtClean="0"/>
              <a:t>kot </a:t>
            </a:r>
            <a:r>
              <a:rPr lang="sl-SI" b="1" dirty="0"/>
              <a:t>begunci</a:t>
            </a:r>
            <a:r>
              <a:rPr lang="sl-SI" dirty="0"/>
              <a:t> se soočajo </a:t>
            </a:r>
            <a:r>
              <a:rPr lang="sl-SI" dirty="0" smtClean="0"/>
              <a:t>s travmami</a:t>
            </a:r>
            <a:r>
              <a:rPr lang="sl-SI" dirty="0"/>
              <a:t>, stiskami, </a:t>
            </a:r>
            <a:r>
              <a:rPr lang="sl-SI" dirty="0" smtClean="0"/>
              <a:t>(</a:t>
            </a:r>
            <a:r>
              <a:rPr lang="sl-SI" dirty="0"/>
              <a:t>večkratne izgube, travmatične izkušnje v matični državi, </a:t>
            </a:r>
            <a:r>
              <a:rPr lang="sl-SI" dirty="0" smtClean="0"/>
              <a:t>težave </a:t>
            </a:r>
            <a:r>
              <a:rPr lang="sl-SI" dirty="0"/>
              <a:t>s prilagajanjem v novo okolje, negotova </a:t>
            </a:r>
            <a:r>
              <a:rPr lang="sl-SI" dirty="0" smtClean="0"/>
              <a:t>prihodnost)</a:t>
            </a:r>
            <a:endParaRPr lang="sl-SI" dirty="0"/>
          </a:p>
          <a:p>
            <a:pPr lvl="0"/>
            <a:r>
              <a:rPr lang="sl-SI" dirty="0"/>
              <a:t>Kot </a:t>
            </a:r>
            <a:r>
              <a:rPr lang="sl-SI" b="1" dirty="0"/>
              <a:t>otroci</a:t>
            </a:r>
            <a:r>
              <a:rPr lang="sl-SI" dirty="0"/>
              <a:t> </a:t>
            </a:r>
            <a:r>
              <a:rPr lang="sl-SI" dirty="0" smtClean="0"/>
              <a:t>so </a:t>
            </a:r>
            <a:r>
              <a:rPr lang="sl-SI" dirty="0"/>
              <a:t>v razvojnem </a:t>
            </a:r>
            <a:r>
              <a:rPr lang="sl-SI" dirty="0" smtClean="0"/>
              <a:t>obdobju (oblikovanje </a:t>
            </a:r>
            <a:r>
              <a:rPr lang="sl-SI" dirty="0"/>
              <a:t>identitete </a:t>
            </a:r>
            <a:r>
              <a:rPr lang="sl-SI" dirty="0" smtClean="0"/>
              <a:t>…)</a:t>
            </a:r>
            <a:endParaRPr lang="sl-SI" dirty="0"/>
          </a:p>
          <a:p>
            <a:pPr lvl="0"/>
            <a:r>
              <a:rPr lang="sl-SI" b="1" dirty="0" smtClean="0"/>
              <a:t>brez </a:t>
            </a:r>
            <a:r>
              <a:rPr lang="sl-SI" b="1" dirty="0"/>
              <a:t>spremstva</a:t>
            </a:r>
            <a:r>
              <a:rPr lang="sl-SI" dirty="0"/>
              <a:t> – brez odgovorne odrasle osebe, ki bi ščitila njegove interese pred zlorabami, izkoriščanjem, pomembnimi odločitvami za najboljšo korist </a:t>
            </a:r>
            <a:r>
              <a:rPr lang="sl-SI" dirty="0" smtClean="0"/>
              <a:t>otroka  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693</Words>
  <Application>Microsoft Office PowerPoint</Application>
  <PresentationFormat>Diaprojekcija na zaslonu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5" baseType="lpstr">
      <vt:lpstr>Officeova tema</vt:lpstr>
      <vt:lpstr>Azilna politika  in  otroci brez spremstva </vt:lpstr>
      <vt:lpstr>Državljanski status </vt:lpstr>
      <vt:lpstr>Migracijska azilna politika v Sloveniji </vt:lpstr>
      <vt:lpstr>Azilni trendi v Sloveniji in Evropi</vt:lpstr>
      <vt:lpstr>Negativne posledice azilne politike na ljudi</vt:lpstr>
      <vt:lpstr>Zdravje prosilcev za azil</vt:lpstr>
      <vt:lpstr>Zdravstveno varstvo prosilcev za azil</vt:lpstr>
      <vt:lpstr>Otroci brez spremstva </vt:lpstr>
      <vt:lpstr>Ranljiva skupina </vt:lpstr>
      <vt:lpstr>Najboljša korist otroka  (Konvencija o otrokovih pravicah)</vt:lpstr>
      <vt:lpstr>Asylum  (finski dokumentarni film) </vt:lpstr>
      <vt:lpstr>Reference</vt:lpstr>
      <vt:lpstr>Diapozitiv 13</vt:lpstr>
      <vt:lpstr>Diapozitiv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Azilna politika  in  otroci brez spremstva </dc:title>
  <dc:creator>Špela</dc:creator>
  <cp:lastModifiedBy>Špela</cp:lastModifiedBy>
  <cp:revision>9</cp:revision>
  <dcterms:created xsi:type="dcterms:W3CDTF">2012-11-22T10:01:41Z</dcterms:created>
  <dcterms:modified xsi:type="dcterms:W3CDTF">2013-01-18T17:58:38Z</dcterms:modified>
</cp:coreProperties>
</file>