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3"/>
  </p:notesMasterIdLst>
  <p:sldIdLst>
    <p:sldId id="265" r:id="rId2"/>
    <p:sldId id="264" r:id="rId3"/>
    <p:sldId id="256" r:id="rId4"/>
    <p:sldId id="257" r:id="rId5"/>
    <p:sldId id="266" r:id="rId6"/>
    <p:sldId id="267" r:id="rId7"/>
    <p:sldId id="311" r:id="rId8"/>
    <p:sldId id="271" r:id="rId9"/>
    <p:sldId id="272" r:id="rId10"/>
    <p:sldId id="273" r:id="rId11"/>
    <p:sldId id="279" r:id="rId12"/>
    <p:sldId id="270" r:id="rId13"/>
    <p:sldId id="310" r:id="rId14"/>
    <p:sldId id="307" r:id="rId15"/>
    <p:sldId id="308" r:id="rId16"/>
    <p:sldId id="275" r:id="rId17"/>
    <p:sldId id="280" r:id="rId18"/>
    <p:sldId id="317" r:id="rId19"/>
    <p:sldId id="318" r:id="rId20"/>
    <p:sldId id="319" r:id="rId21"/>
    <p:sldId id="325" r:id="rId22"/>
    <p:sldId id="321" r:id="rId23"/>
    <p:sldId id="309" r:id="rId24"/>
    <p:sldId id="322" r:id="rId25"/>
    <p:sldId id="323" r:id="rId26"/>
    <p:sldId id="268" r:id="rId27"/>
    <p:sldId id="312" r:id="rId28"/>
    <p:sldId id="324" r:id="rId29"/>
    <p:sldId id="313" r:id="rId30"/>
    <p:sldId id="304" r:id="rId31"/>
    <p:sldId id="326" r:id="rId32"/>
    <p:sldId id="327" r:id="rId33"/>
    <p:sldId id="329" r:id="rId34"/>
    <p:sldId id="286" r:id="rId35"/>
    <p:sldId id="287" r:id="rId36"/>
    <p:sldId id="288" r:id="rId37"/>
    <p:sldId id="289" r:id="rId38"/>
    <p:sldId id="290" r:id="rId39"/>
    <p:sldId id="292" r:id="rId40"/>
    <p:sldId id="293" r:id="rId41"/>
    <p:sldId id="294" r:id="rId42"/>
    <p:sldId id="295" r:id="rId43"/>
    <p:sldId id="296" r:id="rId44"/>
    <p:sldId id="297" r:id="rId45"/>
    <p:sldId id="298" r:id="rId46"/>
    <p:sldId id="299" r:id="rId47"/>
    <p:sldId id="328" r:id="rId48"/>
    <p:sldId id="331" r:id="rId49"/>
    <p:sldId id="301" r:id="rId50"/>
    <p:sldId id="332" r:id="rId51"/>
    <p:sldId id="330" r:id="rId52"/>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997DBC-23A9-49A6-B70F-130BE84CCC97}"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sl-SI"/>
        </a:p>
      </dgm:t>
    </dgm:pt>
    <dgm:pt modelId="{E19EFB35-5891-4EB8-ACD3-7BF87FFAE0FD}">
      <dgm:prSet phldrT="[besedilo]" custT="1"/>
      <dgm:spPr/>
      <dgm:t>
        <a:bodyPr/>
        <a:lstStyle/>
        <a:p>
          <a:r>
            <a:rPr lang="sl-SI" sz="3200" dirty="0" smtClean="0"/>
            <a:t>Etnična občutljivost </a:t>
          </a:r>
          <a:endParaRPr lang="sl-SI" sz="3200" dirty="0"/>
        </a:p>
      </dgm:t>
    </dgm:pt>
    <dgm:pt modelId="{A6A3078B-A3BE-4C0F-9DEC-A8C4FE593B5A}" type="parTrans" cxnId="{51E91CB8-118B-4EEC-B51B-35C01FBC371A}">
      <dgm:prSet/>
      <dgm:spPr/>
      <dgm:t>
        <a:bodyPr/>
        <a:lstStyle/>
        <a:p>
          <a:endParaRPr lang="sl-SI"/>
        </a:p>
      </dgm:t>
    </dgm:pt>
    <dgm:pt modelId="{7D000A61-3FAA-4033-B7A7-CF0906F83DAA}" type="sibTrans" cxnId="{51E91CB8-118B-4EEC-B51B-35C01FBC371A}">
      <dgm:prSet/>
      <dgm:spPr/>
      <dgm:t>
        <a:bodyPr/>
        <a:lstStyle/>
        <a:p>
          <a:endParaRPr lang="sl-SI"/>
        </a:p>
      </dgm:t>
    </dgm:pt>
    <dgm:pt modelId="{983BBB5F-AFA6-4E74-8340-2A02C149F1F8}">
      <dgm:prSet phldrT="[besedilo]"/>
      <dgm:spPr/>
      <dgm:t>
        <a:bodyPr/>
        <a:lstStyle/>
        <a:p>
          <a:r>
            <a:rPr lang="sl-SI" dirty="0" smtClean="0"/>
            <a:t>Poznavanje realnosti</a:t>
          </a:r>
          <a:endParaRPr lang="sl-SI" dirty="0"/>
        </a:p>
      </dgm:t>
    </dgm:pt>
    <dgm:pt modelId="{25CD3FE8-82CF-4AE4-938F-75DB7099C0CC}" type="parTrans" cxnId="{3A96EA06-8D8E-41FF-B634-97CE4D091783}">
      <dgm:prSet/>
      <dgm:spPr/>
      <dgm:t>
        <a:bodyPr/>
        <a:lstStyle/>
        <a:p>
          <a:endParaRPr lang="sl-SI"/>
        </a:p>
      </dgm:t>
    </dgm:pt>
    <dgm:pt modelId="{D95D4DE4-E0FF-4FA4-8BAE-BB0B0382233D}" type="sibTrans" cxnId="{3A96EA06-8D8E-41FF-B634-97CE4D091783}">
      <dgm:prSet/>
      <dgm:spPr/>
      <dgm:t>
        <a:bodyPr/>
        <a:lstStyle/>
        <a:p>
          <a:endParaRPr lang="sl-SI"/>
        </a:p>
      </dgm:t>
    </dgm:pt>
    <dgm:pt modelId="{EF464F53-D37E-465E-8BE1-520FB5C2C645}">
      <dgm:prSet phldrT="[besedilo]" custT="1"/>
      <dgm:spPr/>
      <dgm:t>
        <a:bodyPr/>
        <a:lstStyle/>
        <a:p>
          <a:r>
            <a:rPr lang="sl-SI" sz="3200" dirty="0" smtClean="0"/>
            <a:t>Informiranje</a:t>
          </a:r>
          <a:r>
            <a:rPr lang="sl-SI" sz="4200" dirty="0" smtClean="0"/>
            <a:t> </a:t>
          </a:r>
          <a:endParaRPr lang="sl-SI" sz="4200" dirty="0"/>
        </a:p>
      </dgm:t>
    </dgm:pt>
    <dgm:pt modelId="{EA2EACEB-66D6-4614-B8E4-F8D1C63C2FB7}" type="parTrans" cxnId="{61AD7C3A-C47D-4F2C-A96B-012400C1B9FD}">
      <dgm:prSet/>
      <dgm:spPr/>
      <dgm:t>
        <a:bodyPr/>
        <a:lstStyle/>
        <a:p>
          <a:endParaRPr lang="sl-SI"/>
        </a:p>
      </dgm:t>
    </dgm:pt>
    <dgm:pt modelId="{2BA28A38-E3AF-43B7-907E-F9F77FFE2C3E}" type="sibTrans" cxnId="{61AD7C3A-C47D-4F2C-A96B-012400C1B9FD}">
      <dgm:prSet/>
      <dgm:spPr/>
      <dgm:t>
        <a:bodyPr/>
        <a:lstStyle/>
        <a:p>
          <a:endParaRPr lang="sl-SI"/>
        </a:p>
      </dgm:t>
    </dgm:pt>
    <dgm:pt modelId="{88E119DE-E143-4E3F-AD97-505CDBAB54BE}">
      <dgm:prSet phldrT="[besedilo]"/>
      <dgm:spPr/>
      <dgm:t>
        <a:bodyPr/>
        <a:lstStyle/>
        <a:p>
          <a:r>
            <a:rPr lang="sl-SI" dirty="0" smtClean="0"/>
            <a:t>O postopkih</a:t>
          </a:r>
          <a:endParaRPr lang="sl-SI" dirty="0"/>
        </a:p>
      </dgm:t>
    </dgm:pt>
    <dgm:pt modelId="{1856313D-CF73-4009-A2F3-088046B43C45}" type="parTrans" cxnId="{5520C9D6-3160-4C0F-802D-B576D24DEB3D}">
      <dgm:prSet/>
      <dgm:spPr/>
      <dgm:t>
        <a:bodyPr/>
        <a:lstStyle/>
        <a:p>
          <a:endParaRPr lang="sl-SI"/>
        </a:p>
      </dgm:t>
    </dgm:pt>
    <dgm:pt modelId="{2E23C842-8213-4B4A-8A49-D15DBDF5EE98}" type="sibTrans" cxnId="{5520C9D6-3160-4C0F-802D-B576D24DEB3D}">
      <dgm:prSet/>
      <dgm:spPr/>
      <dgm:t>
        <a:bodyPr/>
        <a:lstStyle/>
        <a:p>
          <a:endParaRPr lang="sl-SI"/>
        </a:p>
      </dgm:t>
    </dgm:pt>
    <dgm:pt modelId="{288F5CBD-081D-4C16-B481-AAC5EE44C87A}">
      <dgm:prSet phldrT="[besedilo]"/>
      <dgm:spPr/>
      <dgm:t>
        <a:bodyPr/>
        <a:lstStyle/>
        <a:p>
          <a:r>
            <a:rPr lang="sl-SI" dirty="0" smtClean="0"/>
            <a:t>O pravicah</a:t>
          </a:r>
          <a:endParaRPr lang="sl-SI" dirty="0"/>
        </a:p>
      </dgm:t>
    </dgm:pt>
    <dgm:pt modelId="{A8AFFDBE-02C2-48B4-99E2-D754F9C9F51C}" type="parTrans" cxnId="{6E669C47-9A76-4179-9029-A9888313DAB2}">
      <dgm:prSet/>
      <dgm:spPr/>
      <dgm:t>
        <a:bodyPr/>
        <a:lstStyle/>
        <a:p>
          <a:endParaRPr lang="sl-SI"/>
        </a:p>
      </dgm:t>
    </dgm:pt>
    <dgm:pt modelId="{27CEC77A-9B40-40A4-945B-F13610CA263D}" type="sibTrans" cxnId="{6E669C47-9A76-4179-9029-A9888313DAB2}">
      <dgm:prSet/>
      <dgm:spPr/>
      <dgm:t>
        <a:bodyPr/>
        <a:lstStyle/>
        <a:p>
          <a:endParaRPr lang="sl-SI"/>
        </a:p>
      </dgm:t>
    </dgm:pt>
    <dgm:pt modelId="{70D90B01-C27B-4D0E-AC46-BABC0905949D}">
      <dgm:prSet phldrT="[besedilo]" custT="1"/>
      <dgm:spPr/>
      <dgm:t>
        <a:bodyPr/>
        <a:lstStyle/>
        <a:p>
          <a:r>
            <a:rPr lang="sl-SI" sz="3200" dirty="0" smtClean="0"/>
            <a:t>Socialni aktivizem </a:t>
          </a:r>
          <a:endParaRPr lang="sl-SI" sz="3200" dirty="0"/>
        </a:p>
      </dgm:t>
    </dgm:pt>
    <dgm:pt modelId="{E651AAEA-39BF-4831-BA3D-92D8A1BC448A}" type="parTrans" cxnId="{1A076519-3C0E-4FC2-BD0A-D5D76341A11D}">
      <dgm:prSet/>
      <dgm:spPr/>
      <dgm:t>
        <a:bodyPr/>
        <a:lstStyle/>
        <a:p>
          <a:endParaRPr lang="sl-SI"/>
        </a:p>
      </dgm:t>
    </dgm:pt>
    <dgm:pt modelId="{191CB56B-34D1-4CE5-B922-A40FFE2A7E3D}" type="sibTrans" cxnId="{1A076519-3C0E-4FC2-BD0A-D5D76341A11D}">
      <dgm:prSet/>
      <dgm:spPr/>
      <dgm:t>
        <a:bodyPr/>
        <a:lstStyle/>
        <a:p>
          <a:endParaRPr lang="sl-SI"/>
        </a:p>
      </dgm:t>
    </dgm:pt>
    <dgm:pt modelId="{F68A612D-BC47-4918-814E-A2E246F304CD}">
      <dgm:prSet phldrT="[besedilo]"/>
      <dgm:spPr/>
      <dgm:t>
        <a:bodyPr/>
        <a:lstStyle/>
        <a:p>
          <a:r>
            <a:rPr lang="sl-SI" dirty="0" smtClean="0"/>
            <a:t>Kulturno zagovorništvo</a:t>
          </a:r>
          <a:endParaRPr lang="sl-SI" dirty="0"/>
        </a:p>
      </dgm:t>
    </dgm:pt>
    <dgm:pt modelId="{D3306C83-B0CF-4486-B501-EE734D625D64}" type="parTrans" cxnId="{2EECB7A6-2530-4198-A379-735BB172F356}">
      <dgm:prSet/>
      <dgm:spPr/>
      <dgm:t>
        <a:bodyPr/>
        <a:lstStyle/>
        <a:p>
          <a:endParaRPr lang="sl-SI"/>
        </a:p>
      </dgm:t>
    </dgm:pt>
    <dgm:pt modelId="{E12714C2-88E9-456C-8B35-E88C835FDF69}" type="sibTrans" cxnId="{2EECB7A6-2530-4198-A379-735BB172F356}">
      <dgm:prSet/>
      <dgm:spPr/>
      <dgm:t>
        <a:bodyPr/>
        <a:lstStyle/>
        <a:p>
          <a:endParaRPr lang="sl-SI"/>
        </a:p>
      </dgm:t>
    </dgm:pt>
    <dgm:pt modelId="{83E835BA-E305-4AC6-A68C-DCB10E985ACC}">
      <dgm:prSet phldrT="[besedilo]"/>
      <dgm:spPr/>
      <dgm:t>
        <a:bodyPr/>
        <a:lstStyle/>
        <a:p>
          <a:r>
            <a:rPr lang="sl-SI" dirty="0" smtClean="0"/>
            <a:t>Poznavanje vsakdanjih izkušenj (zaposlovanje, bivanje, socialne pravice, dostop do zdravstva, šolanje otrok)</a:t>
          </a:r>
          <a:endParaRPr lang="sl-SI" dirty="0"/>
        </a:p>
      </dgm:t>
    </dgm:pt>
    <dgm:pt modelId="{C50695FA-1DEF-4CC3-80D9-4808C3DAEB97}" type="parTrans" cxnId="{6B37E238-F43B-4B0E-8627-D6AEC3EB812E}">
      <dgm:prSet/>
      <dgm:spPr/>
      <dgm:t>
        <a:bodyPr/>
        <a:lstStyle/>
        <a:p>
          <a:endParaRPr lang="sl-SI"/>
        </a:p>
      </dgm:t>
    </dgm:pt>
    <dgm:pt modelId="{AF739448-40A5-426F-B6CC-A6F453EA71CF}" type="sibTrans" cxnId="{6B37E238-F43B-4B0E-8627-D6AEC3EB812E}">
      <dgm:prSet/>
      <dgm:spPr/>
      <dgm:t>
        <a:bodyPr/>
        <a:lstStyle/>
        <a:p>
          <a:endParaRPr lang="sl-SI"/>
        </a:p>
      </dgm:t>
    </dgm:pt>
    <dgm:pt modelId="{DE2CB0C3-F564-474A-8343-88A20FA209A6}">
      <dgm:prSet phldrT="[besedilo]"/>
      <dgm:spPr/>
      <dgm:t>
        <a:bodyPr/>
        <a:lstStyle/>
        <a:p>
          <a:r>
            <a:rPr lang="sl-SI" dirty="0" smtClean="0"/>
            <a:t>O izkušnjah drugih</a:t>
          </a:r>
          <a:endParaRPr lang="sl-SI" dirty="0"/>
        </a:p>
      </dgm:t>
    </dgm:pt>
    <dgm:pt modelId="{4DA3DF78-A216-4709-A39A-DCA2B2A00169}" type="parTrans" cxnId="{793F4E3C-A20D-4303-9161-D75A78E704F4}">
      <dgm:prSet/>
      <dgm:spPr/>
      <dgm:t>
        <a:bodyPr/>
        <a:lstStyle/>
        <a:p>
          <a:endParaRPr lang="sl-SI"/>
        </a:p>
      </dgm:t>
    </dgm:pt>
    <dgm:pt modelId="{A8405E44-17B4-4F25-84DD-0074DE84B1C7}" type="sibTrans" cxnId="{793F4E3C-A20D-4303-9161-D75A78E704F4}">
      <dgm:prSet/>
      <dgm:spPr/>
      <dgm:t>
        <a:bodyPr/>
        <a:lstStyle/>
        <a:p>
          <a:endParaRPr lang="sl-SI"/>
        </a:p>
      </dgm:t>
    </dgm:pt>
    <dgm:pt modelId="{0F0EF462-5909-4443-8209-173430D1DFD8}">
      <dgm:prSet phldrT="[besedilo]"/>
      <dgm:spPr/>
      <dgm:t>
        <a:bodyPr/>
        <a:lstStyle/>
        <a:p>
          <a:r>
            <a:rPr lang="sl-SI" dirty="0" smtClean="0"/>
            <a:t>O alternativah, izjemah</a:t>
          </a:r>
          <a:endParaRPr lang="sl-SI" dirty="0"/>
        </a:p>
      </dgm:t>
    </dgm:pt>
    <dgm:pt modelId="{3D282BC7-B327-48CA-9147-6F6B056CD9BB}" type="parTrans" cxnId="{CE643B6D-F0BD-4F12-84EF-7302D8E1F804}">
      <dgm:prSet/>
      <dgm:spPr/>
      <dgm:t>
        <a:bodyPr/>
        <a:lstStyle/>
        <a:p>
          <a:endParaRPr lang="sl-SI"/>
        </a:p>
      </dgm:t>
    </dgm:pt>
    <dgm:pt modelId="{E1C60E23-E94C-4543-8613-5623AB846A36}" type="sibTrans" cxnId="{CE643B6D-F0BD-4F12-84EF-7302D8E1F804}">
      <dgm:prSet/>
      <dgm:spPr/>
      <dgm:t>
        <a:bodyPr/>
        <a:lstStyle/>
        <a:p>
          <a:endParaRPr lang="sl-SI"/>
        </a:p>
      </dgm:t>
    </dgm:pt>
    <dgm:pt modelId="{C538A855-765B-4C4B-8BDF-0EFCF86A0791}">
      <dgm:prSet phldrT="[besedilo]"/>
      <dgm:spPr/>
      <dgm:t>
        <a:bodyPr/>
        <a:lstStyle/>
        <a:p>
          <a:r>
            <a:rPr lang="sl-SI" dirty="0" smtClean="0"/>
            <a:t>O primerih dobrih praks </a:t>
          </a:r>
          <a:endParaRPr lang="sl-SI" dirty="0"/>
        </a:p>
      </dgm:t>
    </dgm:pt>
    <dgm:pt modelId="{CEF5E5CF-45D5-4A1F-A21A-DE532ADABE8E}" type="parTrans" cxnId="{C512FAE5-4362-44DB-B091-441C31D55BCE}">
      <dgm:prSet/>
      <dgm:spPr/>
      <dgm:t>
        <a:bodyPr/>
        <a:lstStyle/>
        <a:p>
          <a:endParaRPr lang="sl-SI"/>
        </a:p>
      </dgm:t>
    </dgm:pt>
    <dgm:pt modelId="{A32E052C-9A4D-49E1-BCA9-CED33EF4C9BF}" type="sibTrans" cxnId="{C512FAE5-4362-44DB-B091-441C31D55BCE}">
      <dgm:prSet/>
      <dgm:spPr/>
      <dgm:t>
        <a:bodyPr/>
        <a:lstStyle/>
        <a:p>
          <a:endParaRPr lang="sl-SI"/>
        </a:p>
      </dgm:t>
    </dgm:pt>
    <dgm:pt modelId="{1C6BD73E-A892-474E-9943-FB592191C44D}">
      <dgm:prSet phldrT="[besedilo]"/>
      <dgm:spPr/>
      <dgm:t>
        <a:bodyPr/>
        <a:lstStyle/>
        <a:p>
          <a:r>
            <a:rPr lang="sl-SI" dirty="0" smtClean="0"/>
            <a:t>Kulturno posredništvo ustvarjanje priložnosti, vrednotenih situacij in izkušenj</a:t>
          </a:r>
          <a:endParaRPr lang="sl-SI" dirty="0"/>
        </a:p>
      </dgm:t>
    </dgm:pt>
    <dgm:pt modelId="{0CE02033-F891-4046-B10A-DD3F87D2365C}" type="parTrans" cxnId="{000DC70A-E996-4101-978D-A186F579D282}">
      <dgm:prSet/>
      <dgm:spPr/>
      <dgm:t>
        <a:bodyPr/>
        <a:lstStyle/>
        <a:p>
          <a:endParaRPr lang="sl-SI"/>
        </a:p>
      </dgm:t>
    </dgm:pt>
    <dgm:pt modelId="{AE2A7EF3-AF63-4614-984A-F4F2BE1BED32}" type="sibTrans" cxnId="{000DC70A-E996-4101-978D-A186F579D282}">
      <dgm:prSet/>
      <dgm:spPr/>
      <dgm:t>
        <a:bodyPr/>
        <a:lstStyle/>
        <a:p>
          <a:endParaRPr lang="sl-SI"/>
        </a:p>
      </dgm:t>
    </dgm:pt>
    <dgm:pt modelId="{52C7B599-740D-49A7-ADA0-015811392589}">
      <dgm:prSet phldrT="[besedilo]"/>
      <dgm:spPr/>
      <dgm:t>
        <a:bodyPr/>
        <a:lstStyle/>
        <a:p>
          <a:r>
            <a:rPr lang="sl-SI" dirty="0" smtClean="0"/>
            <a:t>Opozarjanje javnosti (občutljivo medijsko poročanje, filmska reprodukcija) </a:t>
          </a:r>
          <a:endParaRPr lang="sl-SI" dirty="0"/>
        </a:p>
      </dgm:t>
    </dgm:pt>
    <dgm:pt modelId="{7DC5DE47-A7B4-4B0F-8223-97356FC2A9FE}" type="parTrans" cxnId="{05E0032B-4ED1-4748-A662-BA8ADB917545}">
      <dgm:prSet/>
      <dgm:spPr/>
      <dgm:t>
        <a:bodyPr/>
        <a:lstStyle/>
        <a:p>
          <a:endParaRPr lang="sl-SI"/>
        </a:p>
      </dgm:t>
    </dgm:pt>
    <dgm:pt modelId="{95301E46-148A-4813-B175-CC8CAEED68F5}" type="sibTrans" cxnId="{05E0032B-4ED1-4748-A662-BA8ADB917545}">
      <dgm:prSet/>
      <dgm:spPr/>
      <dgm:t>
        <a:bodyPr/>
        <a:lstStyle/>
        <a:p>
          <a:endParaRPr lang="sl-SI"/>
        </a:p>
      </dgm:t>
    </dgm:pt>
    <dgm:pt modelId="{4333AC1D-4898-412B-8D0C-8607BF6CD152}">
      <dgm:prSet phldrT="[besedilo]"/>
      <dgm:spPr/>
      <dgm:t>
        <a:bodyPr/>
        <a:lstStyle/>
        <a:p>
          <a:r>
            <a:rPr lang="sl-SI" dirty="0" smtClean="0"/>
            <a:t>Pobude za  spremembo zakonodaje</a:t>
          </a:r>
          <a:endParaRPr lang="sl-SI" dirty="0"/>
        </a:p>
      </dgm:t>
    </dgm:pt>
    <dgm:pt modelId="{641E1B65-EEC7-4197-8DBD-6F919C0CFEB8}" type="parTrans" cxnId="{B2C21837-C047-4329-9334-72788F459841}">
      <dgm:prSet/>
      <dgm:spPr/>
      <dgm:t>
        <a:bodyPr/>
        <a:lstStyle/>
        <a:p>
          <a:endParaRPr lang="sl-SI"/>
        </a:p>
      </dgm:t>
    </dgm:pt>
    <dgm:pt modelId="{6D800F64-3E01-40E2-B1EC-F77C823CAB27}" type="sibTrans" cxnId="{B2C21837-C047-4329-9334-72788F459841}">
      <dgm:prSet/>
      <dgm:spPr/>
      <dgm:t>
        <a:bodyPr/>
        <a:lstStyle/>
        <a:p>
          <a:endParaRPr lang="sl-SI"/>
        </a:p>
      </dgm:t>
    </dgm:pt>
    <dgm:pt modelId="{24037E97-0FEF-4F74-996E-FB6BE4C47FEA}">
      <dgm:prSet phldrT="[besedilo]"/>
      <dgm:spPr/>
      <dgm:t>
        <a:bodyPr/>
        <a:lstStyle/>
        <a:p>
          <a:r>
            <a:rPr lang="sl-SI" dirty="0" smtClean="0"/>
            <a:t>Podpora pri (samo)organiziranju </a:t>
          </a:r>
          <a:endParaRPr lang="sl-SI" dirty="0"/>
        </a:p>
      </dgm:t>
    </dgm:pt>
    <dgm:pt modelId="{0BBDE340-B84F-4DC9-B341-A32D3E7AC600}" type="parTrans" cxnId="{A1027967-5597-47E1-A944-D8B0531B8869}">
      <dgm:prSet/>
      <dgm:spPr/>
      <dgm:t>
        <a:bodyPr/>
        <a:lstStyle/>
        <a:p>
          <a:endParaRPr lang="sl-SI"/>
        </a:p>
      </dgm:t>
    </dgm:pt>
    <dgm:pt modelId="{69B14199-CC9F-4885-AB22-4558D58470C3}" type="sibTrans" cxnId="{A1027967-5597-47E1-A944-D8B0531B8869}">
      <dgm:prSet/>
      <dgm:spPr/>
      <dgm:t>
        <a:bodyPr/>
        <a:lstStyle/>
        <a:p>
          <a:endParaRPr lang="sl-SI"/>
        </a:p>
      </dgm:t>
    </dgm:pt>
    <dgm:pt modelId="{DEAD920D-A9EC-4652-A1CA-383A801DDE08}" type="pres">
      <dgm:prSet presAssocID="{62997DBC-23A9-49A6-B70F-130BE84CCC97}" presName="Name0" presStyleCnt="0">
        <dgm:presLayoutVars>
          <dgm:chMax val="7"/>
          <dgm:dir/>
          <dgm:animLvl val="lvl"/>
          <dgm:resizeHandles val="exact"/>
        </dgm:presLayoutVars>
      </dgm:prSet>
      <dgm:spPr/>
      <dgm:t>
        <a:bodyPr/>
        <a:lstStyle/>
        <a:p>
          <a:endParaRPr lang="sl-SI"/>
        </a:p>
      </dgm:t>
    </dgm:pt>
    <dgm:pt modelId="{D85EF3C1-1FAA-4012-B70F-22BEA081252E}" type="pres">
      <dgm:prSet presAssocID="{E19EFB35-5891-4EB8-ACD3-7BF87FFAE0FD}" presName="circle1" presStyleLbl="node1" presStyleIdx="0" presStyleCnt="3"/>
      <dgm:spPr/>
    </dgm:pt>
    <dgm:pt modelId="{4C622B9C-E587-4A10-A8A0-3F34E2DC09DA}" type="pres">
      <dgm:prSet presAssocID="{E19EFB35-5891-4EB8-ACD3-7BF87FFAE0FD}" presName="space" presStyleCnt="0"/>
      <dgm:spPr/>
    </dgm:pt>
    <dgm:pt modelId="{E9990D43-05B9-41B2-AEF2-E73946FD862E}" type="pres">
      <dgm:prSet presAssocID="{E19EFB35-5891-4EB8-ACD3-7BF87FFAE0FD}" presName="rect1" presStyleLbl="alignAcc1" presStyleIdx="0" presStyleCnt="3"/>
      <dgm:spPr/>
      <dgm:t>
        <a:bodyPr/>
        <a:lstStyle/>
        <a:p>
          <a:endParaRPr lang="sl-SI"/>
        </a:p>
      </dgm:t>
    </dgm:pt>
    <dgm:pt modelId="{54E3F257-F700-4ED3-8AF0-0F20AD7BDEDF}" type="pres">
      <dgm:prSet presAssocID="{EF464F53-D37E-465E-8BE1-520FB5C2C645}" presName="vertSpace2" presStyleLbl="node1" presStyleIdx="0" presStyleCnt="3"/>
      <dgm:spPr/>
    </dgm:pt>
    <dgm:pt modelId="{666B8146-5FD1-4581-AE04-5F966753D47B}" type="pres">
      <dgm:prSet presAssocID="{EF464F53-D37E-465E-8BE1-520FB5C2C645}" presName="circle2" presStyleLbl="node1" presStyleIdx="1" presStyleCnt="3" custLinFactNeighborX="-17729" custLinFactNeighborY="-19889"/>
      <dgm:spPr/>
    </dgm:pt>
    <dgm:pt modelId="{66507E0F-E296-42C4-8290-B281C1317679}" type="pres">
      <dgm:prSet presAssocID="{EF464F53-D37E-465E-8BE1-520FB5C2C645}" presName="rect2" presStyleLbl="alignAcc1" presStyleIdx="1" presStyleCnt="3"/>
      <dgm:spPr/>
      <dgm:t>
        <a:bodyPr/>
        <a:lstStyle/>
        <a:p>
          <a:endParaRPr lang="sl-SI"/>
        </a:p>
      </dgm:t>
    </dgm:pt>
    <dgm:pt modelId="{6159ABD0-BEB3-4A4D-B349-8EC43D66C840}" type="pres">
      <dgm:prSet presAssocID="{70D90B01-C27B-4D0E-AC46-BABC0905949D}" presName="vertSpace3" presStyleLbl="node1" presStyleIdx="1" presStyleCnt="3"/>
      <dgm:spPr/>
    </dgm:pt>
    <dgm:pt modelId="{0F83BD0C-19F8-4079-B2A1-48EFE50726DB}" type="pres">
      <dgm:prSet presAssocID="{70D90B01-C27B-4D0E-AC46-BABC0905949D}" presName="circle3" presStyleLbl="node1" presStyleIdx="2" presStyleCnt="3"/>
      <dgm:spPr/>
    </dgm:pt>
    <dgm:pt modelId="{23A8BF02-AFB0-4779-89C9-072A60EDE476}" type="pres">
      <dgm:prSet presAssocID="{70D90B01-C27B-4D0E-AC46-BABC0905949D}" presName="rect3" presStyleLbl="alignAcc1" presStyleIdx="2" presStyleCnt="3"/>
      <dgm:spPr/>
      <dgm:t>
        <a:bodyPr/>
        <a:lstStyle/>
        <a:p>
          <a:endParaRPr lang="sl-SI"/>
        </a:p>
      </dgm:t>
    </dgm:pt>
    <dgm:pt modelId="{FEC39CB1-CB2A-40FD-A3B8-4C7D85059781}" type="pres">
      <dgm:prSet presAssocID="{E19EFB35-5891-4EB8-ACD3-7BF87FFAE0FD}" presName="rect1ParTx" presStyleLbl="alignAcc1" presStyleIdx="2" presStyleCnt="3">
        <dgm:presLayoutVars>
          <dgm:chMax val="1"/>
          <dgm:bulletEnabled val="1"/>
        </dgm:presLayoutVars>
      </dgm:prSet>
      <dgm:spPr/>
      <dgm:t>
        <a:bodyPr/>
        <a:lstStyle/>
        <a:p>
          <a:endParaRPr lang="sl-SI"/>
        </a:p>
      </dgm:t>
    </dgm:pt>
    <dgm:pt modelId="{1B7DFAEF-CACA-41E4-8746-4B1FFA848CCD}" type="pres">
      <dgm:prSet presAssocID="{E19EFB35-5891-4EB8-ACD3-7BF87FFAE0FD}" presName="rect1ChTx" presStyleLbl="alignAcc1" presStyleIdx="2" presStyleCnt="3">
        <dgm:presLayoutVars>
          <dgm:bulletEnabled val="1"/>
        </dgm:presLayoutVars>
      </dgm:prSet>
      <dgm:spPr/>
      <dgm:t>
        <a:bodyPr/>
        <a:lstStyle/>
        <a:p>
          <a:endParaRPr lang="sl-SI"/>
        </a:p>
      </dgm:t>
    </dgm:pt>
    <dgm:pt modelId="{B4EE58B9-CE1E-483A-9D37-F998209F3EE0}" type="pres">
      <dgm:prSet presAssocID="{EF464F53-D37E-465E-8BE1-520FB5C2C645}" presName="rect2ParTx" presStyleLbl="alignAcc1" presStyleIdx="2" presStyleCnt="3">
        <dgm:presLayoutVars>
          <dgm:chMax val="1"/>
          <dgm:bulletEnabled val="1"/>
        </dgm:presLayoutVars>
      </dgm:prSet>
      <dgm:spPr/>
      <dgm:t>
        <a:bodyPr/>
        <a:lstStyle/>
        <a:p>
          <a:endParaRPr lang="sl-SI"/>
        </a:p>
      </dgm:t>
    </dgm:pt>
    <dgm:pt modelId="{3C0785F4-81F2-4A8C-9D34-EF63340DB96A}" type="pres">
      <dgm:prSet presAssocID="{EF464F53-D37E-465E-8BE1-520FB5C2C645}" presName="rect2ChTx" presStyleLbl="alignAcc1" presStyleIdx="2" presStyleCnt="3">
        <dgm:presLayoutVars>
          <dgm:bulletEnabled val="1"/>
        </dgm:presLayoutVars>
      </dgm:prSet>
      <dgm:spPr/>
      <dgm:t>
        <a:bodyPr/>
        <a:lstStyle/>
        <a:p>
          <a:endParaRPr lang="sl-SI"/>
        </a:p>
      </dgm:t>
    </dgm:pt>
    <dgm:pt modelId="{0C9CF2AA-6DE7-4990-8F9C-6B85BFEFCB47}" type="pres">
      <dgm:prSet presAssocID="{70D90B01-C27B-4D0E-AC46-BABC0905949D}" presName="rect3ParTx" presStyleLbl="alignAcc1" presStyleIdx="2" presStyleCnt="3">
        <dgm:presLayoutVars>
          <dgm:chMax val="1"/>
          <dgm:bulletEnabled val="1"/>
        </dgm:presLayoutVars>
      </dgm:prSet>
      <dgm:spPr/>
      <dgm:t>
        <a:bodyPr/>
        <a:lstStyle/>
        <a:p>
          <a:endParaRPr lang="sl-SI"/>
        </a:p>
      </dgm:t>
    </dgm:pt>
    <dgm:pt modelId="{E9FCB722-A226-4EB5-9024-201E1D8CE663}" type="pres">
      <dgm:prSet presAssocID="{70D90B01-C27B-4D0E-AC46-BABC0905949D}" presName="rect3ChTx" presStyleLbl="alignAcc1" presStyleIdx="2" presStyleCnt="3">
        <dgm:presLayoutVars>
          <dgm:bulletEnabled val="1"/>
        </dgm:presLayoutVars>
      </dgm:prSet>
      <dgm:spPr/>
      <dgm:t>
        <a:bodyPr/>
        <a:lstStyle/>
        <a:p>
          <a:endParaRPr lang="sl-SI"/>
        </a:p>
      </dgm:t>
    </dgm:pt>
  </dgm:ptLst>
  <dgm:cxnLst>
    <dgm:cxn modelId="{3D73A796-5C8C-4956-AA83-284CCF107804}" type="presOf" srcId="{EF464F53-D37E-465E-8BE1-520FB5C2C645}" destId="{B4EE58B9-CE1E-483A-9D37-F998209F3EE0}" srcOrd="1" destOrd="0" presId="urn:microsoft.com/office/officeart/2005/8/layout/target3"/>
    <dgm:cxn modelId="{CE643B6D-F0BD-4F12-84EF-7302D8E1F804}" srcId="{EF464F53-D37E-465E-8BE1-520FB5C2C645}" destId="{0F0EF462-5909-4443-8209-173430D1DFD8}" srcOrd="3" destOrd="0" parTransId="{3D282BC7-B327-48CA-9147-6F6B056CD9BB}" sibTransId="{E1C60E23-E94C-4543-8613-5623AB846A36}"/>
    <dgm:cxn modelId="{BBDBFD98-F113-4C34-9326-E1AA30437A2F}" type="presOf" srcId="{0F0EF462-5909-4443-8209-173430D1DFD8}" destId="{3C0785F4-81F2-4A8C-9D34-EF63340DB96A}" srcOrd="0" destOrd="3" presId="urn:microsoft.com/office/officeart/2005/8/layout/target3"/>
    <dgm:cxn modelId="{0F83A5F5-24F5-469E-B626-47C8EE9D6102}" type="presOf" srcId="{E19EFB35-5891-4EB8-ACD3-7BF87FFAE0FD}" destId="{FEC39CB1-CB2A-40FD-A3B8-4C7D85059781}" srcOrd="1" destOrd="0" presId="urn:microsoft.com/office/officeart/2005/8/layout/target3"/>
    <dgm:cxn modelId="{2EECB7A6-2530-4198-A379-735BB172F356}" srcId="{70D90B01-C27B-4D0E-AC46-BABC0905949D}" destId="{F68A612D-BC47-4918-814E-A2E246F304CD}" srcOrd="0" destOrd="0" parTransId="{D3306C83-B0CF-4486-B501-EE734D625D64}" sibTransId="{E12714C2-88E9-456C-8B35-E88C835FDF69}"/>
    <dgm:cxn modelId="{5520C9D6-3160-4C0F-802D-B576D24DEB3D}" srcId="{EF464F53-D37E-465E-8BE1-520FB5C2C645}" destId="{88E119DE-E143-4E3F-AD97-505CDBAB54BE}" srcOrd="0" destOrd="0" parTransId="{1856313D-CF73-4009-A2F3-088046B43C45}" sibTransId="{2E23C842-8213-4B4A-8A49-D15DBDF5EE98}"/>
    <dgm:cxn modelId="{5C54DB37-BBD3-4A84-906D-D1B1C001A7C5}" type="presOf" srcId="{88E119DE-E143-4E3F-AD97-505CDBAB54BE}" destId="{3C0785F4-81F2-4A8C-9D34-EF63340DB96A}" srcOrd="0" destOrd="0" presId="urn:microsoft.com/office/officeart/2005/8/layout/target3"/>
    <dgm:cxn modelId="{0DEC7236-3F02-430B-806D-3585CDC5E181}" type="presOf" srcId="{C538A855-765B-4C4B-8BDF-0EFCF86A0791}" destId="{3C0785F4-81F2-4A8C-9D34-EF63340DB96A}" srcOrd="0" destOrd="4" presId="urn:microsoft.com/office/officeart/2005/8/layout/target3"/>
    <dgm:cxn modelId="{51E91CB8-118B-4EEC-B51B-35C01FBC371A}" srcId="{62997DBC-23A9-49A6-B70F-130BE84CCC97}" destId="{E19EFB35-5891-4EB8-ACD3-7BF87FFAE0FD}" srcOrd="0" destOrd="0" parTransId="{A6A3078B-A3BE-4C0F-9DEC-A8C4FE593B5A}" sibTransId="{7D000A61-3FAA-4033-B7A7-CF0906F83DAA}"/>
    <dgm:cxn modelId="{05E0032B-4ED1-4748-A662-BA8ADB917545}" srcId="{70D90B01-C27B-4D0E-AC46-BABC0905949D}" destId="{52C7B599-740D-49A7-ADA0-015811392589}" srcOrd="2" destOrd="0" parTransId="{7DC5DE47-A7B4-4B0F-8223-97356FC2A9FE}" sibTransId="{95301E46-148A-4813-B175-CC8CAEED68F5}"/>
    <dgm:cxn modelId="{B6E66BE0-E743-4ED2-A384-71011EAB0B76}" type="presOf" srcId="{DE2CB0C3-F564-474A-8343-88A20FA209A6}" destId="{3C0785F4-81F2-4A8C-9D34-EF63340DB96A}" srcOrd="0" destOrd="2" presId="urn:microsoft.com/office/officeart/2005/8/layout/target3"/>
    <dgm:cxn modelId="{793F4E3C-A20D-4303-9161-D75A78E704F4}" srcId="{EF464F53-D37E-465E-8BE1-520FB5C2C645}" destId="{DE2CB0C3-F564-474A-8343-88A20FA209A6}" srcOrd="2" destOrd="0" parTransId="{4DA3DF78-A216-4709-A39A-DCA2B2A00169}" sibTransId="{A8405E44-17B4-4F25-84DD-0074DE84B1C7}"/>
    <dgm:cxn modelId="{3DDE473D-AD05-436B-8463-F0B2256E2C95}" type="presOf" srcId="{70D90B01-C27B-4D0E-AC46-BABC0905949D}" destId="{23A8BF02-AFB0-4779-89C9-072A60EDE476}" srcOrd="0" destOrd="0" presId="urn:microsoft.com/office/officeart/2005/8/layout/target3"/>
    <dgm:cxn modelId="{64D94A69-2297-4C95-B333-8C90A0764ADD}" type="presOf" srcId="{EF464F53-D37E-465E-8BE1-520FB5C2C645}" destId="{66507E0F-E296-42C4-8290-B281C1317679}" srcOrd="0" destOrd="0" presId="urn:microsoft.com/office/officeart/2005/8/layout/target3"/>
    <dgm:cxn modelId="{A813993E-4E51-4AEE-A802-B6884BCFBD52}" type="presOf" srcId="{24037E97-0FEF-4F74-996E-FB6BE4C47FEA}" destId="{E9FCB722-A226-4EB5-9024-201E1D8CE663}" srcOrd="0" destOrd="4" presId="urn:microsoft.com/office/officeart/2005/8/layout/target3"/>
    <dgm:cxn modelId="{918B63CD-CDDA-41F5-BD55-0FB28C34801C}" type="presOf" srcId="{62997DBC-23A9-49A6-B70F-130BE84CCC97}" destId="{DEAD920D-A9EC-4652-A1CA-383A801DDE08}" srcOrd="0" destOrd="0" presId="urn:microsoft.com/office/officeart/2005/8/layout/target3"/>
    <dgm:cxn modelId="{61AD7C3A-C47D-4F2C-A96B-012400C1B9FD}" srcId="{62997DBC-23A9-49A6-B70F-130BE84CCC97}" destId="{EF464F53-D37E-465E-8BE1-520FB5C2C645}" srcOrd="1" destOrd="0" parTransId="{EA2EACEB-66D6-4614-B8E4-F8D1C63C2FB7}" sibTransId="{2BA28A38-E3AF-43B7-907E-F9F77FFE2C3E}"/>
    <dgm:cxn modelId="{C512FAE5-4362-44DB-B091-441C31D55BCE}" srcId="{EF464F53-D37E-465E-8BE1-520FB5C2C645}" destId="{C538A855-765B-4C4B-8BDF-0EFCF86A0791}" srcOrd="4" destOrd="0" parTransId="{CEF5E5CF-45D5-4A1F-A21A-DE532ADABE8E}" sibTransId="{A32E052C-9A4D-49E1-BCA9-CED33EF4C9BF}"/>
    <dgm:cxn modelId="{1A076519-3C0E-4FC2-BD0A-D5D76341A11D}" srcId="{62997DBC-23A9-49A6-B70F-130BE84CCC97}" destId="{70D90B01-C27B-4D0E-AC46-BABC0905949D}" srcOrd="2" destOrd="0" parTransId="{E651AAEA-39BF-4831-BA3D-92D8A1BC448A}" sibTransId="{191CB56B-34D1-4CE5-B922-A40FFE2A7E3D}"/>
    <dgm:cxn modelId="{BD5DEB88-60FC-450E-9F22-7A1287E1AF05}" type="presOf" srcId="{F68A612D-BC47-4918-814E-A2E246F304CD}" destId="{E9FCB722-A226-4EB5-9024-201E1D8CE663}" srcOrd="0" destOrd="0" presId="urn:microsoft.com/office/officeart/2005/8/layout/target3"/>
    <dgm:cxn modelId="{A536480E-570D-48C1-A5E3-6C95B5C07928}" type="presOf" srcId="{E19EFB35-5891-4EB8-ACD3-7BF87FFAE0FD}" destId="{E9990D43-05B9-41B2-AEF2-E73946FD862E}" srcOrd="0" destOrd="0" presId="urn:microsoft.com/office/officeart/2005/8/layout/target3"/>
    <dgm:cxn modelId="{2BADEC84-4D84-4282-BFD8-15BD1E06FB2E}" type="presOf" srcId="{83E835BA-E305-4AC6-A68C-DCB10E985ACC}" destId="{1B7DFAEF-CACA-41E4-8746-4B1FFA848CCD}" srcOrd="0" destOrd="1" presId="urn:microsoft.com/office/officeart/2005/8/layout/target3"/>
    <dgm:cxn modelId="{000DC70A-E996-4101-978D-A186F579D282}" srcId="{70D90B01-C27B-4D0E-AC46-BABC0905949D}" destId="{1C6BD73E-A892-474E-9943-FB592191C44D}" srcOrd="1" destOrd="0" parTransId="{0CE02033-F891-4046-B10A-DD3F87D2365C}" sibTransId="{AE2A7EF3-AF63-4614-984A-F4F2BE1BED32}"/>
    <dgm:cxn modelId="{3A96EA06-8D8E-41FF-B634-97CE4D091783}" srcId="{E19EFB35-5891-4EB8-ACD3-7BF87FFAE0FD}" destId="{983BBB5F-AFA6-4E74-8340-2A02C149F1F8}" srcOrd="0" destOrd="0" parTransId="{25CD3FE8-82CF-4AE4-938F-75DB7099C0CC}" sibTransId="{D95D4DE4-E0FF-4FA4-8BAE-BB0B0382233D}"/>
    <dgm:cxn modelId="{F5CFE607-B2E4-495B-BC8F-F0DDE19AF641}" type="presOf" srcId="{983BBB5F-AFA6-4E74-8340-2A02C149F1F8}" destId="{1B7DFAEF-CACA-41E4-8746-4B1FFA848CCD}" srcOrd="0" destOrd="0" presId="urn:microsoft.com/office/officeart/2005/8/layout/target3"/>
    <dgm:cxn modelId="{368F00C3-968D-4381-A5D1-4F288143DA02}" type="presOf" srcId="{288F5CBD-081D-4C16-B481-AAC5EE44C87A}" destId="{3C0785F4-81F2-4A8C-9D34-EF63340DB96A}" srcOrd="0" destOrd="1" presId="urn:microsoft.com/office/officeart/2005/8/layout/target3"/>
    <dgm:cxn modelId="{A1027967-5597-47E1-A944-D8B0531B8869}" srcId="{70D90B01-C27B-4D0E-AC46-BABC0905949D}" destId="{24037E97-0FEF-4F74-996E-FB6BE4C47FEA}" srcOrd="4" destOrd="0" parTransId="{0BBDE340-B84F-4DC9-B341-A32D3E7AC600}" sibTransId="{69B14199-CC9F-4885-AB22-4558D58470C3}"/>
    <dgm:cxn modelId="{89DE11DC-7C1A-4755-98C7-5CE88F4926F4}" type="presOf" srcId="{70D90B01-C27B-4D0E-AC46-BABC0905949D}" destId="{0C9CF2AA-6DE7-4990-8F9C-6B85BFEFCB47}" srcOrd="1" destOrd="0" presId="urn:microsoft.com/office/officeart/2005/8/layout/target3"/>
    <dgm:cxn modelId="{6E669C47-9A76-4179-9029-A9888313DAB2}" srcId="{EF464F53-D37E-465E-8BE1-520FB5C2C645}" destId="{288F5CBD-081D-4C16-B481-AAC5EE44C87A}" srcOrd="1" destOrd="0" parTransId="{A8AFFDBE-02C2-48B4-99E2-D754F9C9F51C}" sibTransId="{27CEC77A-9B40-40A4-945B-F13610CA263D}"/>
    <dgm:cxn modelId="{D2076AAC-B81E-426C-9E53-969EECD87BDE}" type="presOf" srcId="{4333AC1D-4898-412B-8D0C-8607BF6CD152}" destId="{E9FCB722-A226-4EB5-9024-201E1D8CE663}" srcOrd="0" destOrd="3" presId="urn:microsoft.com/office/officeart/2005/8/layout/target3"/>
    <dgm:cxn modelId="{51EA0566-2F50-46D6-8175-9E299AB5D2DC}" type="presOf" srcId="{52C7B599-740D-49A7-ADA0-015811392589}" destId="{E9FCB722-A226-4EB5-9024-201E1D8CE663}" srcOrd="0" destOrd="2" presId="urn:microsoft.com/office/officeart/2005/8/layout/target3"/>
    <dgm:cxn modelId="{B2C21837-C047-4329-9334-72788F459841}" srcId="{70D90B01-C27B-4D0E-AC46-BABC0905949D}" destId="{4333AC1D-4898-412B-8D0C-8607BF6CD152}" srcOrd="3" destOrd="0" parTransId="{641E1B65-EEC7-4197-8DBD-6F919C0CFEB8}" sibTransId="{6D800F64-3E01-40E2-B1EC-F77C823CAB27}"/>
    <dgm:cxn modelId="{6B37E238-F43B-4B0E-8627-D6AEC3EB812E}" srcId="{E19EFB35-5891-4EB8-ACD3-7BF87FFAE0FD}" destId="{83E835BA-E305-4AC6-A68C-DCB10E985ACC}" srcOrd="1" destOrd="0" parTransId="{C50695FA-1DEF-4CC3-80D9-4808C3DAEB97}" sibTransId="{AF739448-40A5-426F-B6CC-A6F453EA71CF}"/>
    <dgm:cxn modelId="{9BBDFC48-0A41-4446-B626-83CB8332E9EA}" type="presOf" srcId="{1C6BD73E-A892-474E-9943-FB592191C44D}" destId="{E9FCB722-A226-4EB5-9024-201E1D8CE663}" srcOrd="0" destOrd="1" presId="urn:microsoft.com/office/officeart/2005/8/layout/target3"/>
    <dgm:cxn modelId="{FC53DD67-0DF8-4EF5-B74C-800AAA347F3B}" type="presParOf" srcId="{DEAD920D-A9EC-4652-A1CA-383A801DDE08}" destId="{D85EF3C1-1FAA-4012-B70F-22BEA081252E}" srcOrd="0" destOrd="0" presId="urn:microsoft.com/office/officeart/2005/8/layout/target3"/>
    <dgm:cxn modelId="{A1FB5280-6747-411E-97EB-6F1099F209FE}" type="presParOf" srcId="{DEAD920D-A9EC-4652-A1CA-383A801DDE08}" destId="{4C622B9C-E587-4A10-A8A0-3F34E2DC09DA}" srcOrd="1" destOrd="0" presId="urn:microsoft.com/office/officeart/2005/8/layout/target3"/>
    <dgm:cxn modelId="{176F7FB4-6871-46EA-BDFD-955ED8E6DAE7}" type="presParOf" srcId="{DEAD920D-A9EC-4652-A1CA-383A801DDE08}" destId="{E9990D43-05B9-41B2-AEF2-E73946FD862E}" srcOrd="2" destOrd="0" presId="urn:microsoft.com/office/officeart/2005/8/layout/target3"/>
    <dgm:cxn modelId="{B517D74F-464D-4D78-967C-9434B41CB5F2}" type="presParOf" srcId="{DEAD920D-A9EC-4652-A1CA-383A801DDE08}" destId="{54E3F257-F700-4ED3-8AF0-0F20AD7BDEDF}" srcOrd="3" destOrd="0" presId="urn:microsoft.com/office/officeart/2005/8/layout/target3"/>
    <dgm:cxn modelId="{52D20042-48A6-44DE-AAE7-2931B0AC11B5}" type="presParOf" srcId="{DEAD920D-A9EC-4652-A1CA-383A801DDE08}" destId="{666B8146-5FD1-4581-AE04-5F966753D47B}" srcOrd="4" destOrd="0" presId="urn:microsoft.com/office/officeart/2005/8/layout/target3"/>
    <dgm:cxn modelId="{762E39C9-C770-426D-8F69-5F4D347617A7}" type="presParOf" srcId="{DEAD920D-A9EC-4652-A1CA-383A801DDE08}" destId="{66507E0F-E296-42C4-8290-B281C1317679}" srcOrd="5" destOrd="0" presId="urn:microsoft.com/office/officeart/2005/8/layout/target3"/>
    <dgm:cxn modelId="{B81F8E53-B170-46CB-86FE-8F3059326B33}" type="presParOf" srcId="{DEAD920D-A9EC-4652-A1CA-383A801DDE08}" destId="{6159ABD0-BEB3-4A4D-B349-8EC43D66C840}" srcOrd="6" destOrd="0" presId="urn:microsoft.com/office/officeart/2005/8/layout/target3"/>
    <dgm:cxn modelId="{AACFCD6D-B094-482E-BA7D-85735C97D571}" type="presParOf" srcId="{DEAD920D-A9EC-4652-A1CA-383A801DDE08}" destId="{0F83BD0C-19F8-4079-B2A1-48EFE50726DB}" srcOrd="7" destOrd="0" presId="urn:microsoft.com/office/officeart/2005/8/layout/target3"/>
    <dgm:cxn modelId="{17AFE6D0-8FBD-41AC-B43D-FDC2D3AD98C8}" type="presParOf" srcId="{DEAD920D-A9EC-4652-A1CA-383A801DDE08}" destId="{23A8BF02-AFB0-4779-89C9-072A60EDE476}" srcOrd="8" destOrd="0" presId="urn:microsoft.com/office/officeart/2005/8/layout/target3"/>
    <dgm:cxn modelId="{76A5FDC8-68B5-44A8-BFC3-95E90552F103}" type="presParOf" srcId="{DEAD920D-A9EC-4652-A1CA-383A801DDE08}" destId="{FEC39CB1-CB2A-40FD-A3B8-4C7D85059781}" srcOrd="9" destOrd="0" presId="urn:microsoft.com/office/officeart/2005/8/layout/target3"/>
    <dgm:cxn modelId="{0D7D85AD-D9F4-4C90-BBEA-A2EAA1D5E922}" type="presParOf" srcId="{DEAD920D-A9EC-4652-A1CA-383A801DDE08}" destId="{1B7DFAEF-CACA-41E4-8746-4B1FFA848CCD}" srcOrd="10" destOrd="0" presId="urn:microsoft.com/office/officeart/2005/8/layout/target3"/>
    <dgm:cxn modelId="{28BFFFDD-845C-45B6-A9E8-353CE1FAB32E}" type="presParOf" srcId="{DEAD920D-A9EC-4652-A1CA-383A801DDE08}" destId="{B4EE58B9-CE1E-483A-9D37-F998209F3EE0}" srcOrd="11" destOrd="0" presId="urn:microsoft.com/office/officeart/2005/8/layout/target3"/>
    <dgm:cxn modelId="{9F053B2E-2C9D-4AA7-82C7-5C3BDC651E89}" type="presParOf" srcId="{DEAD920D-A9EC-4652-A1CA-383A801DDE08}" destId="{3C0785F4-81F2-4A8C-9D34-EF63340DB96A}" srcOrd="12" destOrd="0" presId="urn:microsoft.com/office/officeart/2005/8/layout/target3"/>
    <dgm:cxn modelId="{F7A09869-169F-41A5-8968-763A79F0D6F8}" type="presParOf" srcId="{DEAD920D-A9EC-4652-A1CA-383A801DDE08}" destId="{0C9CF2AA-6DE7-4990-8F9C-6B85BFEFCB47}" srcOrd="13" destOrd="0" presId="urn:microsoft.com/office/officeart/2005/8/layout/target3"/>
    <dgm:cxn modelId="{42B8391D-DB52-4045-B67F-EF4EC698F209}" type="presParOf" srcId="{DEAD920D-A9EC-4652-A1CA-383A801DDE08}" destId="{E9FCB722-A226-4EB5-9024-201E1D8CE663}" srcOrd="14"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5EF3C1-1FAA-4012-B70F-22BEA081252E}">
      <dsp:nvSpPr>
        <dsp:cNvPr id="0" name=""/>
        <dsp:cNvSpPr/>
      </dsp:nvSpPr>
      <dsp:spPr>
        <a:xfrm>
          <a:off x="0" y="380106"/>
          <a:ext cx="5335488" cy="5335488"/>
        </a:xfrm>
        <a:prstGeom prst="pie">
          <a:avLst>
            <a:gd name="adj1" fmla="val 5400000"/>
            <a:gd name="adj2" fmla="val 1620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E9990D43-05B9-41B2-AEF2-E73946FD862E}">
      <dsp:nvSpPr>
        <dsp:cNvPr id="0" name=""/>
        <dsp:cNvSpPr/>
      </dsp:nvSpPr>
      <dsp:spPr>
        <a:xfrm>
          <a:off x="2667744" y="380107"/>
          <a:ext cx="6224735" cy="5335488"/>
        </a:xfrm>
        <a:prstGeom prst="rect">
          <a:avLst/>
        </a:prstGeom>
        <a:solidFill>
          <a:schemeClr val="lt1">
            <a:alpha val="90000"/>
            <a:hueOff val="0"/>
            <a:satOff val="0"/>
            <a:lumOff val="0"/>
            <a:alphaOff val="0"/>
          </a:schemeClr>
        </a:solidFill>
        <a:ln w="120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sl-SI" sz="3200" kern="1200" dirty="0" smtClean="0"/>
            <a:t>Etnična občutljivost </a:t>
          </a:r>
          <a:endParaRPr lang="sl-SI" sz="3200" kern="1200" dirty="0"/>
        </a:p>
      </dsp:txBody>
      <dsp:txXfrm>
        <a:off x="2667744" y="380107"/>
        <a:ext cx="3112367" cy="1600649"/>
      </dsp:txXfrm>
    </dsp:sp>
    <dsp:sp modelId="{666B8146-5FD1-4581-AE04-5F966753D47B}">
      <dsp:nvSpPr>
        <dsp:cNvPr id="0" name=""/>
        <dsp:cNvSpPr/>
      </dsp:nvSpPr>
      <dsp:spPr>
        <a:xfrm>
          <a:off x="318859" y="1290993"/>
          <a:ext cx="3468063" cy="3468063"/>
        </a:xfrm>
        <a:prstGeom prst="pie">
          <a:avLst>
            <a:gd name="adj1" fmla="val 5400000"/>
            <a:gd name="adj2" fmla="val 1620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66507E0F-E296-42C4-8290-B281C1317679}">
      <dsp:nvSpPr>
        <dsp:cNvPr id="0" name=""/>
        <dsp:cNvSpPr/>
      </dsp:nvSpPr>
      <dsp:spPr>
        <a:xfrm>
          <a:off x="2667744" y="1980756"/>
          <a:ext cx="6224735" cy="3468063"/>
        </a:xfrm>
        <a:prstGeom prst="rect">
          <a:avLst/>
        </a:prstGeom>
        <a:solidFill>
          <a:schemeClr val="lt1">
            <a:alpha val="90000"/>
            <a:hueOff val="0"/>
            <a:satOff val="0"/>
            <a:lumOff val="0"/>
            <a:alphaOff val="0"/>
          </a:schemeClr>
        </a:solidFill>
        <a:ln w="120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sl-SI" sz="3200" kern="1200" dirty="0" smtClean="0"/>
            <a:t>Informiranje</a:t>
          </a:r>
          <a:r>
            <a:rPr lang="sl-SI" sz="4200" kern="1200" dirty="0" smtClean="0"/>
            <a:t> </a:t>
          </a:r>
          <a:endParaRPr lang="sl-SI" sz="4200" kern="1200" dirty="0"/>
        </a:p>
      </dsp:txBody>
      <dsp:txXfrm>
        <a:off x="2667744" y="1980756"/>
        <a:ext cx="3112367" cy="1600644"/>
      </dsp:txXfrm>
    </dsp:sp>
    <dsp:sp modelId="{0F83BD0C-19F8-4079-B2A1-48EFE50726DB}">
      <dsp:nvSpPr>
        <dsp:cNvPr id="0" name=""/>
        <dsp:cNvSpPr/>
      </dsp:nvSpPr>
      <dsp:spPr>
        <a:xfrm>
          <a:off x="1867421" y="3581401"/>
          <a:ext cx="1600644" cy="1600644"/>
        </a:xfrm>
        <a:prstGeom prst="pie">
          <a:avLst>
            <a:gd name="adj1" fmla="val 5400000"/>
            <a:gd name="adj2" fmla="val 1620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23A8BF02-AFB0-4779-89C9-072A60EDE476}">
      <dsp:nvSpPr>
        <dsp:cNvPr id="0" name=""/>
        <dsp:cNvSpPr/>
      </dsp:nvSpPr>
      <dsp:spPr>
        <a:xfrm>
          <a:off x="2667744" y="3581401"/>
          <a:ext cx="6224735" cy="1600644"/>
        </a:xfrm>
        <a:prstGeom prst="rect">
          <a:avLst/>
        </a:prstGeom>
        <a:solidFill>
          <a:schemeClr val="lt1">
            <a:alpha val="90000"/>
            <a:hueOff val="0"/>
            <a:satOff val="0"/>
            <a:lumOff val="0"/>
            <a:alphaOff val="0"/>
          </a:schemeClr>
        </a:solidFill>
        <a:ln w="120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sl-SI" sz="3200" kern="1200" dirty="0" smtClean="0"/>
            <a:t>Socialni aktivizem </a:t>
          </a:r>
          <a:endParaRPr lang="sl-SI" sz="3200" kern="1200" dirty="0"/>
        </a:p>
      </dsp:txBody>
      <dsp:txXfrm>
        <a:off x="2667744" y="3581401"/>
        <a:ext cx="3112367" cy="1600644"/>
      </dsp:txXfrm>
    </dsp:sp>
    <dsp:sp modelId="{1B7DFAEF-CACA-41E4-8746-4B1FFA848CCD}">
      <dsp:nvSpPr>
        <dsp:cNvPr id="0" name=""/>
        <dsp:cNvSpPr/>
      </dsp:nvSpPr>
      <dsp:spPr>
        <a:xfrm>
          <a:off x="5780112" y="380107"/>
          <a:ext cx="3112367" cy="1600649"/>
        </a:xfrm>
        <a:prstGeom prst="rect">
          <a:avLst/>
        </a:prstGeom>
        <a:noFill/>
        <a:ln w="12000"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114300" lvl="1" indent="-114300" algn="l" defTabSz="577850">
            <a:lnSpc>
              <a:spcPct val="90000"/>
            </a:lnSpc>
            <a:spcBef>
              <a:spcPct val="0"/>
            </a:spcBef>
            <a:spcAft>
              <a:spcPct val="15000"/>
            </a:spcAft>
            <a:buChar char="••"/>
          </a:pPr>
          <a:r>
            <a:rPr lang="sl-SI" sz="1300" kern="1200" dirty="0" smtClean="0"/>
            <a:t>Poznavanje realnosti</a:t>
          </a:r>
          <a:endParaRPr lang="sl-SI" sz="1300" kern="1200" dirty="0"/>
        </a:p>
        <a:p>
          <a:pPr marL="114300" lvl="1" indent="-114300" algn="l" defTabSz="577850">
            <a:lnSpc>
              <a:spcPct val="90000"/>
            </a:lnSpc>
            <a:spcBef>
              <a:spcPct val="0"/>
            </a:spcBef>
            <a:spcAft>
              <a:spcPct val="15000"/>
            </a:spcAft>
            <a:buChar char="••"/>
          </a:pPr>
          <a:r>
            <a:rPr lang="sl-SI" sz="1300" kern="1200" dirty="0" smtClean="0"/>
            <a:t>Poznavanje vsakdanjih izkušenj (zaposlovanje, bivanje, socialne pravice, dostop do zdravstva, šolanje otrok)</a:t>
          </a:r>
          <a:endParaRPr lang="sl-SI" sz="1300" kern="1200" dirty="0"/>
        </a:p>
      </dsp:txBody>
      <dsp:txXfrm>
        <a:off x="5780112" y="380107"/>
        <a:ext cx="3112367" cy="1600649"/>
      </dsp:txXfrm>
    </dsp:sp>
    <dsp:sp modelId="{3C0785F4-81F2-4A8C-9D34-EF63340DB96A}">
      <dsp:nvSpPr>
        <dsp:cNvPr id="0" name=""/>
        <dsp:cNvSpPr/>
      </dsp:nvSpPr>
      <dsp:spPr>
        <a:xfrm>
          <a:off x="5780112" y="1980756"/>
          <a:ext cx="3112367" cy="1600644"/>
        </a:xfrm>
        <a:prstGeom prst="rect">
          <a:avLst/>
        </a:prstGeom>
        <a:noFill/>
        <a:ln w="12000"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114300" lvl="1" indent="-114300" algn="l" defTabSz="577850">
            <a:lnSpc>
              <a:spcPct val="90000"/>
            </a:lnSpc>
            <a:spcBef>
              <a:spcPct val="0"/>
            </a:spcBef>
            <a:spcAft>
              <a:spcPct val="15000"/>
            </a:spcAft>
            <a:buChar char="••"/>
          </a:pPr>
          <a:r>
            <a:rPr lang="sl-SI" sz="1300" kern="1200" dirty="0" smtClean="0"/>
            <a:t>O postopkih</a:t>
          </a:r>
          <a:endParaRPr lang="sl-SI" sz="1300" kern="1200" dirty="0"/>
        </a:p>
        <a:p>
          <a:pPr marL="114300" lvl="1" indent="-114300" algn="l" defTabSz="577850">
            <a:lnSpc>
              <a:spcPct val="90000"/>
            </a:lnSpc>
            <a:spcBef>
              <a:spcPct val="0"/>
            </a:spcBef>
            <a:spcAft>
              <a:spcPct val="15000"/>
            </a:spcAft>
            <a:buChar char="••"/>
          </a:pPr>
          <a:r>
            <a:rPr lang="sl-SI" sz="1300" kern="1200" dirty="0" smtClean="0"/>
            <a:t>O pravicah</a:t>
          </a:r>
          <a:endParaRPr lang="sl-SI" sz="1300" kern="1200" dirty="0"/>
        </a:p>
        <a:p>
          <a:pPr marL="114300" lvl="1" indent="-114300" algn="l" defTabSz="577850">
            <a:lnSpc>
              <a:spcPct val="90000"/>
            </a:lnSpc>
            <a:spcBef>
              <a:spcPct val="0"/>
            </a:spcBef>
            <a:spcAft>
              <a:spcPct val="15000"/>
            </a:spcAft>
            <a:buChar char="••"/>
          </a:pPr>
          <a:r>
            <a:rPr lang="sl-SI" sz="1300" kern="1200" dirty="0" smtClean="0"/>
            <a:t>O izkušnjah drugih</a:t>
          </a:r>
          <a:endParaRPr lang="sl-SI" sz="1300" kern="1200" dirty="0"/>
        </a:p>
        <a:p>
          <a:pPr marL="114300" lvl="1" indent="-114300" algn="l" defTabSz="577850">
            <a:lnSpc>
              <a:spcPct val="90000"/>
            </a:lnSpc>
            <a:spcBef>
              <a:spcPct val="0"/>
            </a:spcBef>
            <a:spcAft>
              <a:spcPct val="15000"/>
            </a:spcAft>
            <a:buChar char="••"/>
          </a:pPr>
          <a:r>
            <a:rPr lang="sl-SI" sz="1300" kern="1200" dirty="0" smtClean="0"/>
            <a:t>O alternativah, izjemah</a:t>
          </a:r>
          <a:endParaRPr lang="sl-SI" sz="1300" kern="1200" dirty="0"/>
        </a:p>
        <a:p>
          <a:pPr marL="114300" lvl="1" indent="-114300" algn="l" defTabSz="577850">
            <a:lnSpc>
              <a:spcPct val="90000"/>
            </a:lnSpc>
            <a:spcBef>
              <a:spcPct val="0"/>
            </a:spcBef>
            <a:spcAft>
              <a:spcPct val="15000"/>
            </a:spcAft>
            <a:buChar char="••"/>
          </a:pPr>
          <a:r>
            <a:rPr lang="sl-SI" sz="1300" kern="1200" dirty="0" smtClean="0"/>
            <a:t>O primerih dobrih praks </a:t>
          </a:r>
          <a:endParaRPr lang="sl-SI" sz="1300" kern="1200" dirty="0"/>
        </a:p>
      </dsp:txBody>
      <dsp:txXfrm>
        <a:off x="5780112" y="1980756"/>
        <a:ext cx="3112367" cy="1600644"/>
      </dsp:txXfrm>
    </dsp:sp>
    <dsp:sp modelId="{E9FCB722-A226-4EB5-9024-201E1D8CE663}">
      <dsp:nvSpPr>
        <dsp:cNvPr id="0" name=""/>
        <dsp:cNvSpPr/>
      </dsp:nvSpPr>
      <dsp:spPr>
        <a:xfrm>
          <a:off x="5780112" y="3581401"/>
          <a:ext cx="3112367" cy="1600644"/>
        </a:xfrm>
        <a:prstGeom prst="rect">
          <a:avLst/>
        </a:prstGeom>
        <a:noFill/>
        <a:ln w="12000"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114300" lvl="1" indent="-114300" algn="l" defTabSz="577850">
            <a:lnSpc>
              <a:spcPct val="90000"/>
            </a:lnSpc>
            <a:spcBef>
              <a:spcPct val="0"/>
            </a:spcBef>
            <a:spcAft>
              <a:spcPct val="15000"/>
            </a:spcAft>
            <a:buChar char="••"/>
          </a:pPr>
          <a:r>
            <a:rPr lang="sl-SI" sz="1300" kern="1200" dirty="0" smtClean="0"/>
            <a:t>Kulturno zagovorništvo</a:t>
          </a:r>
          <a:endParaRPr lang="sl-SI" sz="1300" kern="1200" dirty="0"/>
        </a:p>
        <a:p>
          <a:pPr marL="114300" lvl="1" indent="-114300" algn="l" defTabSz="577850">
            <a:lnSpc>
              <a:spcPct val="90000"/>
            </a:lnSpc>
            <a:spcBef>
              <a:spcPct val="0"/>
            </a:spcBef>
            <a:spcAft>
              <a:spcPct val="15000"/>
            </a:spcAft>
            <a:buChar char="••"/>
          </a:pPr>
          <a:r>
            <a:rPr lang="sl-SI" sz="1300" kern="1200" dirty="0" smtClean="0"/>
            <a:t>Kulturno posredništvo ustvarjanje priložnosti, vrednotenih situacij in izkušenj</a:t>
          </a:r>
          <a:endParaRPr lang="sl-SI" sz="1300" kern="1200" dirty="0"/>
        </a:p>
        <a:p>
          <a:pPr marL="114300" lvl="1" indent="-114300" algn="l" defTabSz="577850">
            <a:lnSpc>
              <a:spcPct val="90000"/>
            </a:lnSpc>
            <a:spcBef>
              <a:spcPct val="0"/>
            </a:spcBef>
            <a:spcAft>
              <a:spcPct val="15000"/>
            </a:spcAft>
            <a:buChar char="••"/>
          </a:pPr>
          <a:r>
            <a:rPr lang="sl-SI" sz="1300" kern="1200" dirty="0" smtClean="0"/>
            <a:t>Opozarjanje javnosti (občutljivo medijsko poročanje, filmska reprodukcija) </a:t>
          </a:r>
          <a:endParaRPr lang="sl-SI" sz="1300" kern="1200" dirty="0"/>
        </a:p>
        <a:p>
          <a:pPr marL="114300" lvl="1" indent="-114300" algn="l" defTabSz="577850">
            <a:lnSpc>
              <a:spcPct val="90000"/>
            </a:lnSpc>
            <a:spcBef>
              <a:spcPct val="0"/>
            </a:spcBef>
            <a:spcAft>
              <a:spcPct val="15000"/>
            </a:spcAft>
            <a:buChar char="••"/>
          </a:pPr>
          <a:r>
            <a:rPr lang="sl-SI" sz="1300" kern="1200" dirty="0" smtClean="0"/>
            <a:t>Pobude za  spremembo zakonodaje</a:t>
          </a:r>
          <a:endParaRPr lang="sl-SI" sz="1300" kern="1200" dirty="0"/>
        </a:p>
        <a:p>
          <a:pPr marL="114300" lvl="1" indent="-114300" algn="l" defTabSz="577850">
            <a:lnSpc>
              <a:spcPct val="90000"/>
            </a:lnSpc>
            <a:spcBef>
              <a:spcPct val="0"/>
            </a:spcBef>
            <a:spcAft>
              <a:spcPct val="15000"/>
            </a:spcAft>
            <a:buChar char="••"/>
          </a:pPr>
          <a:r>
            <a:rPr lang="sl-SI" sz="1300" kern="1200" dirty="0" smtClean="0"/>
            <a:t>Podpora pri (samo)organiziranju </a:t>
          </a:r>
          <a:endParaRPr lang="sl-SI" sz="1300" kern="1200" dirty="0"/>
        </a:p>
      </dsp:txBody>
      <dsp:txXfrm>
        <a:off x="5780112" y="3581401"/>
        <a:ext cx="3112367" cy="1600644"/>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DC6AF-8472-40E8-ACE8-1796DAB750F7}" type="datetimeFigureOut">
              <a:rPr lang="sl-SI" smtClean="0"/>
              <a:pPr/>
              <a:t>14.11.2012</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72C911-54DF-44ED-BAA6-FE5FCECA0BDA}" type="slidenum">
              <a:rPr lang="sl-SI" smtClean="0"/>
              <a:pPr/>
              <a:t>‹#›</a:t>
            </a:fld>
            <a:endParaRPr lang="sl-SI"/>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dirty="0"/>
          </a:p>
        </p:txBody>
      </p:sp>
      <p:sp>
        <p:nvSpPr>
          <p:cNvPr id="4" name="Ograda številke diapozitiva 3"/>
          <p:cNvSpPr>
            <a:spLocks noGrp="1"/>
          </p:cNvSpPr>
          <p:nvPr>
            <p:ph type="sldNum" sz="quarter" idx="10"/>
          </p:nvPr>
        </p:nvSpPr>
        <p:spPr/>
        <p:txBody>
          <a:bodyPr/>
          <a:lstStyle/>
          <a:p>
            <a:fld id="{4B72C911-54DF-44ED-BAA6-FE5FCECA0BDA}" type="slidenum">
              <a:rPr lang="sl-SI" smtClean="0"/>
              <a:pPr/>
              <a:t>1</a:t>
            </a:fld>
            <a:endParaRPr lang="sl-SI"/>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10</a:t>
            </a:fld>
            <a:endParaRPr lang="sl-SI"/>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11</a:t>
            </a:fld>
            <a:endParaRPr lang="sl-SI"/>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12</a:t>
            </a:fld>
            <a:endParaRPr lang="sl-SI"/>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13</a:t>
            </a:fld>
            <a:endParaRPr lang="sl-SI"/>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16</a:t>
            </a:fld>
            <a:endParaRPr lang="sl-SI"/>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17</a:t>
            </a:fld>
            <a:endParaRPr lang="sl-SI"/>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18</a:t>
            </a:fld>
            <a:endParaRPr lang="sl-SI"/>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19</a:t>
            </a:fld>
            <a:endParaRPr lang="sl-SI"/>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20</a:t>
            </a:fld>
            <a:endParaRPr lang="sl-SI"/>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22</a:t>
            </a:fld>
            <a:endParaRPr lang="sl-S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2</a:t>
            </a:fld>
            <a:endParaRPr lang="sl-SI"/>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25</a:t>
            </a:fld>
            <a:endParaRPr lang="sl-SI"/>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26</a:t>
            </a:fld>
            <a:endParaRPr lang="sl-SI"/>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30</a:t>
            </a:fld>
            <a:endParaRPr lang="sl-SI"/>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31</a:t>
            </a:fld>
            <a:endParaRPr lang="sl-SI"/>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32</a:t>
            </a:fld>
            <a:endParaRPr lang="sl-SI"/>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34</a:t>
            </a:fld>
            <a:endParaRPr lang="sl-SI"/>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35</a:t>
            </a:fld>
            <a:endParaRPr lang="sl-SI"/>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36</a:t>
            </a:fld>
            <a:endParaRPr lang="sl-SI"/>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37</a:t>
            </a:fld>
            <a:endParaRPr lang="sl-SI"/>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38</a:t>
            </a:fld>
            <a:endParaRPr lang="sl-S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a:t>
            </a:fld>
            <a:endParaRPr lang="sl-SI"/>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39</a:t>
            </a:fld>
            <a:endParaRPr lang="sl-SI"/>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40</a:t>
            </a:fld>
            <a:endParaRPr lang="sl-SI"/>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41</a:t>
            </a:fld>
            <a:endParaRPr lang="sl-SI"/>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42</a:t>
            </a:fld>
            <a:endParaRPr lang="sl-SI"/>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43</a:t>
            </a:fld>
            <a:endParaRPr lang="sl-SI"/>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44</a:t>
            </a:fld>
            <a:endParaRPr lang="sl-SI"/>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45</a:t>
            </a:fld>
            <a:endParaRPr lang="sl-SI"/>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46</a:t>
            </a:fld>
            <a:endParaRPr lang="sl-SI"/>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49</a:t>
            </a:fld>
            <a:endParaRPr lang="sl-S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4</a:t>
            </a:fld>
            <a:endParaRPr lang="sl-S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5</a:t>
            </a:fld>
            <a:endParaRPr lang="sl-S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B72C911-54DF-44ED-BAA6-FE5FCECA0BDA}" type="slidenum">
              <a:rPr lang="sl-SI" smtClean="0"/>
              <a:pPr/>
              <a:t>6</a:t>
            </a:fld>
            <a:endParaRPr lang="sl-S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7</a:t>
            </a:fld>
            <a:endParaRPr lang="sl-SI"/>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D4FFAB26-1EC4-4D4B-968B-92483038BDAE}" type="slidenum">
              <a:rPr lang="sl-SI" smtClean="0"/>
              <a:pPr/>
              <a:t>8</a:t>
            </a:fld>
            <a:endParaRPr lang="sl-SI"/>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miter lim="800000"/>
            <a:headEnd/>
            <a:tailEnd/>
          </a:ln>
        </p:spPr>
        <p:txBody>
          <a:bodyPr/>
          <a:lstStyle/>
          <a:p>
            <a:fld id="{7282D09F-63A8-4F54-9FDD-A0D3B10CE409}" type="slidenum">
              <a:rPr lang="de-DE" smtClean="0"/>
              <a:pPr/>
              <a:t>9</a:t>
            </a:fld>
            <a:endParaRPr lang="de-DE"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28" name="Ograda datuma 27"/>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17" name="Ograda noge 16"/>
          <p:cNvSpPr>
            <a:spLocks noGrp="1"/>
          </p:cNvSpPr>
          <p:nvPr>
            <p:ph type="ftr" sz="quarter" idx="11"/>
          </p:nvPr>
        </p:nvSpPr>
        <p:spPr/>
        <p:txBody>
          <a:bodyPr/>
          <a:lstStyle>
            <a:extLst/>
          </a:lstStyle>
          <a:p>
            <a:endParaRPr lang="sl-SI"/>
          </a:p>
        </p:txBody>
      </p:sp>
      <p:sp>
        <p:nvSpPr>
          <p:cNvPr id="29" name="Ograda številke diapozitiva 28"/>
          <p:cNvSpPr>
            <a:spLocks noGrp="1"/>
          </p:cNvSpPr>
          <p:nvPr>
            <p:ph type="sldNum" sz="quarter" idx="12"/>
          </p:nvPr>
        </p:nvSpPr>
        <p:spPr/>
        <p:txBody>
          <a:bodyPr/>
          <a:lstStyle>
            <a:extLst/>
          </a:lstStyle>
          <a:p>
            <a:fld id="{784BC820-4BF6-47ED-BB07-2F284CA0C112}" type="slidenum">
              <a:rPr lang="sl-SI" smtClean="0"/>
              <a:pPr/>
              <a:t>‹#›</a:t>
            </a:fld>
            <a:endParaRPr lang="sl-SI"/>
          </a:p>
        </p:txBody>
      </p:sp>
      <p:sp>
        <p:nvSpPr>
          <p:cNvPr id="32" name="Pravokotnik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Pravokotnik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Pravokotnik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Pravokotnik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Pravokotnik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Naslov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sl-SI" smtClean="0"/>
              <a:t>Kliknite, če želite urediti slog naslova matrice</a:t>
            </a:r>
            <a:endParaRPr kumimoji="0" lang="en-US"/>
          </a:p>
        </p:txBody>
      </p:sp>
      <p:sp>
        <p:nvSpPr>
          <p:cNvPr id="9" name="Podnaslov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l-SI" smtClean="0"/>
              <a:t>Kliknite, če želite urediti slog podnaslova matrice</a:t>
            </a:r>
            <a:endParaRPr kumimoji="0" lang="en-US"/>
          </a:p>
        </p:txBody>
      </p:sp>
      <p:sp>
        <p:nvSpPr>
          <p:cNvPr id="56" name="Pravokotnik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Pravokotnik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Pravokotnik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Pravokotnik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9"/>
            <a:ext cx="1981200" cy="5851525"/>
          </a:xfrm>
        </p:spPr>
        <p:txBody>
          <a:bodyPr vert="eaVert" anchor="ctr"/>
          <a:lstStyle>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609600" y="274639"/>
            <a:ext cx="5867400" cy="5851525"/>
          </a:xfrm>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idx="1"/>
          </p:nvPr>
        </p:nvSpPr>
        <p:spPr/>
        <p:txBody>
          <a:bodyPr/>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14" name="Prostoročno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Prostoročno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Prostoročno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Prostoročno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Prostoročno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Prostoročno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Prostoročno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Prostoročno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Prostoročno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Prostoročno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Prostoročno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Prostoročno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Prostoročno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Prostoročno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Prostoročno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Ograda besedila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l-SI" smtClean="0"/>
              <a:t>Kliknite, če želite urediti sloge besedila matrice</a:t>
            </a:r>
          </a:p>
        </p:txBody>
      </p:sp>
      <p:sp>
        <p:nvSpPr>
          <p:cNvPr id="4" name="Ograda datuma 3"/>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5" name="Ograda noge 4"/>
          <p:cNvSpPr>
            <a:spLocks noGrp="1"/>
          </p:cNvSpPr>
          <p:nvPr>
            <p:ph type="ftr" sz="quarter" idx="11"/>
          </p:nvPr>
        </p:nvSpPr>
        <p:spPr/>
        <p:txBody>
          <a:bodyPr/>
          <a:lstStyle>
            <a:extLst/>
          </a:lstStyle>
          <a:p>
            <a:endParaRPr lang="sl-SI"/>
          </a:p>
        </p:txBody>
      </p:sp>
      <p:sp>
        <p:nvSpPr>
          <p:cNvPr id="6" name="Ograda številke diapozitiva 5"/>
          <p:cNvSpPr>
            <a:spLocks noGrp="1"/>
          </p:cNvSpPr>
          <p:nvPr>
            <p:ph type="sldNum" sz="quarter" idx="12"/>
          </p:nvPr>
        </p:nvSpPr>
        <p:spPr/>
        <p:txBody>
          <a:bodyPr/>
          <a:lstStyle>
            <a:extLst/>
          </a:lstStyle>
          <a:p>
            <a:fld id="{784BC820-4BF6-47ED-BB07-2F284CA0C112}" type="slidenum">
              <a:rPr lang="sl-SI" smtClean="0"/>
              <a:pPr/>
              <a:t>‹#›</a:t>
            </a:fld>
            <a:endParaRPr lang="sl-SI"/>
          </a:p>
        </p:txBody>
      </p:sp>
      <p:sp>
        <p:nvSpPr>
          <p:cNvPr id="7" name="Pravokotnik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sl-SI" smtClean="0"/>
              <a:t>Kliknite, če želite urediti slog naslova matrice</a:t>
            </a:r>
            <a:endParaRPr kumimoji="0" lang="en-US"/>
          </a:p>
        </p:txBody>
      </p:sp>
      <p:sp>
        <p:nvSpPr>
          <p:cNvPr id="8" name="Pravokotnik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Pravokotnik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Pravokotnik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avokotnik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Pravokotnik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a:xfrm>
            <a:off x="457200" y="512064"/>
            <a:ext cx="8229600" cy="914400"/>
          </a:xfrm>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vsebine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6" name="Ograda noge 5"/>
          <p:cNvSpPr>
            <a:spLocks noGrp="1"/>
          </p:cNvSpPr>
          <p:nvPr>
            <p:ph type="ftr" sz="quarter" idx="11"/>
          </p:nvPr>
        </p:nvSpPr>
        <p:spPr/>
        <p:txBody>
          <a:bodyPr/>
          <a:lstStyle>
            <a:extLst/>
          </a:lstStyle>
          <a:p>
            <a:endParaRPr lang="sl-SI"/>
          </a:p>
        </p:txBody>
      </p:sp>
      <p:sp>
        <p:nvSpPr>
          <p:cNvPr id="7" name="Ograda številke diapozitiva 6"/>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rimerjava">
    <p:spTree>
      <p:nvGrpSpPr>
        <p:cNvPr id="1" name=""/>
        <p:cNvGrpSpPr/>
        <p:nvPr/>
      </p:nvGrpSpPr>
      <p:grpSpPr>
        <a:xfrm>
          <a:off x="0" y="0"/>
          <a:ext cx="0" cy="0"/>
          <a:chOff x="0" y="0"/>
          <a:chExt cx="0" cy="0"/>
        </a:xfrm>
      </p:grpSpPr>
      <p:sp>
        <p:nvSpPr>
          <p:cNvPr id="25" name="Pravokotnik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504824" y="512064"/>
            <a:ext cx="7772400" cy="914400"/>
          </a:xfrm>
        </p:spPr>
        <p:txBody>
          <a:bodyPr anchor="t"/>
          <a:lstStyle>
            <a:lvl1pPr>
              <a:defRPr sz="4000"/>
            </a:lvl1pPr>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l-SI" smtClean="0"/>
              <a:t>Kliknite, če želite urediti sloge besedila matrice</a:t>
            </a:r>
          </a:p>
        </p:txBody>
      </p:sp>
      <p:sp>
        <p:nvSpPr>
          <p:cNvPr id="4" name="Ograda besedila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l-SI" smtClean="0"/>
              <a:t>Kliknite, če želite urediti sloge besedila matrice</a:t>
            </a:r>
          </a:p>
        </p:txBody>
      </p:sp>
      <p:sp>
        <p:nvSpPr>
          <p:cNvPr id="5" name="Ograda vsebine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6" name="Ograda vsebine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7" name="Ograda datuma 6"/>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8" name="Ograda noge 7"/>
          <p:cNvSpPr>
            <a:spLocks noGrp="1"/>
          </p:cNvSpPr>
          <p:nvPr>
            <p:ph type="ftr" sz="quarter" idx="11"/>
          </p:nvPr>
        </p:nvSpPr>
        <p:spPr/>
        <p:txBody>
          <a:bodyPr/>
          <a:lstStyle>
            <a:extLst/>
          </a:lstStyle>
          <a:p>
            <a:endParaRPr lang="sl-SI"/>
          </a:p>
        </p:txBody>
      </p:sp>
      <p:sp>
        <p:nvSpPr>
          <p:cNvPr id="9" name="Ograda številke diapozitiva 8"/>
          <p:cNvSpPr>
            <a:spLocks noGrp="1"/>
          </p:cNvSpPr>
          <p:nvPr>
            <p:ph type="sldNum" sz="quarter" idx="12"/>
          </p:nvPr>
        </p:nvSpPr>
        <p:spPr/>
        <p:txBody>
          <a:bodyPr/>
          <a:lstStyle>
            <a:extLst/>
          </a:lstStyle>
          <a:p>
            <a:fld id="{784BC820-4BF6-47ED-BB07-2F284CA0C112}" type="slidenum">
              <a:rPr lang="sl-SI" smtClean="0"/>
              <a:pPr/>
              <a:t>‹#›</a:t>
            </a:fld>
            <a:endParaRPr lang="sl-SI"/>
          </a:p>
        </p:txBody>
      </p:sp>
      <p:sp>
        <p:nvSpPr>
          <p:cNvPr id="16" name="Pravokotnik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Pravokotnik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Pravokotnik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Pravokotnik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Pravokotnik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Pravokotnik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Pravokotnik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Pravokotnik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Pravokotnik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914400"/>
          </a:xfrm>
        </p:spPr>
        <p:txBody>
          <a:bodyPr/>
          <a:lstStyle>
            <a:lvl1pPr>
              <a:defRPr sz="4000" cap="none" baseline="0"/>
            </a:lvl1pPr>
            <a:extLst/>
          </a:lstStyle>
          <a:p>
            <a:r>
              <a:rPr kumimoji="0" lang="sl-SI" smtClean="0"/>
              <a:t>Kliknite, če želite urediti slog naslova matrice</a:t>
            </a:r>
            <a:endParaRPr kumimoji="0" lang="en-US"/>
          </a:p>
        </p:txBody>
      </p:sp>
      <p:sp>
        <p:nvSpPr>
          <p:cNvPr id="3" name="Ograda datuma 2"/>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4" name="Ograda noge 3"/>
          <p:cNvSpPr>
            <a:spLocks noGrp="1"/>
          </p:cNvSpPr>
          <p:nvPr>
            <p:ph type="ftr" sz="quarter" idx="11"/>
          </p:nvPr>
        </p:nvSpPr>
        <p:spPr/>
        <p:txBody>
          <a:bodyPr/>
          <a:lstStyle>
            <a:extLst/>
          </a:lstStyle>
          <a:p>
            <a:endParaRPr lang="sl-SI"/>
          </a:p>
        </p:txBody>
      </p:sp>
      <p:sp>
        <p:nvSpPr>
          <p:cNvPr id="5" name="Ograda številke diapozitiva 4"/>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3" name="Ograda noge 2"/>
          <p:cNvSpPr>
            <a:spLocks noGrp="1"/>
          </p:cNvSpPr>
          <p:nvPr>
            <p:ph type="ftr" sz="quarter" idx="11"/>
          </p:nvPr>
        </p:nvSpPr>
        <p:spPr/>
        <p:txBody>
          <a:bodyPr/>
          <a:lstStyle>
            <a:extLst/>
          </a:lstStyle>
          <a:p>
            <a:endParaRPr lang="sl-SI"/>
          </a:p>
        </p:txBody>
      </p:sp>
      <p:sp>
        <p:nvSpPr>
          <p:cNvPr id="4" name="Ograda številke diapozitiva 3"/>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85800" y="273050"/>
            <a:ext cx="8229600" cy="1162050"/>
          </a:xfrm>
        </p:spPr>
        <p:txBody>
          <a:bodyPr anchor="ctr"/>
          <a:lstStyle>
            <a:lvl1pPr algn="l">
              <a:buNone/>
              <a:defRPr sz="3600" b="0"/>
            </a:lvl1pPr>
            <a:extLst/>
          </a:lstStyle>
          <a:p>
            <a:r>
              <a:rPr kumimoji="0" lang="sl-SI" smtClean="0"/>
              <a:t>Kliknite, če želite urediti slog naslova matrice</a:t>
            </a:r>
            <a:endParaRPr kumimoji="0" lang="en-US"/>
          </a:p>
        </p:txBody>
      </p:sp>
      <p:sp>
        <p:nvSpPr>
          <p:cNvPr id="3" name="Ograda besedila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sl-SI" smtClean="0"/>
              <a:t>Kliknite, če želite urediti sloge besedila matrice</a:t>
            </a:r>
          </a:p>
        </p:txBody>
      </p:sp>
      <p:sp>
        <p:nvSpPr>
          <p:cNvPr id="4" name="Ograda vsebine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extLst/>
          </a:lstStyle>
          <a:p>
            <a:fld id="{7F845184-80ED-4EEE-94E2-90517B34E3EE}" type="datetimeFigureOut">
              <a:rPr lang="sl-SI" smtClean="0"/>
              <a:pPr/>
              <a:t>14.11.2012</a:t>
            </a:fld>
            <a:endParaRPr lang="sl-SI"/>
          </a:p>
        </p:txBody>
      </p:sp>
      <p:sp>
        <p:nvSpPr>
          <p:cNvPr id="6" name="Ograda noge 5"/>
          <p:cNvSpPr>
            <a:spLocks noGrp="1"/>
          </p:cNvSpPr>
          <p:nvPr>
            <p:ph type="ftr" sz="quarter" idx="11"/>
          </p:nvPr>
        </p:nvSpPr>
        <p:spPr/>
        <p:txBody>
          <a:bodyPr/>
          <a:lstStyle>
            <a:extLst/>
          </a:lstStyle>
          <a:p>
            <a:endParaRPr lang="sl-SI"/>
          </a:p>
        </p:txBody>
      </p:sp>
      <p:sp>
        <p:nvSpPr>
          <p:cNvPr id="7" name="Ograda številke diapozitiva 6"/>
          <p:cNvSpPr>
            <a:spLocks noGrp="1"/>
          </p:cNvSpPr>
          <p:nvPr>
            <p:ph type="sldNum" sz="quarter" idx="12"/>
          </p:nvPr>
        </p:nvSpPr>
        <p:spPr/>
        <p:txBody>
          <a:bodyPr/>
          <a:lstStyle>
            <a:extLst/>
          </a:lstStyle>
          <a:p>
            <a:fld id="{784BC820-4BF6-47ED-BB07-2F284CA0C112}"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8" name="Pravokotnik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Raven konek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Skupina 9"/>
          <p:cNvGrpSpPr/>
          <p:nvPr/>
        </p:nvGrpSpPr>
        <p:grpSpPr>
          <a:xfrm rot="5400000">
            <a:off x="8514581" y="1219200"/>
            <a:ext cx="132763" cy="128466"/>
            <a:chOff x="6668087" y="1297746"/>
            <a:chExt cx="161840" cy="156602"/>
          </a:xfrm>
        </p:grpSpPr>
        <p:cxnSp>
          <p:nvCxnSpPr>
            <p:cNvPr id="15" name="Raven konek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Raven konek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Raven konek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Naslov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sl-SI" smtClean="0"/>
              <a:t>Kliknite, če želite urediti slog naslova matrice</a:t>
            </a:r>
            <a:endParaRPr kumimoji="0" lang="en-US"/>
          </a:p>
        </p:txBody>
      </p:sp>
      <p:sp>
        <p:nvSpPr>
          <p:cNvPr id="3" name="Ograda slik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sl-SI" smtClean="0"/>
              <a:t>Kliknite ikono, če želite dodati sliko</a:t>
            </a:r>
            <a:endParaRPr kumimoji="0" lang="en-US"/>
          </a:p>
        </p:txBody>
      </p:sp>
      <p:sp>
        <p:nvSpPr>
          <p:cNvPr id="4" name="Ograda besedila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sl-SI" smtClean="0"/>
              <a:t>Kliknite, če želite urediti sloge besedila matrice</a:t>
            </a:r>
          </a:p>
        </p:txBody>
      </p:sp>
      <p:grpSp>
        <p:nvGrpSpPr>
          <p:cNvPr id="14" name="Skupina 13"/>
          <p:cNvGrpSpPr/>
          <p:nvPr/>
        </p:nvGrpSpPr>
        <p:grpSpPr>
          <a:xfrm rot="5400000">
            <a:off x="8666981" y="1371600"/>
            <a:ext cx="132763" cy="128466"/>
            <a:chOff x="6668087" y="1297746"/>
            <a:chExt cx="161840" cy="156602"/>
          </a:xfrm>
        </p:grpSpPr>
        <p:cxnSp>
          <p:nvCxnSpPr>
            <p:cNvPr id="11" name="Raven konek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Raven konek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Raven konek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Skupina 17"/>
          <p:cNvGrpSpPr/>
          <p:nvPr/>
        </p:nvGrpSpPr>
        <p:grpSpPr>
          <a:xfrm rot="5400000">
            <a:off x="8320088" y="1474763"/>
            <a:ext cx="132763" cy="128466"/>
            <a:chOff x="6668087" y="1297746"/>
            <a:chExt cx="161840" cy="156602"/>
          </a:xfrm>
        </p:grpSpPr>
        <p:cxnSp>
          <p:nvCxnSpPr>
            <p:cNvPr id="19" name="Raven konek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Raven konek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Raven konek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Ograda datuma 4"/>
          <p:cNvSpPr>
            <a:spLocks noGrp="1"/>
          </p:cNvSpPr>
          <p:nvPr>
            <p:ph type="dt" sz="half" idx="10"/>
          </p:nvPr>
        </p:nvSpPr>
        <p:spPr>
          <a:xfrm>
            <a:off x="6477000" y="55499"/>
            <a:ext cx="2133600" cy="365125"/>
          </a:xfrm>
        </p:spPr>
        <p:txBody>
          <a:bodyPr/>
          <a:lstStyle>
            <a:extLst/>
          </a:lstStyle>
          <a:p>
            <a:fld id="{7F845184-80ED-4EEE-94E2-90517B34E3EE}" type="datetimeFigureOut">
              <a:rPr lang="sl-SI" smtClean="0"/>
              <a:pPr/>
              <a:t>14.11.2012</a:t>
            </a:fld>
            <a:endParaRPr lang="sl-SI"/>
          </a:p>
        </p:txBody>
      </p:sp>
      <p:sp>
        <p:nvSpPr>
          <p:cNvPr id="6" name="Ograda noge 5"/>
          <p:cNvSpPr>
            <a:spLocks noGrp="1"/>
          </p:cNvSpPr>
          <p:nvPr>
            <p:ph type="ftr" sz="quarter" idx="11"/>
          </p:nvPr>
        </p:nvSpPr>
        <p:spPr>
          <a:xfrm>
            <a:off x="914400" y="55499"/>
            <a:ext cx="5562600" cy="365125"/>
          </a:xfrm>
        </p:spPr>
        <p:txBody>
          <a:bodyPr/>
          <a:lstStyle>
            <a:extLst/>
          </a:lstStyle>
          <a:p>
            <a:endParaRPr lang="sl-SI"/>
          </a:p>
        </p:txBody>
      </p:sp>
      <p:sp>
        <p:nvSpPr>
          <p:cNvPr id="7" name="Ograda številke diapozitiva 6"/>
          <p:cNvSpPr>
            <a:spLocks noGrp="1"/>
          </p:cNvSpPr>
          <p:nvPr>
            <p:ph type="sldNum" sz="quarter" idx="12"/>
          </p:nvPr>
        </p:nvSpPr>
        <p:spPr>
          <a:xfrm>
            <a:off x="8610600" y="55499"/>
            <a:ext cx="457200" cy="365125"/>
          </a:xfrm>
        </p:spPr>
        <p:txBody>
          <a:bodyPr/>
          <a:lstStyle>
            <a:extLst/>
          </a:lstStyle>
          <a:p>
            <a:fld id="{784BC820-4BF6-47ED-BB07-2F284CA0C112}" type="slidenum">
              <a:rPr lang="sl-SI" smtClean="0"/>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ravokotnik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Pravokotnik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Pravokotnik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avokotnik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avokotnik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Pravokotnik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Pravokotnik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Pravokotnik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Pravokotnik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Ograda naslova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sl-SI" smtClean="0"/>
              <a:t>Kliknite, če želite urediti slog naslova matrice</a:t>
            </a:r>
            <a:endParaRPr kumimoji="0" lang="en-US"/>
          </a:p>
        </p:txBody>
      </p:sp>
      <p:sp>
        <p:nvSpPr>
          <p:cNvPr id="13" name="Ograda besedila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14" name="Ograda datuma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F845184-80ED-4EEE-94E2-90517B34E3EE}" type="datetimeFigureOut">
              <a:rPr lang="sl-SI" smtClean="0"/>
              <a:pPr/>
              <a:t>14.11.2012</a:t>
            </a:fld>
            <a:endParaRPr lang="sl-SI"/>
          </a:p>
        </p:txBody>
      </p:sp>
      <p:sp>
        <p:nvSpPr>
          <p:cNvPr id="3" name="Ograda no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sl-SI"/>
          </a:p>
        </p:txBody>
      </p:sp>
      <p:sp>
        <p:nvSpPr>
          <p:cNvPr id="23" name="Ograda številke diapozitiva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84BC820-4BF6-47ED-BB07-2F284CA0C112}" type="slidenum">
              <a:rPr lang="sl-SI" smtClean="0"/>
              <a:pPr/>
              <a:t>‹#›</a:t>
            </a:fld>
            <a:endParaRPr lang="sl-SI"/>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vimeo.com/3001337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600" y="2060848"/>
            <a:ext cx="7772400" cy="1296144"/>
          </a:xfrm>
        </p:spPr>
        <p:txBody>
          <a:bodyPr/>
          <a:lstStyle/>
          <a:p>
            <a:r>
              <a:rPr lang="sl-SI" dirty="0" smtClean="0"/>
              <a:t>Migracije in socialno delo </a:t>
            </a:r>
            <a:endParaRPr lang="sl-SI" dirty="0"/>
          </a:p>
        </p:txBody>
      </p:sp>
      <p:sp>
        <p:nvSpPr>
          <p:cNvPr id="3" name="Ograda vsebine 2"/>
          <p:cNvSpPr>
            <a:spLocks noGrp="1"/>
          </p:cNvSpPr>
          <p:nvPr>
            <p:ph idx="1"/>
          </p:nvPr>
        </p:nvSpPr>
        <p:spPr>
          <a:xfrm>
            <a:off x="539552" y="4221088"/>
            <a:ext cx="8229600" cy="1872208"/>
          </a:xfrm>
        </p:spPr>
        <p:txBody>
          <a:bodyPr/>
          <a:lstStyle/>
          <a:p>
            <a:pPr>
              <a:buNone/>
            </a:pPr>
            <a:r>
              <a:rPr lang="sl-SI" dirty="0" smtClean="0"/>
              <a:t>Etnično občutljivo socialno delo</a:t>
            </a:r>
          </a:p>
          <a:p>
            <a:endParaRPr lang="sl-SI" sz="2000" dirty="0" smtClean="0"/>
          </a:p>
          <a:p>
            <a:pPr>
              <a:buNone/>
            </a:pPr>
            <a:r>
              <a:rPr lang="sl-SI" sz="2000" dirty="0" smtClean="0"/>
              <a:t>Predavanje, 15.11.2012</a:t>
            </a:r>
          </a:p>
          <a:p>
            <a:pPr>
              <a:buNone/>
            </a:pPr>
            <a:r>
              <a:rPr lang="sl-SI" sz="2000" dirty="0" smtClean="0"/>
              <a:t>as.dr. Špela Urh</a:t>
            </a:r>
          </a:p>
          <a:p>
            <a:endParaRPr lang="sl-SI"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620688"/>
            <a:ext cx="8229600" cy="1143000"/>
          </a:xfrm>
        </p:spPr>
        <p:txBody>
          <a:bodyPr>
            <a:normAutofit fontScale="90000"/>
          </a:bodyPr>
          <a:lstStyle/>
          <a:p>
            <a:r>
              <a:rPr lang="sl-SI" sz="3800" dirty="0" smtClean="0"/>
              <a:t>Najpogostejši motiv preselitve</a:t>
            </a:r>
            <a:br>
              <a:rPr lang="sl-SI" sz="3800" dirty="0" smtClean="0"/>
            </a:br>
            <a:r>
              <a:rPr lang="sl-SI" sz="3800" dirty="0" smtClean="0"/>
              <a:t> v Slovenijo </a:t>
            </a:r>
            <a:r>
              <a:rPr lang="sl-SI" sz="2700" dirty="0" smtClean="0"/>
              <a:t>(Vir: Medvešek, 2010: 57)</a:t>
            </a:r>
            <a:endParaRPr lang="sl-SI" sz="2700" dirty="0"/>
          </a:p>
        </p:txBody>
      </p:sp>
      <p:graphicFrame>
        <p:nvGraphicFramePr>
          <p:cNvPr id="5" name="Tabela 4"/>
          <p:cNvGraphicFramePr>
            <a:graphicFrameLocks noGrp="1"/>
          </p:cNvGraphicFramePr>
          <p:nvPr/>
        </p:nvGraphicFramePr>
        <p:xfrm>
          <a:off x="1475656" y="1988840"/>
          <a:ext cx="6096000" cy="4104455"/>
        </p:xfrm>
        <a:graphic>
          <a:graphicData uri="http://schemas.openxmlformats.org/drawingml/2006/table">
            <a:tbl>
              <a:tblPr firstRow="1" bandRow="1">
                <a:tableStyleId>{5C22544A-7EE6-4342-B048-85BDC9FD1C3A}</a:tableStyleId>
              </a:tblPr>
              <a:tblGrid>
                <a:gridCol w="1524000"/>
                <a:gridCol w="1572344"/>
                <a:gridCol w="1475656"/>
                <a:gridCol w="1524000"/>
              </a:tblGrid>
              <a:tr h="820891">
                <a:tc>
                  <a:txBody>
                    <a:bodyPr/>
                    <a:lstStyle/>
                    <a:p>
                      <a:r>
                        <a:rPr lang="sl-SI" sz="1800" b="1" kern="1200" dirty="0" smtClean="0">
                          <a:solidFill>
                            <a:schemeClr val="lt1"/>
                          </a:solidFill>
                          <a:latin typeface="+mn-lt"/>
                          <a:ea typeface="+mn-ea"/>
                          <a:cs typeface="+mn-cs"/>
                        </a:rPr>
                        <a:t>Namen priselitve</a:t>
                      </a:r>
                      <a:endParaRPr lang="sl-SI" dirty="0"/>
                    </a:p>
                  </a:txBody>
                  <a:tcPr/>
                </a:tc>
                <a:tc>
                  <a:txBody>
                    <a:bodyPr/>
                    <a:lstStyle/>
                    <a:p>
                      <a:r>
                        <a:rPr lang="sl-SI" dirty="0" smtClean="0"/>
                        <a:t>2005</a:t>
                      </a:r>
                      <a:endParaRPr lang="sl-SI" dirty="0"/>
                    </a:p>
                  </a:txBody>
                  <a:tcPr/>
                </a:tc>
                <a:tc>
                  <a:txBody>
                    <a:bodyPr/>
                    <a:lstStyle/>
                    <a:p>
                      <a:r>
                        <a:rPr lang="sl-SI" dirty="0" smtClean="0"/>
                        <a:t>2006</a:t>
                      </a:r>
                      <a:endParaRPr lang="sl-SI" dirty="0"/>
                    </a:p>
                  </a:txBody>
                  <a:tcPr/>
                </a:tc>
                <a:tc>
                  <a:txBody>
                    <a:bodyPr/>
                    <a:lstStyle/>
                    <a:p>
                      <a:r>
                        <a:rPr lang="sl-SI" dirty="0" smtClean="0"/>
                        <a:t>2007</a:t>
                      </a:r>
                      <a:endParaRPr lang="sl-SI" dirty="0"/>
                    </a:p>
                  </a:txBody>
                  <a:tcPr/>
                </a:tc>
              </a:tr>
              <a:tr h="820891">
                <a:tc>
                  <a:txBody>
                    <a:bodyPr/>
                    <a:lstStyle/>
                    <a:p>
                      <a:pPr>
                        <a:lnSpc>
                          <a:spcPct val="150000"/>
                        </a:lnSpc>
                        <a:spcAft>
                          <a:spcPts val="0"/>
                        </a:spcAft>
                      </a:pPr>
                      <a:r>
                        <a:rPr lang="sl-SI" sz="1600" dirty="0" smtClean="0">
                          <a:latin typeface="Times New Roman"/>
                          <a:ea typeface="Times New Roman"/>
                        </a:rPr>
                        <a:t>delo</a:t>
                      </a:r>
                      <a:r>
                        <a:rPr lang="sl-SI" sz="1600" baseline="0" dirty="0" smtClean="0">
                          <a:latin typeface="Times New Roman"/>
                          <a:ea typeface="Times New Roman"/>
                        </a:rPr>
                        <a:t> </a:t>
                      </a:r>
                      <a:endParaRPr lang="sl-SI" sz="1600" dirty="0">
                        <a:latin typeface="Times New Roman"/>
                        <a:ea typeface="Times New Roman"/>
                      </a:endParaRPr>
                    </a:p>
                  </a:txBody>
                  <a:tcPr marL="68580" marR="68580" marT="0" marB="0"/>
                </a:tc>
                <a:tc>
                  <a:txBody>
                    <a:bodyPr/>
                    <a:lstStyle/>
                    <a:p>
                      <a:pPr>
                        <a:lnSpc>
                          <a:spcPct val="150000"/>
                        </a:lnSpc>
                        <a:spcAft>
                          <a:spcPts val="0"/>
                        </a:spcAft>
                      </a:pPr>
                      <a:r>
                        <a:rPr lang="sl-SI" sz="1600" dirty="0">
                          <a:latin typeface="Times New Roman"/>
                          <a:ea typeface="Times New Roman"/>
                        </a:rPr>
                        <a:t>61,9%</a:t>
                      </a:r>
                    </a:p>
                  </a:txBody>
                  <a:tcPr marL="68580" marR="68580" marT="0" marB="0"/>
                </a:tc>
                <a:tc>
                  <a:txBody>
                    <a:bodyPr/>
                    <a:lstStyle/>
                    <a:p>
                      <a:pPr>
                        <a:lnSpc>
                          <a:spcPct val="150000"/>
                        </a:lnSpc>
                        <a:spcAft>
                          <a:spcPts val="0"/>
                        </a:spcAft>
                      </a:pPr>
                      <a:r>
                        <a:rPr lang="sl-SI" sz="1600" dirty="0">
                          <a:latin typeface="Times New Roman"/>
                          <a:ea typeface="Times New Roman"/>
                        </a:rPr>
                        <a:t>74,1%</a:t>
                      </a:r>
                    </a:p>
                  </a:txBody>
                  <a:tcPr marL="68580" marR="68580" marT="0" marB="0"/>
                </a:tc>
                <a:tc>
                  <a:txBody>
                    <a:bodyPr/>
                    <a:lstStyle/>
                    <a:p>
                      <a:pPr>
                        <a:lnSpc>
                          <a:spcPct val="150000"/>
                        </a:lnSpc>
                        <a:spcAft>
                          <a:spcPts val="0"/>
                        </a:spcAft>
                      </a:pPr>
                      <a:r>
                        <a:rPr lang="sl-SI" sz="1600" dirty="0">
                          <a:latin typeface="Times New Roman"/>
                          <a:ea typeface="Times New Roman"/>
                        </a:rPr>
                        <a:t>77,5%</a:t>
                      </a:r>
                    </a:p>
                  </a:txBody>
                  <a:tcPr marL="68580" marR="68580" marT="0" marB="0"/>
                </a:tc>
              </a:tr>
              <a:tr h="820891">
                <a:tc>
                  <a:txBody>
                    <a:bodyPr/>
                    <a:lstStyle/>
                    <a:p>
                      <a:pPr>
                        <a:lnSpc>
                          <a:spcPct val="150000"/>
                        </a:lnSpc>
                        <a:spcAft>
                          <a:spcPts val="0"/>
                        </a:spcAft>
                      </a:pPr>
                      <a:r>
                        <a:rPr lang="sl-SI" sz="1600" dirty="0" smtClean="0">
                          <a:latin typeface="Times New Roman"/>
                          <a:ea typeface="Times New Roman"/>
                        </a:rPr>
                        <a:t>združitev </a:t>
                      </a:r>
                      <a:r>
                        <a:rPr lang="sl-SI" sz="1600" dirty="0">
                          <a:latin typeface="Times New Roman"/>
                          <a:ea typeface="Times New Roman"/>
                        </a:rPr>
                        <a:t>z družino</a:t>
                      </a:r>
                    </a:p>
                  </a:txBody>
                  <a:tcPr marL="68580" marR="68580" marT="0" marB="0"/>
                </a:tc>
                <a:tc>
                  <a:txBody>
                    <a:bodyPr/>
                    <a:lstStyle/>
                    <a:p>
                      <a:pPr>
                        <a:lnSpc>
                          <a:spcPct val="150000"/>
                        </a:lnSpc>
                        <a:spcAft>
                          <a:spcPts val="0"/>
                        </a:spcAft>
                      </a:pPr>
                      <a:r>
                        <a:rPr lang="sl-SI" sz="1600" dirty="0">
                          <a:latin typeface="Times New Roman"/>
                          <a:ea typeface="Times New Roman"/>
                        </a:rPr>
                        <a:t>19,4%</a:t>
                      </a:r>
                    </a:p>
                  </a:txBody>
                  <a:tcPr marL="68580" marR="68580" marT="0" marB="0"/>
                </a:tc>
                <a:tc>
                  <a:txBody>
                    <a:bodyPr/>
                    <a:lstStyle/>
                    <a:p>
                      <a:pPr>
                        <a:lnSpc>
                          <a:spcPct val="150000"/>
                        </a:lnSpc>
                        <a:spcAft>
                          <a:spcPts val="0"/>
                        </a:spcAft>
                      </a:pPr>
                      <a:r>
                        <a:rPr lang="sl-SI" sz="1600" dirty="0">
                          <a:latin typeface="Times New Roman"/>
                          <a:ea typeface="Times New Roman"/>
                        </a:rPr>
                        <a:t>16,2%</a:t>
                      </a:r>
                    </a:p>
                  </a:txBody>
                  <a:tcPr marL="68580" marR="68580" marT="0" marB="0"/>
                </a:tc>
                <a:tc>
                  <a:txBody>
                    <a:bodyPr/>
                    <a:lstStyle/>
                    <a:p>
                      <a:pPr>
                        <a:lnSpc>
                          <a:spcPct val="150000"/>
                        </a:lnSpc>
                        <a:spcAft>
                          <a:spcPts val="0"/>
                        </a:spcAft>
                      </a:pPr>
                      <a:r>
                        <a:rPr lang="sl-SI" sz="1600" dirty="0">
                          <a:latin typeface="Times New Roman"/>
                          <a:ea typeface="Times New Roman"/>
                        </a:rPr>
                        <a:t>17,4,%</a:t>
                      </a:r>
                    </a:p>
                  </a:txBody>
                  <a:tcPr marL="68580" marR="68580" marT="0" marB="0"/>
                </a:tc>
              </a:tr>
              <a:tr h="820891">
                <a:tc>
                  <a:txBody>
                    <a:bodyPr/>
                    <a:lstStyle/>
                    <a:p>
                      <a:pPr>
                        <a:lnSpc>
                          <a:spcPct val="150000"/>
                        </a:lnSpc>
                        <a:spcAft>
                          <a:spcPts val="0"/>
                        </a:spcAft>
                      </a:pPr>
                      <a:r>
                        <a:rPr lang="sl-SI" sz="1600" dirty="0">
                          <a:latin typeface="Times New Roman"/>
                          <a:ea typeface="Times New Roman"/>
                        </a:rPr>
                        <a:t>študij</a:t>
                      </a:r>
                    </a:p>
                  </a:txBody>
                  <a:tcPr marL="68580" marR="68580" marT="0" marB="0"/>
                </a:tc>
                <a:tc>
                  <a:txBody>
                    <a:bodyPr/>
                    <a:lstStyle/>
                    <a:p>
                      <a:pPr>
                        <a:lnSpc>
                          <a:spcPct val="150000"/>
                        </a:lnSpc>
                        <a:spcAft>
                          <a:spcPts val="0"/>
                        </a:spcAft>
                      </a:pPr>
                      <a:r>
                        <a:rPr lang="sl-SI" sz="1600">
                          <a:latin typeface="Times New Roman"/>
                          <a:ea typeface="Times New Roman"/>
                        </a:rPr>
                        <a:t>3,6%</a:t>
                      </a:r>
                    </a:p>
                  </a:txBody>
                  <a:tcPr marL="68580" marR="68580" marT="0" marB="0"/>
                </a:tc>
                <a:tc>
                  <a:txBody>
                    <a:bodyPr/>
                    <a:lstStyle/>
                    <a:p>
                      <a:pPr>
                        <a:lnSpc>
                          <a:spcPct val="150000"/>
                        </a:lnSpc>
                        <a:spcAft>
                          <a:spcPts val="0"/>
                        </a:spcAft>
                      </a:pPr>
                      <a:r>
                        <a:rPr lang="sl-SI" sz="1600">
                          <a:latin typeface="Times New Roman"/>
                          <a:ea typeface="Times New Roman"/>
                        </a:rPr>
                        <a:t>2,6%</a:t>
                      </a:r>
                    </a:p>
                  </a:txBody>
                  <a:tcPr marL="68580" marR="68580" marT="0" marB="0"/>
                </a:tc>
                <a:tc>
                  <a:txBody>
                    <a:bodyPr/>
                    <a:lstStyle/>
                    <a:p>
                      <a:pPr>
                        <a:lnSpc>
                          <a:spcPct val="150000"/>
                        </a:lnSpc>
                        <a:spcAft>
                          <a:spcPts val="0"/>
                        </a:spcAft>
                      </a:pPr>
                      <a:r>
                        <a:rPr lang="sl-SI" sz="1600">
                          <a:latin typeface="Times New Roman"/>
                          <a:ea typeface="Times New Roman"/>
                        </a:rPr>
                        <a:t>2,6%</a:t>
                      </a:r>
                    </a:p>
                  </a:txBody>
                  <a:tcPr marL="68580" marR="68580" marT="0" marB="0"/>
                </a:tc>
              </a:tr>
              <a:tr h="820891">
                <a:tc>
                  <a:txBody>
                    <a:bodyPr/>
                    <a:lstStyle/>
                    <a:p>
                      <a:pPr>
                        <a:lnSpc>
                          <a:spcPct val="150000"/>
                        </a:lnSpc>
                        <a:spcAft>
                          <a:spcPts val="0"/>
                        </a:spcAft>
                      </a:pPr>
                      <a:r>
                        <a:rPr lang="sl-SI" sz="1600" dirty="0">
                          <a:latin typeface="Times New Roman"/>
                          <a:ea typeface="Times New Roman"/>
                        </a:rPr>
                        <a:t>neznano</a:t>
                      </a:r>
                    </a:p>
                  </a:txBody>
                  <a:tcPr marL="68580" marR="68580" marT="0" marB="0"/>
                </a:tc>
                <a:tc>
                  <a:txBody>
                    <a:bodyPr/>
                    <a:lstStyle/>
                    <a:p>
                      <a:pPr>
                        <a:lnSpc>
                          <a:spcPct val="150000"/>
                        </a:lnSpc>
                        <a:spcAft>
                          <a:spcPts val="0"/>
                        </a:spcAft>
                      </a:pPr>
                      <a:r>
                        <a:rPr lang="sl-SI" sz="1600" dirty="0">
                          <a:latin typeface="Times New Roman"/>
                          <a:ea typeface="Times New Roman"/>
                        </a:rPr>
                        <a:t>15.1%</a:t>
                      </a:r>
                    </a:p>
                  </a:txBody>
                  <a:tcPr marL="68580" marR="68580" marT="0" marB="0"/>
                </a:tc>
                <a:tc>
                  <a:txBody>
                    <a:bodyPr/>
                    <a:lstStyle/>
                    <a:p>
                      <a:pPr>
                        <a:lnSpc>
                          <a:spcPct val="150000"/>
                        </a:lnSpc>
                        <a:spcAft>
                          <a:spcPts val="0"/>
                        </a:spcAft>
                      </a:pPr>
                      <a:r>
                        <a:rPr lang="sl-SI" sz="1600" dirty="0">
                          <a:latin typeface="Times New Roman"/>
                          <a:ea typeface="Times New Roman"/>
                        </a:rPr>
                        <a:t>7,1%</a:t>
                      </a:r>
                    </a:p>
                  </a:txBody>
                  <a:tcPr marL="68580" marR="68580" marT="0" marB="0"/>
                </a:tc>
                <a:tc>
                  <a:txBody>
                    <a:bodyPr/>
                    <a:lstStyle/>
                    <a:p>
                      <a:pPr>
                        <a:lnSpc>
                          <a:spcPct val="150000"/>
                        </a:lnSpc>
                        <a:spcAft>
                          <a:spcPts val="0"/>
                        </a:spcAft>
                      </a:pPr>
                      <a:r>
                        <a:rPr lang="sl-SI" sz="1600" dirty="0">
                          <a:latin typeface="Times New Roman"/>
                          <a:ea typeface="Times New Roman"/>
                        </a:rPr>
                        <a:t>2,5%</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764704"/>
            <a:ext cx="8229600" cy="1143000"/>
          </a:xfrm>
        </p:spPr>
        <p:txBody>
          <a:bodyPr/>
          <a:lstStyle/>
          <a:p>
            <a:r>
              <a:rPr lang="sl-SI" b="1" dirty="0" smtClean="0"/>
              <a:t>Migrantova pot </a:t>
            </a:r>
            <a:endParaRPr lang="sl-SI" dirty="0"/>
          </a:p>
        </p:txBody>
      </p:sp>
      <p:sp>
        <p:nvSpPr>
          <p:cNvPr id="3" name="Ograda vsebine 2"/>
          <p:cNvSpPr>
            <a:spLocks noGrp="1"/>
          </p:cNvSpPr>
          <p:nvPr>
            <p:ph idx="1"/>
          </p:nvPr>
        </p:nvSpPr>
        <p:spPr>
          <a:xfrm>
            <a:off x="467544" y="2132856"/>
            <a:ext cx="8229600" cy="4525963"/>
          </a:xfrm>
        </p:spPr>
        <p:txBody>
          <a:bodyPr/>
          <a:lstStyle/>
          <a:p>
            <a:pPr lvl="0"/>
            <a:r>
              <a:rPr lang="sl-SI" dirty="0" smtClean="0"/>
              <a:t>prihajajo iz različnih kulturnih okolij </a:t>
            </a:r>
          </a:p>
          <a:p>
            <a:pPr lvl="0"/>
            <a:r>
              <a:rPr lang="sl-SI" dirty="0" smtClean="0"/>
              <a:t>zaradi različnih razlogov (ekonomski, politični, osebni oz. odnosni)</a:t>
            </a:r>
          </a:p>
          <a:p>
            <a:pPr lvl="0"/>
            <a:r>
              <a:rPr lang="sl-SI" dirty="0" smtClean="0"/>
              <a:t>s seboj prinašajo različna znanja, različne izobrazbe </a:t>
            </a:r>
          </a:p>
          <a:p>
            <a:endParaRPr lang="sl-SI"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nvGraphicFramePr>
        <p:xfrm>
          <a:off x="683568" y="836713"/>
          <a:ext cx="6624736" cy="5436117"/>
        </p:xfrm>
        <a:graphic>
          <a:graphicData uri="http://schemas.openxmlformats.org/drawingml/2006/table">
            <a:tbl>
              <a:tblPr firstRow="1" bandRow="1">
                <a:tableStyleId>{5C22544A-7EE6-4342-B048-85BDC9FD1C3A}</a:tableStyleId>
              </a:tblPr>
              <a:tblGrid>
                <a:gridCol w="3033011"/>
                <a:gridCol w="3591725"/>
              </a:tblGrid>
              <a:tr h="791507">
                <a:tc>
                  <a:txBody>
                    <a:bodyPr/>
                    <a:lstStyle/>
                    <a:p>
                      <a:r>
                        <a:rPr lang="sl-SI" sz="2000" b="1" kern="1200" dirty="0" smtClean="0">
                          <a:solidFill>
                            <a:schemeClr val="lt1"/>
                          </a:solidFill>
                          <a:latin typeface="+mn-lt"/>
                          <a:ea typeface="+mn-ea"/>
                          <a:cs typeface="+mn-cs"/>
                        </a:rPr>
                        <a:t>Narodna pripadnost </a:t>
                      </a:r>
                      <a:endParaRPr lang="sl-SI" sz="2000" dirty="0"/>
                    </a:p>
                  </a:txBody>
                  <a:tcPr/>
                </a:tc>
                <a:tc>
                  <a:txBody>
                    <a:bodyPr/>
                    <a:lstStyle/>
                    <a:p>
                      <a:r>
                        <a:rPr lang="sl-SI" sz="2000" b="1" kern="1200" dirty="0" smtClean="0">
                          <a:solidFill>
                            <a:schemeClr val="lt1"/>
                          </a:solidFill>
                          <a:latin typeface="+mn-lt"/>
                          <a:ea typeface="+mn-ea"/>
                          <a:cs typeface="+mn-cs"/>
                        </a:rPr>
                        <a:t>Stopnja brezposelnosti (%) </a:t>
                      </a:r>
                    </a:p>
                    <a:p>
                      <a:r>
                        <a:rPr lang="sl-SI" sz="1600" b="1" kern="1200" dirty="0" smtClean="0">
                          <a:solidFill>
                            <a:schemeClr val="lt1"/>
                          </a:solidFill>
                          <a:latin typeface="+mn-lt"/>
                          <a:ea typeface="+mn-ea"/>
                          <a:cs typeface="+mn-cs"/>
                        </a:rPr>
                        <a:t>(vir:</a:t>
                      </a:r>
                      <a:r>
                        <a:rPr lang="sl-SI" sz="1600" b="1" kern="1200" baseline="0" dirty="0" smtClean="0">
                          <a:solidFill>
                            <a:schemeClr val="lt1"/>
                          </a:solidFill>
                          <a:latin typeface="+mn-lt"/>
                          <a:ea typeface="+mn-ea"/>
                          <a:cs typeface="+mn-cs"/>
                        </a:rPr>
                        <a:t> Popis prebivalstva RS 2002)</a:t>
                      </a:r>
                      <a:endParaRPr lang="sl-SI" sz="1600" dirty="0"/>
                    </a:p>
                  </a:txBody>
                  <a:tcPr/>
                </a:tc>
              </a:tr>
              <a:tr h="464461">
                <a:tc>
                  <a:txBody>
                    <a:bodyPr/>
                    <a:lstStyle/>
                    <a:p>
                      <a:pPr>
                        <a:lnSpc>
                          <a:spcPct val="150000"/>
                        </a:lnSpc>
                        <a:spcAft>
                          <a:spcPts val="0"/>
                        </a:spcAft>
                      </a:pPr>
                      <a:r>
                        <a:rPr lang="sl-SI" sz="2000" dirty="0">
                          <a:latin typeface="Times New Roman"/>
                          <a:ea typeface="Times New Roman"/>
                        </a:rPr>
                        <a:t>Albanci </a:t>
                      </a:r>
                    </a:p>
                  </a:txBody>
                  <a:tcPr marL="68580" marR="68580" marT="0" marB="0"/>
                </a:tc>
                <a:tc>
                  <a:txBody>
                    <a:bodyPr/>
                    <a:lstStyle/>
                    <a:p>
                      <a:pPr>
                        <a:lnSpc>
                          <a:spcPct val="150000"/>
                        </a:lnSpc>
                        <a:spcAft>
                          <a:spcPts val="0"/>
                        </a:spcAft>
                      </a:pPr>
                      <a:r>
                        <a:rPr lang="sl-SI" sz="2000" dirty="0">
                          <a:latin typeface="Times New Roman"/>
                          <a:ea typeface="Times New Roman"/>
                        </a:rPr>
                        <a:t>16,7</a:t>
                      </a:r>
                    </a:p>
                  </a:txBody>
                  <a:tcPr marL="68580" marR="68580" marT="0" marB="0"/>
                </a:tc>
              </a:tr>
              <a:tr h="464461">
                <a:tc>
                  <a:txBody>
                    <a:bodyPr/>
                    <a:lstStyle/>
                    <a:p>
                      <a:pPr>
                        <a:lnSpc>
                          <a:spcPct val="150000"/>
                        </a:lnSpc>
                        <a:spcAft>
                          <a:spcPts val="0"/>
                        </a:spcAft>
                      </a:pPr>
                      <a:r>
                        <a:rPr lang="sl-SI" sz="2000" dirty="0">
                          <a:latin typeface="Times New Roman"/>
                          <a:ea typeface="Times New Roman"/>
                        </a:rPr>
                        <a:t>Bošnjaki</a:t>
                      </a:r>
                    </a:p>
                  </a:txBody>
                  <a:tcPr marL="68580" marR="68580" marT="0" marB="0"/>
                </a:tc>
                <a:tc>
                  <a:txBody>
                    <a:bodyPr/>
                    <a:lstStyle/>
                    <a:p>
                      <a:pPr>
                        <a:lnSpc>
                          <a:spcPct val="150000"/>
                        </a:lnSpc>
                        <a:spcAft>
                          <a:spcPts val="0"/>
                        </a:spcAft>
                      </a:pPr>
                      <a:r>
                        <a:rPr lang="sl-SI" sz="2000">
                          <a:latin typeface="Times New Roman"/>
                          <a:ea typeface="Times New Roman"/>
                        </a:rPr>
                        <a:t>14,0</a:t>
                      </a:r>
                    </a:p>
                  </a:txBody>
                  <a:tcPr marL="68580" marR="68580" marT="0" marB="0"/>
                </a:tc>
              </a:tr>
              <a:tr h="464461">
                <a:tc>
                  <a:txBody>
                    <a:bodyPr/>
                    <a:lstStyle/>
                    <a:p>
                      <a:pPr>
                        <a:lnSpc>
                          <a:spcPct val="150000"/>
                        </a:lnSpc>
                        <a:spcAft>
                          <a:spcPts val="0"/>
                        </a:spcAft>
                      </a:pPr>
                      <a:r>
                        <a:rPr lang="sl-SI" sz="2000" dirty="0">
                          <a:latin typeface="Times New Roman"/>
                          <a:ea typeface="Times New Roman"/>
                        </a:rPr>
                        <a:t>Črnogorci </a:t>
                      </a:r>
                    </a:p>
                  </a:txBody>
                  <a:tcPr marL="68580" marR="68580" marT="0" marB="0"/>
                </a:tc>
                <a:tc>
                  <a:txBody>
                    <a:bodyPr/>
                    <a:lstStyle/>
                    <a:p>
                      <a:pPr>
                        <a:lnSpc>
                          <a:spcPct val="150000"/>
                        </a:lnSpc>
                        <a:spcAft>
                          <a:spcPts val="0"/>
                        </a:spcAft>
                      </a:pPr>
                      <a:r>
                        <a:rPr lang="sl-SI" sz="2000">
                          <a:latin typeface="Times New Roman"/>
                          <a:ea typeface="Times New Roman"/>
                        </a:rPr>
                        <a:t>13,3</a:t>
                      </a:r>
                    </a:p>
                  </a:txBody>
                  <a:tcPr marL="68580" marR="68580" marT="0" marB="0"/>
                </a:tc>
              </a:tr>
              <a:tr h="464461">
                <a:tc>
                  <a:txBody>
                    <a:bodyPr/>
                    <a:lstStyle/>
                    <a:p>
                      <a:pPr>
                        <a:lnSpc>
                          <a:spcPct val="150000"/>
                        </a:lnSpc>
                        <a:spcAft>
                          <a:spcPts val="0"/>
                        </a:spcAft>
                      </a:pPr>
                      <a:r>
                        <a:rPr lang="sl-SI" sz="2000" dirty="0">
                          <a:latin typeface="Times New Roman"/>
                          <a:ea typeface="Times New Roman"/>
                        </a:rPr>
                        <a:t>Hrvati</a:t>
                      </a:r>
                    </a:p>
                  </a:txBody>
                  <a:tcPr marL="68580" marR="68580" marT="0" marB="0"/>
                </a:tc>
                <a:tc>
                  <a:txBody>
                    <a:bodyPr/>
                    <a:lstStyle/>
                    <a:p>
                      <a:pPr>
                        <a:lnSpc>
                          <a:spcPct val="150000"/>
                        </a:lnSpc>
                        <a:spcAft>
                          <a:spcPts val="0"/>
                        </a:spcAft>
                      </a:pPr>
                      <a:r>
                        <a:rPr lang="sl-SI" sz="2000" dirty="0">
                          <a:latin typeface="Times New Roman"/>
                          <a:ea typeface="Times New Roman"/>
                        </a:rPr>
                        <a:t>10,0</a:t>
                      </a:r>
                    </a:p>
                  </a:txBody>
                  <a:tcPr marL="68580" marR="68580" marT="0" marB="0"/>
                </a:tc>
              </a:tr>
              <a:tr h="464461">
                <a:tc>
                  <a:txBody>
                    <a:bodyPr/>
                    <a:lstStyle/>
                    <a:p>
                      <a:pPr>
                        <a:lnSpc>
                          <a:spcPct val="150000"/>
                        </a:lnSpc>
                        <a:spcAft>
                          <a:spcPts val="0"/>
                        </a:spcAft>
                      </a:pPr>
                      <a:r>
                        <a:rPr lang="sl-SI" sz="2000" dirty="0">
                          <a:latin typeface="Times New Roman"/>
                          <a:ea typeface="Times New Roman"/>
                        </a:rPr>
                        <a:t>Makedonci</a:t>
                      </a:r>
                    </a:p>
                  </a:txBody>
                  <a:tcPr marL="68580" marR="68580" marT="0" marB="0"/>
                </a:tc>
                <a:tc>
                  <a:txBody>
                    <a:bodyPr/>
                    <a:lstStyle/>
                    <a:p>
                      <a:pPr>
                        <a:lnSpc>
                          <a:spcPct val="150000"/>
                        </a:lnSpc>
                        <a:spcAft>
                          <a:spcPts val="0"/>
                        </a:spcAft>
                      </a:pPr>
                      <a:r>
                        <a:rPr lang="sl-SI" sz="2000" dirty="0">
                          <a:latin typeface="Times New Roman"/>
                          <a:ea typeface="Times New Roman"/>
                        </a:rPr>
                        <a:t>11,3</a:t>
                      </a:r>
                    </a:p>
                  </a:txBody>
                  <a:tcPr marL="68580" marR="68580" marT="0" marB="0"/>
                </a:tc>
              </a:tr>
              <a:tr h="464461">
                <a:tc>
                  <a:txBody>
                    <a:bodyPr/>
                    <a:lstStyle/>
                    <a:p>
                      <a:pPr>
                        <a:lnSpc>
                          <a:spcPct val="150000"/>
                        </a:lnSpc>
                        <a:spcAft>
                          <a:spcPts val="0"/>
                        </a:spcAft>
                      </a:pPr>
                      <a:r>
                        <a:rPr lang="sl-SI" sz="2000" dirty="0">
                          <a:latin typeface="Times New Roman"/>
                          <a:ea typeface="Times New Roman"/>
                        </a:rPr>
                        <a:t>Muslimani </a:t>
                      </a:r>
                    </a:p>
                  </a:txBody>
                  <a:tcPr marL="68580" marR="68580" marT="0" marB="0"/>
                </a:tc>
                <a:tc>
                  <a:txBody>
                    <a:bodyPr/>
                    <a:lstStyle/>
                    <a:p>
                      <a:pPr>
                        <a:lnSpc>
                          <a:spcPct val="150000"/>
                        </a:lnSpc>
                        <a:spcAft>
                          <a:spcPts val="0"/>
                        </a:spcAft>
                      </a:pPr>
                      <a:r>
                        <a:rPr lang="sl-SI" sz="2000" dirty="0">
                          <a:latin typeface="Times New Roman"/>
                          <a:ea typeface="Times New Roman"/>
                        </a:rPr>
                        <a:t>15,8</a:t>
                      </a:r>
                    </a:p>
                  </a:txBody>
                  <a:tcPr marL="68580" marR="68580" marT="0" marB="0"/>
                </a:tc>
              </a:tr>
              <a:tr h="464461">
                <a:tc>
                  <a:txBody>
                    <a:bodyPr/>
                    <a:lstStyle/>
                    <a:p>
                      <a:pPr>
                        <a:lnSpc>
                          <a:spcPct val="150000"/>
                        </a:lnSpc>
                        <a:spcAft>
                          <a:spcPts val="0"/>
                        </a:spcAft>
                      </a:pPr>
                      <a:r>
                        <a:rPr lang="sl-SI" sz="2000" dirty="0">
                          <a:latin typeface="Times New Roman"/>
                          <a:ea typeface="Times New Roman"/>
                        </a:rPr>
                        <a:t>Romi </a:t>
                      </a:r>
                    </a:p>
                  </a:txBody>
                  <a:tcPr marL="68580" marR="68580" marT="0" marB="0"/>
                </a:tc>
                <a:tc>
                  <a:txBody>
                    <a:bodyPr/>
                    <a:lstStyle/>
                    <a:p>
                      <a:pPr>
                        <a:lnSpc>
                          <a:spcPct val="150000"/>
                        </a:lnSpc>
                        <a:spcAft>
                          <a:spcPts val="0"/>
                        </a:spcAft>
                      </a:pPr>
                      <a:r>
                        <a:rPr lang="sl-SI" sz="2000" dirty="0">
                          <a:latin typeface="Times New Roman"/>
                          <a:ea typeface="Times New Roman"/>
                        </a:rPr>
                        <a:t>72,3</a:t>
                      </a:r>
                    </a:p>
                  </a:txBody>
                  <a:tcPr marL="68580" marR="68580" marT="0" marB="0"/>
                </a:tc>
              </a:tr>
              <a:tr h="464461">
                <a:tc>
                  <a:txBody>
                    <a:bodyPr/>
                    <a:lstStyle/>
                    <a:p>
                      <a:pPr>
                        <a:lnSpc>
                          <a:spcPct val="150000"/>
                        </a:lnSpc>
                        <a:spcAft>
                          <a:spcPts val="0"/>
                        </a:spcAft>
                      </a:pPr>
                      <a:r>
                        <a:rPr lang="sl-SI" sz="2000">
                          <a:latin typeface="Times New Roman"/>
                          <a:ea typeface="Times New Roman"/>
                        </a:rPr>
                        <a:t>Srbi</a:t>
                      </a:r>
                    </a:p>
                  </a:txBody>
                  <a:tcPr marL="68580" marR="68580" marT="0" marB="0"/>
                </a:tc>
                <a:tc>
                  <a:txBody>
                    <a:bodyPr/>
                    <a:lstStyle/>
                    <a:p>
                      <a:pPr>
                        <a:lnSpc>
                          <a:spcPct val="150000"/>
                        </a:lnSpc>
                        <a:spcAft>
                          <a:spcPts val="0"/>
                        </a:spcAft>
                      </a:pPr>
                      <a:r>
                        <a:rPr lang="sl-SI" sz="2000" dirty="0">
                          <a:latin typeface="Times New Roman"/>
                          <a:ea typeface="Times New Roman"/>
                        </a:rPr>
                        <a:t>12,7</a:t>
                      </a:r>
                    </a:p>
                  </a:txBody>
                  <a:tcPr marL="68580" marR="68580" marT="0" marB="0"/>
                </a:tc>
              </a:tr>
              <a:tr h="464461">
                <a:tc>
                  <a:txBody>
                    <a:bodyPr/>
                    <a:lstStyle/>
                    <a:p>
                      <a:pPr>
                        <a:lnSpc>
                          <a:spcPct val="150000"/>
                        </a:lnSpc>
                        <a:spcAft>
                          <a:spcPts val="0"/>
                        </a:spcAft>
                      </a:pPr>
                      <a:r>
                        <a:rPr lang="sl-SI" sz="2000">
                          <a:latin typeface="Times New Roman"/>
                          <a:ea typeface="Times New Roman"/>
                        </a:rPr>
                        <a:t>Slovenci</a:t>
                      </a:r>
                    </a:p>
                  </a:txBody>
                  <a:tcPr marL="68580" marR="68580" marT="0" marB="0"/>
                </a:tc>
                <a:tc>
                  <a:txBody>
                    <a:bodyPr/>
                    <a:lstStyle/>
                    <a:p>
                      <a:pPr>
                        <a:lnSpc>
                          <a:spcPct val="150000"/>
                        </a:lnSpc>
                        <a:spcAft>
                          <a:spcPts val="0"/>
                        </a:spcAft>
                      </a:pPr>
                      <a:r>
                        <a:rPr lang="sl-SI" sz="2000" dirty="0">
                          <a:latin typeface="Times New Roman"/>
                          <a:ea typeface="Times New Roman"/>
                        </a:rPr>
                        <a:t>8,1</a:t>
                      </a:r>
                    </a:p>
                  </a:txBody>
                  <a:tcPr marL="68580" marR="68580" marT="0" marB="0"/>
                </a:tc>
              </a:tr>
              <a:tr h="464461">
                <a:tc>
                  <a:txBody>
                    <a:bodyPr/>
                    <a:lstStyle/>
                    <a:p>
                      <a:pPr>
                        <a:lnSpc>
                          <a:spcPct val="150000"/>
                        </a:lnSpc>
                        <a:spcAft>
                          <a:spcPts val="0"/>
                        </a:spcAft>
                      </a:pPr>
                      <a:r>
                        <a:rPr lang="sl-SI" sz="2000" dirty="0">
                          <a:latin typeface="Times New Roman"/>
                          <a:ea typeface="Times New Roman"/>
                        </a:rPr>
                        <a:t>Vsi (</a:t>
                      </a:r>
                      <a:r>
                        <a:rPr lang="sl-SI" sz="2000" dirty="0" smtClean="0">
                          <a:latin typeface="Times New Roman"/>
                          <a:ea typeface="Times New Roman"/>
                        </a:rPr>
                        <a:t>republiško povprečje)  </a:t>
                      </a:r>
                      <a:endParaRPr lang="sl-SI" sz="2000" dirty="0">
                        <a:latin typeface="Times New Roman"/>
                        <a:ea typeface="Times New Roman"/>
                      </a:endParaRPr>
                    </a:p>
                  </a:txBody>
                  <a:tcPr marL="68580" marR="68580" marT="0" marB="0"/>
                </a:tc>
                <a:tc>
                  <a:txBody>
                    <a:bodyPr/>
                    <a:lstStyle/>
                    <a:p>
                      <a:pPr>
                        <a:lnSpc>
                          <a:spcPct val="150000"/>
                        </a:lnSpc>
                        <a:spcAft>
                          <a:spcPts val="0"/>
                        </a:spcAft>
                      </a:pPr>
                      <a:r>
                        <a:rPr lang="sl-SI" sz="2000" dirty="0">
                          <a:latin typeface="Times New Roman"/>
                          <a:ea typeface="Times New Roman"/>
                        </a:rPr>
                        <a:t>8,9</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548680"/>
            <a:ext cx="8229600" cy="1143000"/>
          </a:xfrm>
        </p:spPr>
        <p:txBody>
          <a:bodyPr>
            <a:normAutofit fontScale="90000"/>
          </a:bodyPr>
          <a:lstStyle/>
          <a:p>
            <a:r>
              <a:rPr lang="sl-SI" dirty="0" smtClean="0"/>
              <a:t>Vzorci v odnosu </a:t>
            </a:r>
            <a:br>
              <a:rPr lang="sl-SI" dirty="0" smtClean="0"/>
            </a:br>
            <a:r>
              <a:rPr lang="sl-SI" dirty="0" smtClean="0"/>
              <a:t>do zaposlovanja imigrantov</a:t>
            </a:r>
            <a:endParaRPr lang="sl-SI" dirty="0"/>
          </a:p>
        </p:txBody>
      </p:sp>
      <p:sp>
        <p:nvSpPr>
          <p:cNvPr id="3" name="Ograda vsebine 2"/>
          <p:cNvSpPr>
            <a:spLocks noGrp="1"/>
          </p:cNvSpPr>
          <p:nvPr>
            <p:ph idx="1"/>
          </p:nvPr>
        </p:nvSpPr>
        <p:spPr>
          <a:xfrm>
            <a:off x="457200" y="2204864"/>
            <a:ext cx="8229600" cy="3921299"/>
          </a:xfrm>
        </p:spPr>
        <p:txBody>
          <a:bodyPr>
            <a:normAutofit fontScale="92500" lnSpcReduction="20000"/>
          </a:bodyPr>
          <a:lstStyle/>
          <a:p>
            <a:pPr lvl="1"/>
            <a:r>
              <a:rPr lang="sl-SI" dirty="0" smtClean="0"/>
              <a:t>Delavci migranti navadno sprejemajo delovna mesta, za katere je zahtevana nižja raven kvalifikacije kot jo imajo sami.</a:t>
            </a:r>
          </a:p>
          <a:p>
            <a:pPr lvl="1"/>
            <a:r>
              <a:rPr lang="sl-SI" dirty="0" smtClean="0"/>
              <a:t>Delavci migranti navadno dobijo slabše plačana delovna mesta s slabšimi delovnimi pogoji v primerjavi z drugimi delavci.</a:t>
            </a:r>
          </a:p>
          <a:p>
            <a:pPr lvl="1"/>
            <a:r>
              <a:rPr lang="sl-SI" dirty="0" smtClean="0"/>
              <a:t>Stopnja brezposelnosti med migranti je pogostokrat višja kot med lokalnim prebivalstvom.</a:t>
            </a:r>
          </a:p>
          <a:p>
            <a:pPr lvl="1"/>
            <a:r>
              <a:rPr lang="sl-SI" dirty="0" smtClean="0"/>
              <a:t>Ljudje iz drugih držav in različnih kultur se pri vstopu na trg dela soočajo z različnimi strukturnimi in osebnimi ovirami posameznikov (predsodki),  diskriminacijami in posledično utrpijo zatiranje. </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z="3200" dirty="0" smtClean="0"/>
              <a:t>Razlogi za visoko stopnjo brezposelnosti pripadnikov etničnih manjšin </a:t>
            </a:r>
            <a:endParaRPr lang="sl-SI" sz="3200" dirty="0"/>
          </a:p>
        </p:txBody>
      </p:sp>
      <p:sp>
        <p:nvSpPr>
          <p:cNvPr id="3" name="Ograda vsebine 2"/>
          <p:cNvSpPr>
            <a:spLocks noGrp="1"/>
          </p:cNvSpPr>
          <p:nvPr>
            <p:ph idx="1"/>
          </p:nvPr>
        </p:nvSpPr>
        <p:spPr>
          <a:xfrm>
            <a:off x="899592" y="2852936"/>
            <a:ext cx="7772400" cy="2232248"/>
          </a:xfrm>
        </p:spPr>
        <p:txBody>
          <a:bodyPr/>
          <a:lstStyle/>
          <a:p>
            <a:r>
              <a:rPr lang="sl-SI" dirty="0" smtClean="0"/>
              <a:t>Nizka stopnja izobrazbe</a:t>
            </a:r>
          </a:p>
          <a:p>
            <a:r>
              <a:rPr lang="sl-SI" dirty="0" smtClean="0"/>
              <a:t>Predsodki delodajalcev</a:t>
            </a:r>
          </a:p>
          <a:p>
            <a:r>
              <a:rPr lang="sl-SI" dirty="0" smtClean="0"/>
              <a:t>Slabše znanje jezika  države gostiteljice  </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Etnična delitev dela </a:t>
            </a:r>
            <a:endParaRPr lang="sl-SI" dirty="0"/>
          </a:p>
        </p:txBody>
      </p:sp>
      <p:sp>
        <p:nvSpPr>
          <p:cNvPr id="3" name="Ograda vsebine 2"/>
          <p:cNvSpPr>
            <a:spLocks noGrp="1"/>
          </p:cNvSpPr>
          <p:nvPr>
            <p:ph idx="1"/>
          </p:nvPr>
        </p:nvSpPr>
        <p:spPr/>
        <p:txBody>
          <a:bodyPr>
            <a:normAutofit fontScale="77500" lnSpcReduction="20000"/>
          </a:bodyPr>
          <a:lstStyle/>
          <a:p>
            <a:pPr lvl="0"/>
            <a:r>
              <a:rPr lang="sl-SI" dirty="0" smtClean="0"/>
              <a:t>družbene skupine (navadno so to etnične manjšine), ki so simbolno pooblaščene za opravljanje del, ki jih večina smatra kot nezdružljive z večinskimi vrednotami</a:t>
            </a:r>
          </a:p>
          <a:p>
            <a:pPr lvl="0"/>
            <a:r>
              <a:rPr lang="sl-SI" dirty="0" smtClean="0"/>
              <a:t>nečastna, </a:t>
            </a:r>
            <a:r>
              <a:rPr lang="sl-SI" dirty="0" err="1" smtClean="0"/>
              <a:t>nevrednotena</a:t>
            </a:r>
            <a:r>
              <a:rPr lang="sl-SI" dirty="0" smtClean="0"/>
              <a:t>, umazana dela</a:t>
            </a:r>
          </a:p>
          <a:p>
            <a:pPr lvl="0">
              <a:buNone/>
            </a:pPr>
            <a:endParaRPr lang="sl-SI" dirty="0" smtClean="0"/>
          </a:p>
          <a:p>
            <a:pPr lvl="0">
              <a:buNone/>
            </a:pPr>
            <a:r>
              <a:rPr lang="sl-SI" dirty="0" smtClean="0"/>
              <a:t>Primeri: </a:t>
            </a:r>
          </a:p>
          <a:p>
            <a:pPr lvl="0">
              <a:buFont typeface="Wingdings" pitchFamily="2" charset="2"/>
              <a:buChar char="Ø"/>
            </a:pPr>
            <a:r>
              <a:rPr lang="sl-SI" i="1" dirty="0" smtClean="0"/>
              <a:t>Komunalna dela za Rome (“Romi živijo v smeteh, naj pa še delajo z njimi.”)</a:t>
            </a:r>
          </a:p>
          <a:p>
            <a:pPr lvl="0">
              <a:buFont typeface="Wingdings" pitchFamily="2" charset="2"/>
              <a:buChar char="Ø"/>
            </a:pPr>
            <a:r>
              <a:rPr lang="sl-SI" i="1" dirty="0" err="1" smtClean="0"/>
              <a:t>Migrantski</a:t>
            </a:r>
            <a:r>
              <a:rPr lang="sl-SI" i="1" dirty="0" smtClean="0"/>
              <a:t> delavci “z juga” .- poceni delovna sila v gradbeništvu </a:t>
            </a:r>
          </a:p>
          <a:p>
            <a:pPr lvl="0">
              <a:buFont typeface="Wingdings" pitchFamily="2" charset="2"/>
              <a:buChar char="Ø"/>
            </a:pPr>
            <a:r>
              <a:rPr lang="sl-SI" i="1" dirty="0" smtClean="0"/>
              <a:t>Temnopolti priseljenci v VB -  </a:t>
            </a:r>
            <a:r>
              <a:rPr lang="sl-SI" i="1" dirty="0" err="1" smtClean="0"/>
              <a:t>pometalci</a:t>
            </a:r>
            <a:r>
              <a:rPr lang="sl-SI" i="1" dirty="0" smtClean="0"/>
              <a:t> cest</a:t>
            </a:r>
          </a:p>
          <a:p>
            <a:pPr lvl="0">
              <a:buFont typeface="Wingdings" pitchFamily="2" charset="2"/>
              <a:buChar char="Ø"/>
            </a:pPr>
            <a:r>
              <a:rPr lang="sl-SI" i="1" dirty="0" smtClean="0"/>
              <a:t>Temnopolte ženske – čistilke, prostitutke </a:t>
            </a:r>
            <a:endParaRPr lang="sl-SI"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836712"/>
            <a:ext cx="8229600" cy="1143000"/>
          </a:xfrm>
        </p:spPr>
        <p:txBody>
          <a:bodyPr>
            <a:normAutofit fontScale="90000"/>
          </a:bodyPr>
          <a:lstStyle/>
          <a:p>
            <a:r>
              <a:rPr lang="sl-SI" b="1" dirty="0" smtClean="0"/>
              <a:t>Diskriminacija </a:t>
            </a:r>
            <a:br>
              <a:rPr lang="sl-SI" b="1" dirty="0" smtClean="0"/>
            </a:br>
            <a:r>
              <a:rPr lang="sl-SI" b="1" dirty="0" smtClean="0"/>
              <a:t>na področju zaposlovanja </a:t>
            </a:r>
            <a:endParaRPr lang="sl-SI" b="1" dirty="0"/>
          </a:p>
        </p:txBody>
      </p:sp>
      <p:sp>
        <p:nvSpPr>
          <p:cNvPr id="3" name="Ograda vsebine 2"/>
          <p:cNvSpPr>
            <a:spLocks noGrp="1"/>
          </p:cNvSpPr>
          <p:nvPr>
            <p:ph idx="1"/>
          </p:nvPr>
        </p:nvSpPr>
        <p:spPr>
          <a:xfrm>
            <a:off x="467544" y="2708920"/>
            <a:ext cx="8229600" cy="4525963"/>
          </a:xfrm>
        </p:spPr>
        <p:txBody>
          <a:bodyPr>
            <a:normAutofit/>
          </a:bodyPr>
          <a:lstStyle/>
          <a:p>
            <a:pPr>
              <a:buNone/>
            </a:pPr>
            <a:r>
              <a:rPr lang="sl-SI" i="1" dirty="0" smtClean="0"/>
              <a:t>»Enkrat ko sem šla na en razgovor za službo, sem se skregala s tistim kadrovskim, ker me je vprašal med drugim milijon nekih stvari, potem pa me je še vprašal, če bi bila pripravljena spremeniti svoje ime in priimek.«</a:t>
            </a:r>
            <a:r>
              <a:rPr lang="sl-SI" dirty="0" smtClean="0"/>
              <a:t> </a:t>
            </a:r>
          </a:p>
          <a:p>
            <a:pPr>
              <a:buNone/>
            </a:pPr>
            <a:endParaRPr lang="sl-SI" sz="2400" dirty="0" smtClean="0"/>
          </a:p>
          <a:p>
            <a:pPr>
              <a:buNone/>
            </a:pPr>
            <a:r>
              <a:rPr lang="sl-SI" sz="2000" dirty="0" smtClean="0"/>
              <a:t>(22-letna Bošnjakinja o svoji izkušnji razgovora za zaposlitev)</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11560" y="548680"/>
            <a:ext cx="8229600" cy="1143000"/>
          </a:xfrm>
        </p:spPr>
        <p:txBody>
          <a:bodyPr>
            <a:normAutofit fontScale="90000"/>
          </a:bodyPr>
          <a:lstStyle/>
          <a:p>
            <a:r>
              <a:rPr lang="sl-SI" dirty="0" smtClean="0"/>
              <a:t>Izkušnje državljanov tretjih držav pri vključevanju na trg delovne sile v SLO </a:t>
            </a:r>
            <a:br>
              <a:rPr lang="sl-SI" dirty="0" smtClean="0"/>
            </a:br>
            <a:r>
              <a:rPr lang="sl-SI" sz="2700" dirty="0" smtClean="0"/>
              <a:t>(vir: Brezigar, 2010: 155)</a:t>
            </a:r>
            <a:r>
              <a:rPr lang="sl-SI" dirty="0" smtClean="0"/>
              <a:t/>
            </a:r>
            <a:br>
              <a:rPr lang="sl-SI" dirty="0" smtClean="0"/>
            </a:br>
            <a:endParaRPr lang="sl-SI" dirty="0"/>
          </a:p>
        </p:txBody>
      </p:sp>
      <p:sp>
        <p:nvSpPr>
          <p:cNvPr id="3" name="Ograda vsebine 2"/>
          <p:cNvSpPr>
            <a:spLocks noGrp="1"/>
          </p:cNvSpPr>
          <p:nvPr>
            <p:ph idx="1"/>
          </p:nvPr>
        </p:nvSpPr>
        <p:spPr>
          <a:xfrm>
            <a:off x="395536" y="3356993"/>
            <a:ext cx="8229600" cy="2232247"/>
          </a:xfrm>
        </p:spPr>
        <p:txBody>
          <a:bodyPr/>
          <a:lstStyle/>
          <a:p>
            <a:r>
              <a:rPr lang="sl-SI" dirty="0" smtClean="0"/>
              <a:t>Barva kože</a:t>
            </a:r>
          </a:p>
          <a:p>
            <a:r>
              <a:rPr lang="sl-SI" dirty="0" smtClean="0"/>
              <a:t>Socialni kapital</a:t>
            </a:r>
          </a:p>
          <a:p>
            <a:r>
              <a:rPr lang="sl-SI" dirty="0" smtClean="0"/>
              <a:t>Državljanstvo </a:t>
            </a:r>
          </a:p>
          <a:p>
            <a:pPr>
              <a:buNone/>
            </a:pP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Barva kože</a:t>
            </a:r>
            <a:endParaRPr lang="sl-SI" dirty="0"/>
          </a:p>
        </p:txBody>
      </p:sp>
      <p:sp>
        <p:nvSpPr>
          <p:cNvPr id="3" name="Ograda vsebine 2"/>
          <p:cNvSpPr>
            <a:spLocks noGrp="1"/>
          </p:cNvSpPr>
          <p:nvPr>
            <p:ph idx="1"/>
          </p:nvPr>
        </p:nvSpPr>
        <p:spPr/>
        <p:txBody>
          <a:bodyPr>
            <a:normAutofit fontScale="85000" lnSpcReduction="20000"/>
          </a:bodyPr>
          <a:lstStyle/>
          <a:p>
            <a:pPr>
              <a:buNone/>
            </a:pPr>
            <a:r>
              <a:rPr lang="sl-SI" sz="2600" dirty="0" smtClean="0"/>
              <a:t>Intervjuvanec 16, Afrika: </a:t>
            </a:r>
            <a:r>
              <a:rPr lang="sl-SI" i="1" dirty="0" smtClean="0"/>
              <a:t>Spominjam se, ko sem prosil za delovno dovoljenje. Šel sem na urad, da bi zaprosil za to dovoljenje. Takoj ko sem prišel v pisarno, sem pozdravil: »Dober dan!« Gospa tam je vprašala: »Ali ste prišli zaradi delovnega dovoljenja?« Sem rekel, da ja. Odvrnila je: »Oprostite, delovnih dovoljenj ne dajemo prosilcem za azil.« </a:t>
            </a:r>
            <a:r>
              <a:rPr lang="sl-SI" dirty="0" smtClean="0"/>
              <a:t>(Brezigar, 2010: 156) </a:t>
            </a:r>
          </a:p>
          <a:p>
            <a:pPr>
              <a:buNone/>
            </a:pPr>
            <a:endParaRPr lang="sl-SI" dirty="0" smtClean="0"/>
          </a:p>
          <a:p>
            <a:pPr>
              <a:buNone/>
            </a:pPr>
            <a:r>
              <a:rPr lang="sl-SI" sz="2600" dirty="0" smtClean="0"/>
              <a:t>Intervjuvanec 11, Azija: </a:t>
            </a:r>
            <a:r>
              <a:rPr lang="sl-SI" i="1" dirty="0" smtClean="0"/>
              <a:t>Ja, ja, saj to je bilo skoz, a veš … ta zadeva pride … velik ljudi ni, ampak eni pa … nižji razred, recimo … kako se reče … niso šolani, pa take </a:t>
            </a:r>
            <a:r>
              <a:rPr lang="sl-SI" i="1" dirty="0" err="1" smtClean="0"/>
              <a:t>budale</a:t>
            </a:r>
            <a:r>
              <a:rPr lang="sl-SI" i="1" dirty="0" smtClean="0"/>
              <a:t>, samo ne moreš pomagat …</a:t>
            </a:r>
            <a:r>
              <a:rPr lang="sl-SI" dirty="0" smtClean="0"/>
              <a:t>(Brezigar, 2010: 163)</a:t>
            </a:r>
          </a:p>
          <a:p>
            <a:pPr>
              <a:buNone/>
            </a:pPr>
            <a:endParaRPr lang="sl-SI" dirty="0" smtClean="0"/>
          </a:p>
          <a:p>
            <a:pPr>
              <a:buNone/>
            </a:pPr>
            <a:endParaRPr lang="sl-SI" dirty="0" smtClean="0"/>
          </a:p>
          <a:p>
            <a:endParaRPr lang="sl-SI"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Socialni kapital </a:t>
            </a:r>
            <a:endParaRPr lang="sl-SI" dirty="0"/>
          </a:p>
        </p:txBody>
      </p:sp>
      <p:sp>
        <p:nvSpPr>
          <p:cNvPr id="3" name="Ograda vsebine 2"/>
          <p:cNvSpPr>
            <a:spLocks noGrp="1"/>
          </p:cNvSpPr>
          <p:nvPr>
            <p:ph idx="1"/>
          </p:nvPr>
        </p:nvSpPr>
        <p:spPr/>
        <p:txBody>
          <a:bodyPr/>
          <a:lstStyle/>
          <a:p>
            <a:pPr>
              <a:buNone/>
            </a:pPr>
            <a:r>
              <a:rPr lang="sl-SI" sz="2400" dirty="0" smtClean="0"/>
              <a:t>Intervjuvanec 9, Bosna: </a:t>
            </a:r>
            <a:r>
              <a:rPr lang="sl-SI" i="1" dirty="0" smtClean="0"/>
              <a:t>Vsi dejansko vemo, da je služba »stvar zvez« v Sloveniji. Biti tujec tu, kot sem jaz, ko nisem poznal nikogar, preden sem prišel sem, razen par prijateljev … In če nimaš prijateljev na področju tvoje prakse, je težko, da dobiš določeno službo. </a:t>
            </a:r>
            <a:r>
              <a:rPr lang="sl-SI" sz="2400" dirty="0" smtClean="0"/>
              <a:t>(Brezigar, 2010: 166)</a:t>
            </a:r>
          </a:p>
          <a:p>
            <a:endParaRPr lang="sl-S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756696"/>
          </a:xfrm>
        </p:spPr>
        <p:txBody>
          <a:bodyPr>
            <a:normAutofit/>
          </a:bodyPr>
          <a:lstStyle/>
          <a:p>
            <a:r>
              <a:rPr lang="sl-SI" sz="3200" dirty="0" smtClean="0"/>
              <a:t>Vzroki za medkulturno raznolikost</a:t>
            </a:r>
            <a:endParaRPr lang="sl-SI" sz="3200" dirty="0"/>
          </a:p>
        </p:txBody>
      </p:sp>
      <p:sp>
        <p:nvSpPr>
          <p:cNvPr id="3" name="Ograda vsebine 2"/>
          <p:cNvSpPr>
            <a:spLocks noGrp="1"/>
          </p:cNvSpPr>
          <p:nvPr>
            <p:ph idx="1"/>
          </p:nvPr>
        </p:nvSpPr>
        <p:spPr>
          <a:xfrm>
            <a:off x="827584" y="1412776"/>
            <a:ext cx="7772400" cy="4860032"/>
          </a:xfrm>
        </p:spPr>
        <p:txBody>
          <a:bodyPr>
            <a:normAutofit fontScale="62500" lnSpcReduction="20000"/>
          </a:bodyPr>
          <a:lstStyle/>
          <a:p>
            <a:pPr>
              <a:buNone/>
            </a:pPr>
            <a:r>
              <a:rPr lang="sl-SI" b="1" dirty="0" smtClean="0"/>
              <a:t>V preteklosti: </a:t>
            </a:r>
          </a:p>
          <a:p>
            <a:pPr lvl="0"/>
            <a:r>
              <a:rPr lang="sl-SI" dirty="0" smtClean="0"/>
              <a:t>ekonomski</a:t>
            </a:r>
          </a:p>
          <a:p>
            <a:pPr lvl="0"/>
            <a:r>
              <a:rPr lang="sl-SI" dirty="0" smtClean="0"/>
              <a:t>kolonialni</a:t>
            </a:r>
          </a:p>
          <a:p>
            <a:pPr lvl="0"/>
            <a:r>
              <a:rPr lang="sl-SI" dirty="0" smtClean="0"/>
              <a:t>avanturistični</a:t>
            </a:r>
          </a:p>
          <a:p>
            <a:pPr>
              <a:buNone/>
            </a:pPr>
            <a:endParaRPr lang="sl-SI" dirty="0" smtClean="0"/>
          </a:p>
          <a:p>
            <a:pPr>
              <a:buNone/>
            </a:pPr>
            <a:r>
              <a:rPr lang="sl-SI" b="1" dirty="0" smtClean="0"/>
              <a:t>Danes: </a:t>
            </a:r>
          </a:p>
          <a:p>
            <a:pPr lvl="0"/>
            <a:r>
              <a:rPr lang="sl-SI" dirty="0" smtClean="0"/>
              <a:t>spodbujanje mobilnosti v EU (</a:t>
            </a:r>
            <a:r>
              <a:rPr lang="sl-SI" dirty="0" err="1" smtClean="0"/>
              <a:t>Erasmus</a:t>
            </a:r>
            <a:r>
              <a:rPr lang="sl-SI" dirty="0" smtClean="0"/>
              <a:t>)</a:t>
            </a:r>
          </a:p>
          <a:p>
            <a:pPr lvl="0"/>
            <a:r>
              <a:rPr lang="sl-SI" dirty="0" smtClean="0"/>
              <a:t>globalna povezanost, nove mednarodne organizacije (NATO; EU)</a:t>
            </a:r>
          </a:p>
          <a:p>
            <a:pPr lvl="0"/>
            <a:r>
              <a:rPr lang="sl-SI" dirty="0" smtClean="0"/>
              <a:t>ekonomska soodvisnost</a:t>
            </a:r>
          </a:p>
          <a:p>
            <a:pPr lvl="0"/>
            <a:r>
              <a:rPr lang="sl-SI" dirty="0" smtClean="0"/>
              <a:t>razviti – nerazviti svet (ekonomske migracije, ilegalna </a:t>
            </a:r>
            <a:r>
              <a:rPr lang="sl-SI" dirty="0" err="1" smtClean="0"/>
              <a:t>pribežništva</a:t>
            </a:r>
            <a:r>
              <a:rPr lang="sl-SI" dirty="0" smtClean="0"/>
              <a:t>)</a:t>
            </a:r>
          </a:p>
          <a:p>
            <a:pPr lvl="0"/>
            <a:r>
              <a:rPr lang="sl-SI" dirty="0" smtClean="0"/>
              <a:t>vojna žarišča (begunci, prosilci za azil)</a:t>
            </a:r>
          </a:p>
          <a:p>
            <a:pPr lvl="0">
              <a:buNone/>
            </a:pPr>
            <a:endParaRPr lang="sl-SI" dirty="0" smtClean="0"/>
          </a:p>
          <a:p>
            <a:pPr lvl="0">
              <a:buNone/>
            </a:pPr>
            <a:r>
              <a:rPr lang="sl-SI" i="1" dirty="0" smtClean="0"/>
              <a:t>Svet postaja globalna vas (mobilnost stroke, gospodarstva, uradnikov, delovne sile, turistov)!</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dow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wipe(down)">
                                      <p:cBhvr>
                                        <p:cTn id="5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Državljanstvo </a:t>
            </a:r>
            <a:endParaRPr lang="sl-SI" dirty="0"/>
          </a:p>
        </p:txBody>
      </p:sp>
      <p:sp>
        <p:nvSpPr>
          <p:cNvPr id="3" name="Ograda vsebine 2"/>
          <p:cNvSpPr>
            <a:spLocks noGrp="1"/>
          </p:cNvSpPr>
          <p:nvPr>
            <p:ph idx="1"/>
          </p:nvPr>
        </p:nvSpPr>
        <p:spPr/>
        <p:txBody>
          <a:bodyPr>
            <a:normAutofit fontScale="85000" lnSpcReduction="20000"/>
          </a:bodyPr>
          <a:lstStyle/>
          <a:p>
            <a:pPr>
              <a:buNone/>
            </a:pPr>
            <a:r>
              <a:rPr lang="sl-SI" sz="2800" dirty="0" smtClean="0"/>
              <a:t>Intervjuvanec 4, Afrika:</a:t>
            </a:r>
            <a:r>
              <a:rPr lang="sl-SI" sz="2800" i="1" dirty="0" smtClean="0"/>
              <a:t> </a:t>
            </a:r>
            <a:r>
              <a:rPr lang="sl-SI" i="1" dirty="0" smtClean="0"/>
              <a:t>Enkrat sem šel na razgovor za službo, bilo nas je 6. Potem sem pokazal moje dokumente, pa so mi rekli: »Ne, ta služba zahteva, da imajo kandidati slovensko državljanstvo.« Bila je služba za delo v skladišču. Potem pa so še rekli, da moram imeti 3 leta stalnega bivanja, da lahko dobim službo. S statusom, ki ga imam, bom tukaj težko dobil službo. Recimo za službe brez poklica imaš kake 50% možnosti, če imaš državljanstvo. Brez državljanstva pa je težko. Če hočeš imeti boljšo službo, pa moraš imeti diplomo od končane šole. Tukaj v Sloveniji pa mi ne veljajo dokumenti o šoli iz matične države, ker državi nimata sporazuma. </a:t>
            </a:r>
            <a:r>
              <a:rPr lang="sl-SI" sz="2800" dirty="0" smtClean="0"/>
              <a:t>(Brezigar, 2010: 167)</a:t>
            </a:r>
          </a:p>
          <a:p>
            <a:endParaRPr lang="sl-SI"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Državljani “tretjega sveta”</a:t>
            </a:r>
            <a:endParaRPr lang="sl-SI" dirty="0"/>
          </a:p>
        </p:txBody>
      </p:sp>
      <p:sp>
        <p:nvSpPr>
          <p:cNvPr id="3" name="Ograda vsebine 2"/>
          <p:cNvSpPr>
            <a:spLocks noGrp="1"/>
          </p:cNvSpPr>
          <p:nvPr>
            <p:ph idx="1"/>
          </p:nvPr>
        </p:nvSpPr>
        <p:spPr/>
        <p:txBody>
          <a:bodyPr>
            <a:normAutofit/>
          </a:bodyPr>
          <a:lstStyle/>
          <a:p>
            <a:pPr>
              <a:buNone/>
            </a:pPr>
            <a:r>
              <a:rPr lang="sl-SI" u="sng" dirty="0" smtClean="0"/>
              <a:t>Teorija o treh svetovih (Williams, 2004: 330):</a:t>
            </a:r>
          </a:p>
          <a:p>
            <a:pPr>
              <a:buNone/>
            </a:pPr>
            <a:endParaRPr lang="sl-SI" dirty="0" smtClean="0"/>
          </a:p>
          <a:p>
            <a:pPr lvl="0">
              <a:buFont typeface="Wingdings" pitchFamily="2" charset="2"/>
              <a:buChar char="§"/>
            </a:pPr>
            <a:r>
              <a:rPr lang="sl-SI" dirty="0" smtClean="0"/>
              <a:t>»Prvi svet«: države ekonomsko naprednih držav zahoda, vzor</a:t>
            </a:r>
          </a:p>
          <a:p>
            <a:pPr lvl="0"/>
            <a:r>
              <a:rPr lang="sl-SI" dirty="0" smtClean="0"/>
              <a:t>»Drugi svet«: srednje- in vzhodno-evropske države, tranzicijske ekonomije</a:t>
            </a:r>
          </a:p>
          <a:p>
            <a:pPr lvl="0"/>
            <a:r>
              <a:rPr lang="sl-SI" dirty="0" smtClean="0"/>
              <a:t>»Tretji svet«: države v razvoju, ekonomsko nerazvite države</a:t>
            </a:r>
          </a:p>
          <a:p>
            <a:pPr>
              <a:buNone/>
            </a:pPr>
            <a:endParaRPr lang="sl-SI" dirty="0" smtClean="0"/>
          </a:p>
          <a:p>
            <a:pPr>
              <a:buNone/>
            </a:pP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z="3600" b="1" dirty="0" smtClean="0"/>
              <a:t>Ambivalenten odnos do delavcev migrantov </a:t>
            </a:r>
            <a:r>
              <a:rPr lang="sl-SI" b="1" dirty="0" smtClean="0"/>
              <a:t/>
            </a:r>
            <a:br>
              <a:rPr lang="sl-SI" b="1" dirty="0" smtClean="0"/>
            </a:br>
            <a:endParaRPr lang="sl-SI" dirty="0"/>
          </a:p>
        </p:txBody>
      </p:sp>
      <p:sp>
        <p:nvSpPr>
          <p:cNvPr id="3" name="Ograda vsebine 2"/>
          <p:cNvSpPr>
            <a:spLocks noGrp="1"/>
          </p:cNvSpPr>
          <p:nvPr>
            <p:ph idx="1"/>
          </p:nvPr>
        </p:nvSpPr>
        <p:spPr>
          <a:xfrm>
            <a:off x="899592" y="2060848"/>
            <a:ext cx="7772400" cy="4165720"/>
          </a:xfrm>
        </p:spPr>
        <p:txBody>
          <a:bodyPr/>
          <a:lstStyle/>
          <a:p>
            <a:pPr algn="ctr">
              <a:buNone/>
            </a:pPr>
            <a:endParaRPr lang="sl-SI" sz="1200" b="1" dirty="0" smtClean="0"/>
          </a:p>
          <a:p>
            <a:pPr lvl="0">
              <a:buNone/>
            </a:pPr>
            <a:r>
              <a:rPr lang="sl-SI" dirty="0" smtClean="0"/>
              <a:t>- imigranti »kradejo« oz. jemljejo delovna mesta večinskemu prebivalstvu </a:t>
            </a:r>
          </a:p>
          <a:p>
            <a:pPr lvl="0">
              <a:buNone/>
            </a:pPr>
            <a:r>
              <a:rPr lang="sl-SI" dirty="0" smtClean="0"/>
              <a:t>- predstavljajo cenejšo delovno silo </a:t>
            </a:r>
          </a:p>
          <a:p>
            <a:pPr lvl="0">
              <a:buNone/>
            </a:pPr>
            <a:r>
              <a:rPr lang="sl-SI" dirty="0" smtClean="0"/>
              <a:t>- so breme proračunski blagajni (po neuspešni vključitvi na trg dela postanejo prejemniki nadomestila za brezposelnost) </a:t>
            </a:r>
          </a:p>
          <a:p>
            <a:endParaRPr lang="sl-SI"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3568" y="512064"/>
            <a:ext cx="8208912" cy="914400"/>
          </a:xfrm>
        </p:spPr>
        <p:txBody>
          <a:bodyPr/>
          <a:lstStyle/>
          <a:p>
            <a:r>
              <a:rPr lang="sl-SI" sz="3200" dirty="0" smtClean="0"/>
              <a:t>Migranti – ranljiva družbena skupina </a:t>
            </a:r>
            <a:endParaRPr lang="sl-SI" sz="3200" dirty="0"/>
          </a:p>
        </p:txBody>
      </p:sp>
      <p:sp>
        <p:nvSpPr>
          <p:cNvPr id="3" name="Ograda vsebine 2"/>
          <p:cNvSpPr>
            <a:spLocks noGrp="1"/>
          </p:cNvSpPr>
          <p:nvPr>
            <p:ph idx="1"/>
          </p:nvPr>
        </p:nvSpPr>
        <p:spPr>
          <a:xfrm>
            <a:off x="827584" y="2286000"/>
            <a:ext cx="7772400" cy="2943200"/>
          </a:xfrm>
        </p:spPr>
        <p:txBody>
          <a:bodyPr/>
          <a:lstStyle/>
          <a:p>
            <a:r>
              <a:rPr lang="sl-SI" dirty="0" smtClean="0"/>
              <a:t>ne glede na število </a:t>
            </a:r>
          </a:p>
          <a:p>
            <a:r>
              <a:rPr lang="sl-SI" dirty="0" smtClean="0"/>
              <a:t>manjšina tudi ženske</a:t>
            </a:r>
          </a:p>
          <a:p>
            <a:r>
              <a:rPr lang="sl-SI" dirty="0" smtClean="0"/>
              <a:t>ključen element: manj družbeno-politične moči, manj vpliva</a:t>
            </a:r>
          </a:p>
          <a:p>
            <a:r>
              <a:rPr lang="sl-SI" dirty="0" smtClean="0"/>
              <a:t>podvrženi določenim tipom diskriminacij </a:t>
            </a:r>
          </a:p>
          <a:p>
            <a:endParaRPr lang="sl-SI"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lstStyle/>
          <a:p>
            <a:r>
              <a:rPr lang="sl-SI" u="sng" dirty="0" smtClean="0"/>
              <a:t>Za raziskovalce</a:t>
            </a:r>
            <a:r>
              <a:rPr lang="sl-SI" dirty="0" smtClean="0"/>
              <a:t>: težje dostopni, težje dosegljivi</a:t>
            </a:r>
          </a:p>
          <a:p>
            <a:r>
              <a:rPr lang="sl-SI" u="sng" dirty="0" err="1" smtClean="0"/>
              <a:t>mikro</a:t>
            </a:r>
            <a:r>
              <a:rPr lang="sl-SI" u="sng" dirty="0" smtClean="0"/>
              <a:t> raven (npr. odnos s SD):</a:t>
            </a:r>
            <a:r>
              <a:rPr lang="sl-SI" dirty="0" smtClean="0"/>
              <a:t>  manjše zaupanje</a:t>
            </a:r>
          </a:p>
          <a:p>
            <a:r>
              <a:rPr lang="sl-SI" u="sng" dirty="0" smtClean="0"/>
              <a:t>makro raven (npr. področje zaposlovanja): </a:t>
            </a:r>
            <a:r>
              <a:rPr lang="sl-SI" dirty="0" smtClean="0"/>
              <a:t>težje zaposljiva skupina </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1260752"/>
          </a:xfrm>
        </p:spPr>
        <p:txBody>
          <a:bodyPr>
            <a:normAutofit fontScale="90000"/>
          </a:bodyPr>
          <a:lstStyle/>
          <a:p>
            <a:r>
              <a:rPr lang="sl-SI" dirty="0" smtClean="0"/>
              <a:t>Položaj delavcev migrantov v Sloveniji  </a:t>
            </a:r>
            <a:endParaRPr lang="sl-SI" dirty="0"/>
          </a:p>
        </p:txBody>
      </p:sp>
      <p:sp>
        <p:nvSpPr>
          <p:cNvPr id="3" name="Ograda vsebine 2"/>
          <p:cNvSpPr>
            <a:spLocks noGrp="1"/>
          </p:cNvSpPr>
          <p:nvPr>
            <p:ph idx="1"/>
          </p:nvPr>
        </p:nvSpPr>
        <p:spPr>
          <a:xfrm>
            <a:off x="899592" y="2780928"/>
            <a:ext cx="7772400" cy="2653552"/>
          </a:xfrm>
        </p:spPr>
        <p:txBody>
          <a:bodyPr>
            <a:normAutofit/>
          </a:bodyPr>
          <a:lstStyle/>
          <a:p>
            <a:r>
              <a:rPr lang="sl-SI" dirty="0" smtClean="0"/>
              <a:t>Skromna zakonodaja</a:t>
            </a:r>
          </a:p>
          <a:p>
            <a:r>
              <a:rPr lang="sl-SI" dirty="0" smtClean="0"/>
              <a:t>Od leta 1992 – 1. zakon o zaposlovanju tujcev</a:t>
            </a:r>
          </a:p>
          <a:p>
            <a:pPr>
              <a:buNone/>
            </a:pPr>
            <a:endParaRPr lang="sl-SI" dirty="0" smtClean="0"/>
          </a:p>
          <a:p>
            <a:pPr>
              <a:buNone/>
            </a:pPr>
            <a:endParaRPr lang="sl-SI"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512064"/>
            <a:ext cx="8604448" cy="1116736"/>
          </a:xfrm>
        </p:spPr>
        <p:txBody>
          <a:bodyPr>
            <a:normAutofit fontScale="90000"/>
          </a:bodyPr>
          <a:lstStyle/>
          <a:p>
            <a:r>
              <a:rPr lang="sl-SI" dirty="0" smtClean="0"/>
              <a:t>Kvota o zaposlovanju tujih delavcev </a:t>
            </a:r>
            <a:br>
              <a:rPr lang="sl-SI" dirty="0" smtClean="0"/>
            </a:br>
            <a:endParaRPr lang="sl-SI" dirty="0"/>
          </a:p>
        </p:txBody>
      </p:sp>
      <p:sp>
        <p:nvSpPr>
          <p:cNvPr id="3" name="Ograda vsebine 2"/>
          <p:cNvSpPr>
            <a:spLocks noGrp="1"/>
          </p:cNvSpPr>
          <p:nvPr>
            <p:ph idx="1"/>
          </p:nvPr>
        </p:nvSpPr>
        <p:spPr>
          <a:xfrm>
            <a:off x="971600" y="2286000"/>
            <a:ext cx="7772400" cy="4572000"/>
          </a:xfrm>
        </p:spPr>
        <p:txBody>
          <a:bodyPr>
            <a:normAutofit/>
          </a:bodyPr>
          <a:lstStyle/>
          <a:p>
            <a:r>
              <a:rPr lang="sl-SI" dirty="0" smtClean="0"/>
              <a:t>Vsako leto posebej </a:t>
            </a:r>
          </a:p>
          <a:p>
            <a:r>
              <a:rPr lang="sl-SI" dirty="0" smtClean="0"/>
              <a:t>Na predlog ministra za delo jo določi vlada</a:t>
            </a:r>
          </a:p>
          <a:p>
            <a:r>
              <a:rPr lang="sl-SI" dirty="0" smtClean="0"/>
              <a:t>Odvisna od gibanja na trgu dela </a:t>
            </a:r>
          </a:p>
          <a:p>
            <a:r>
              <a:rPr lang="sl-SI" dirty="0" smtClean="0"/>
              <a:t>Ne sme presegati 5% aktivnega prebivalstva RS   </a:t>
            </a:r>
            <a:endParaRPr lang="sl-SI"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1620792"/>
          </a:xfrm>
        </p:spPr>
        <p:txBody>
          <a:bodyPr/>
          <a:lstStyle/>
          <a:p>
            <a:r>
              <a:rPr lang="sl-SI" sz="3600" dirty="0" err="1" smtClean="0"/>
              <a:t>5.člen</a:t>
            </a:r>
            <a:r>
              <a:rPr lang="sl-SI" sz="3600" dirty="0" smtClean="0"/>
              <a:t> Zakona o zaposlovanju in delu tujcev</a:t>
            </a:r>
            <a:endParaRPr lang="sl-SI" sz="3600" dirty="0"/>
          </a:p>
        </p:txBody>
      </p:sp>
      <p:sp>
        <p:nvSpPr>
          <p:cNvPr id="3" name="Ograda vsebine 2"/>
          <p:cNvSpPr>
            <a:spLocks noGrp="1"/>
          </p:cNvSpPr>
          <p:nvPr>
            <p:ph idx="1"/>
          </p:nvPr>
        </p:nvSpPr>
        <p:spPr>
          <a:xfrm>
            <a:off x="899592" y="1988840"/>
            <a:ext cx="7772400" cy="4572000"/>
          </a:xfrm>
        </p:spPr>
        <p:txBody>
          <a:bodyPr>
            <a:normAutofit lnSpcReduction="10000"/>
          </a:bodyPr>
          <a:lstStyle/>
          <a:p>
            <a:pPr>
              <a:buNone/>
            </a:pPr>
            <a:r>
              <a:rPr lang="sl-SI" i="1" dirty="0" smtClean="0"/>
              <a:t>Vlada lahko poleg kvote določi tudi </a:t>
            </a:r>
            <a:r>
              <a:rPr lang="sl-SI" i="1" u="sng" dirty="0" smtClean="0"/>
              <a:t>omejitve in prepovedi zaposlovanja ali dela tujcev po regijah, področjih dejavnosti, podjetjih in poklicih</a:t>
            </a:r>
            <a:r>
              <a:rPr lang="sl-SI" i="1" dirty="0" smtClean="0"/>
              <a:t>, kakor tudi </a:t>
            </a:r>
            <a:r>
              <a:rPr lang="sl-SI" i="1" u="sng" dirty="0" smtClean="0"/>
              <a:t>omeji ali prepove pritok novih tujih delavcev </a:t>
            </a:r>
            <a:r>
              <a:rPr lang="sl-SI" i="1" dirty="0" smtClean="0"/>
              <a:t>v celoti ali iz določenih regionalnih področij, kadar je to utemeljeno z javnim ali splošnim </a:t>
            </a:r>
            <a:r>
              <a:rPr lang="sl-SI" i="1" u="sng" dirty="0" smtClean="0"/>
              <a:t>gospodarskim interesom</a:t>
            </a:r>
            <a:r>
              <a:rPr lang="sl-SI" i="1" dirty="0" smtClean="0"/>
              <a:t>.</a:t>
            </a:r>
            <a:endParaRPr lang="sl-SI" dirty="0" smtClean="0"/>
          </a:p>
          <a:p>
            <a:pPr>
              <a:buNone/>
            </a:pPr>
            <a:endParaRPr lang="sl-SI" b="1" i="1" dirty="0" smtClean="0"/>
          </a:p>
          <a:p>
            <a:pPr>
              <a:buNone/>
            </a:pPr>
            <a:r>
              <a:rPr lang="sl-SI" b="1" i="1" dirty="0" smtClean="0"/>
              <a:t>Vodilo je gospodarski interes – ne človekove pravice !</a:t>
            </a:r>
            <a:endParaRPr lang="sl-SI" dirty="0" smtClean="0"/>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1476776"/>
          </a:xfrm>
        </p:spPr>
        <p:txBody>
          <a:bodyPr/>
          <a:lstStyle/>
          <a:p>
            <a:r>
              <a:rPr lang="sl-SI" dirty="0" err="1" smtClean="0"/>
              <a:t>Diskriminatornost</a:t>
            </a:r>
            <a:r>
              <a:rPr lang="sl-SI" dirty="0" smtClean="0"/>
              <a:t> Zakona o zaposlovanju in delu tujcev</a:t>
            </a:r>
            <a:endParaRPr lang="sl-SI" dirty="0"/>
          </a:p>
        </p:txBody>
      </p:sp>
      <p:sp>
        <p:nvSpPr>
          <p:cNvPr id="3" name="Ograda vsebine 2"/>
          <p:cNvSpPr>
            <a:spLocks noGrp="1"/>
          </p:cNvSpPr>
          <p:nvPr>
            <p:ph idx="1"/>
          </p:nvPr>
        </p:nvSpPr>
        <p:spPr>
          <a:xfrm>
            <a:off x="914400" y="2492896"/>
            <a:ext cx="7772400" cy="3862664"/>
          </a:xfrm>
        </p:spPr>
        <p:txBody>
          <a:bodyPr/>
          <a:lstStyle/>
          <a:p>
            <a:pPr lvl="0"/>
            <a:r>
              <a:rPr lang="sl-SI" dirty="0" smtClean="0"/>
              <a:t>Državljani EU, Švicarske konfederacije in državljani držav članic EGP za delo v </a:t>
            </a:r>
            <a:r>
              <a:rPr lang="sl-SI" b="1" dirty="0" smtClean="0"/>
              <a:t>RS - prost pretok delovne sile (ne potrebujejo delovnih dovoljenj)</a:t>
            </a:r>
            <a:endParaRPr lang="sl-SI" dirty="0" smtClean="0"/>
          </a:p>
          <a:p>
            <a:pPr lvl="0"/>
            <a:r>
              <a:rPr lang="sl-SI" dirty="0" smtClean="0"/>
              <a:t>Državljani “tretjih držav” – delovna dovoljenja</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Dovoljenja za delo</a:t>
            </a:r>
            <a:br>
              <a:rPr lang="sl-SI" dirty="0" smtClean="0"/>
            </a:br>
            <a:endParaRPr lang="sl-SI" dirty="0"/>
          </a:p>
        </p:txBody>
      </p:sp>
      <p:sp>
        <p:nvSpPr>
          <p:cNvPr id="3" name="Ograda vsebine 2"/>
          <p:cNvSpPr>
            <a:spLocks noGrp="1"/>
          </p:cNvSpPr>
          <p:nvPr>
            <p:ph idx="1"/>
          </p:nvPr>
        </p:nvSpPr>
        <p:spPr/>
        <p:txBody>
          <a:bodyPr/>
          <a:lstStyle/>
          <a:p>
            <a:pPr lvl="0">
              <a:buFont typeface="Wingdings" pitchFamily="2" charset="2"/>
              <a:buChar char="Ø"/>
            </a:pPr>
            <a:r>
              <a:rPr lang="sl-SI" b="1" dirty="0" smtClean="0"/>
              <a:t>osebno dovoljenje za delo</a:t>
            </a:r>
            <a:r>
              <a:rPr lang="sl-SI" dirty="0" smtClean="0"/>
              <a:t> (izda se neodvisno od potreb na trgu dela, za stalno ali začasno), </a:t>
            </a:r>
          </a:p>
          <a:p>
            <a:pPr lvl="0">
              <a:buFont typeface="Wingdings" pitchFamily="2" charset="2"/>
              <a:buChar char="Ø"/>
            </a:pPr>
            <a:r>
              <a:rPr lang="sl-SI" b="1" dirty="0" smtClean="0"/>
              <a:t>dovoljenje za zaposlitev</a:t>
            </a:r>
            <a:r>
              <a:rPr lang="sl-SI" dirty="0" smtClean="0"/>
              <a:t> (delavec se zaposli le pri delodajalcu, ki je zaprosil za izdajo dovoljenja)</a:t>
            </a:r>
          </a:p>
          <a:p>
            <a:pPr lvl="0">
              <a:buFont typeface="Wingdings" pitchFamily="2" charset="2"/>
              <a:buChar char="Ø"/>
            </a:pPr>
            <a:r>
              <a:rPr lang="sl-SI" b="1" dirty="0" smtClean="0"/>
              <a:t>dovoljenje za delo</a:t>
            </a:r>
            <a:r>
              <a:rPr lang="sl-SI" dirty="0" smtClean="0"/>
              <a:t> (časovno omejeno)</a:t>
            </a:r>
          </a:p>
          <a:p>
            <a:endParaRPr lang="sl-S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971600" y="2276872"/>
            <a:ext cx="7772400" cy="1975104"/>
          </a:xfrm>
        </p:spPr>
        <p:txBody>
          <a:bodyPr>
            <a:normAutofit/>
          </a:bodyPr>
          <a:lstStyle/>
          <a:p>
            <a:r>
              <a:rPr lang="sl-SI" dirty="0" smtClean="0"/>
              <a:t>Spoznavanje etnične realnosti delavcev migrantov v Sloveniji </a:t>
            </a:r>
            <a:endParaRPr lang="sl-SI"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600" y="260648"/>
            <a:ext cx="7772400" cy="914400"/>
          </a:xfrm>
        </p:spPr>
        <p:txBody>
          <a:bodyPr>
            <a:noAutofit/>
          </a:bodyPr>
          <a:lstStyle/>
          <a:p>
            <a:r>
              <a:rPr lang="sl-SI" sz="3200" dirty="0" smtClean="0"/>
              <a:t>Položaj delavcev migrantov v Sloveniji (Jana Bedrač, 2011)</a:t>
            </a:r>
            <a:endParaRPr lang="sl-SI" sz="3200" dirty="0"/>
          </a:p>
        </p:txBody>
      </p:sp>
      <p:sp>
        <p:nvSpPr>
          <p:cNvPr id="3" name="Ograda vsebine 2"/>
          <p:cNvSpPr>
            <a:spLocks noGrp="1"/>
          </p:cNvSpPr>
          <p:nvPr>
            <p:ph idx="1"/>
          </p:nvPr>
        </p:nvSpPr>
        <p:spPr>
          <a:xfrm>
            <a:off x="899592" y="1556792"/>
            <a:ext cx="7772400" cy="4309736"/>
          </a:xfrm>
        </p:spPr>
        <p:txBody>
          <a:bodyPr>
            <a:noAutofit/>
          </a:bodyPr>
          <a:lstStyle/>
          <a:p>
            <a:pPr lvl="0">
              <a:buNone/>
            </a:pPr>
            <a:r>
              <a:rPr lang="sl-SI" sz="2400" dirty="0" smtClean="0"/>
              <a:t>»</a:t>
            </a:r>
            <a:r>
              <a:rPr lang="sl-SI" sz="2400" i="1" dirty="0" smtClean="0"/>
              <a:t>Glavni vzrok za pisanje o tej temi so bili moji sodelavci, ki sem jih spoznala me opravljanjem študentskega dela v enem izmed večjih nakupovalnih središč v Ljubljani. V službo sem prihajala ob 5. Uri zjutraj. Moji sodelavci so pred menoj že opravili nekaj ur. Spoznala sem gospoda iz Bosne, ki dela na smetnjaku, namreč celo leto je zunaj in prelaga smeti. Za 500 evrov, kolikor znaša njegova mesečna plača, se vsak dan zbudi med 2 in 3. Uro zjutraj in se odpravi na delo. Odločila sem se , da bom to področje podrobneje raziskala  in opozorila, da živijo med nami ljudje, ki imajo t.i. status »nevidnih«, za katere je bolje, da ne vemo, da obstajajo, saj so »napačne« veroizpovedi, prihajajo iz »nerazvitih« držav in so »nevarni« za slovensko prebivalstvo.« </a:t>
            </a:r>
            <a:endParaRPr lang="sl-SI"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Ugotovitve</a:t>
            </a:r>
            <a:endParaRPr lang="sl-SI" dirty="0"/>
          </a:p>
        </p:txBody>
      </p:sp>
      <p:sp>
        <p:nvSpPr>
          <p:cNvPr id="3" name="Ograda vsebine 2"/>
          <p:cNvSpPr>
            <a:spLocks noGrp="1"/>
          </p:cNvSpPr>
          <p:nvPr>
            <p:ph idx="1"/>
          </p:nvPr>
        </p:nvSpPr>
        <p:spPr/>
        <p:txBody>
          <a:bodyPr>
            <a:normAutofit fontScale="85000" lnSpcReduction="20000"/>
          </a:bodyPr>
          <a:lstStyle/>
          <a:p>
            <a:pPr lvl="0"/>
            <a:r>
              <a:rPr lang="sl-SI" dirty="0" smtClean="0"/>
              <a:t>35 intervjujev z delavci migranti, ki bivajo v samskih domovih v Ljubljani</a:t>
            </a:r>
          </a:p>
          <a:p>
            <a:pPr lvl="0"/>
            <a:r>
              <a:rPr lang="sl-SI" dirty="0" smtClean="0"/>
              <a:t>Povprečna starost migrantov: 46,4 leta (najmlajši 25 let, najstarejši 63 let)</a:t>
            </a:r>
          </a:p>
          <a:p>
            <a:pPr lvl="0"/>
            <a:r>
              <a:rPr lang="sl-SI" dirty="0" smtClean="0"/>
              <a:t>V SLO povprečno bivajo 25 let</a:t>
            </a:r>
          </a:p>
          <a:p>
            <a:pPr lvl="0"/>
            <a:r>
              <a:rPr lang="sl-SI" dirty="0" smtClean="0"/>
              <a:t>Večina ima končano srednjo šolo</a:t>
            </a:r>
          </a:p>
          <a:p>
            <a:pPr lvl="0"/>
            <a:r>
              <a:rPr lang="sl-SI" dirty="0" smtClean="0"/>
              <a:t>Zdravje: veliko glavobolov, poškodb in bolečin v hrbtenici, </a:t>
            </a:r>
          </a:p>
          <a:p>
            <a:pPr lvl="0"/>
            <a:r>
              <a:rPr lang="sl-SI" dirty="0" smtClean="0"/>
              <a:t>Preživljajo družino v Bosni, Makedoniji</a:t>
            </a:r>
          </a:p>
          <a:p>
            <a:pPr lvl="0"/>
            <a:r>
              <a:rPr lang="sl-SI" dirty="0" smtClean="0"/>
              <a:t>Neredne plače </a:t>
            </a:r>
            <a:r>
              <a:rPr lang="sl-SI" sz="2600" dirty="0" smtClean="0"/>
              <a:t>(</a:t>
            </a:r>
            <a:r>
              <a:rPr lang="sl-SI" sz="2600" i="1" dirty="0" smtClean="0"/>
              <a:t>Noben mesec ne vem, kdaj bom dobil plačo</a:t>
            </a:r>
            <a:r>
              <a:rPr lang="sl-SI" sz="2600" dirty="0" smtClean="0"/>
              <a:t>.</a:t>
            </a:r>
            <a:r>
              <a:rPr lang="sl-SI" sz="2600" i="1" dirty="0" smtClean="0"/>
              <a:t> Plačo dobim vsak 2 ali 3. mesec, za vsako plačo se moram pogajati.</a:t>
            </a:r>
            <a:r>
              <a:rPr lang="sl-SI" sz="2600" dirty="0" smtClean="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fontScale="70000" lnSpcReduction="20000"/>
          </a:bodyPr>
          <a:lstStyle/>
          <a:p>
            <a:pPr lvl="0"/>
            <a:r>
              <a:rPr lang="sl-SI" dirty="0" smtClean="0"/>
              <a:t>Hrana je slaba, suha (večinoma pašteta in kruh, do 3 obroki dnevno, 3-4- evre)</a:t>
            </a:r>
          </a:p>
          <a:p>
            <a:pPr lvl="0"/>
            <a:r>
              <a:rPr lang="sl-SI" dirty="0" smtClean="0"/>
              <a:t>Nimajo denarja za priboljške</a:t>
            </a:r>
          </a:p>
          <a:p>
            <a:pPr lvl="0"/>
            <a:r>
              <a:rPr lang="sl-SI" dirty="0" smtClean="0"/>
              <a:t>Občutki nesprejetosti </a:t>
            </a:r>
          </a:p>
          <a:p>
            <a:pPr lvl="0">
              <a:buNone/>
            </a:pPr>
            <a:endParaRPr lang="sl-SI" dirty="0" smtClean="0"/>
          </a:p>
          <a:p>
            <a:pPr lvl="0"/>
            <a:r>
              <a:rPr lang="sl-SI" dirty="0" smtClean="0"/>
              <a:t>Delavci muslimanske veroizpovedi nimajo možnosti preživljanja praznikov v krogu družine ali imeti dela prost dan</a:t>
            </a:r>
          </a:p>
          <a:p>
            <a:pPr lvl="0"/>
            <a:r>
              <a:rPr lang="sl-SI" dirty="0" smtClean="0"/>
              <a:t>V samskih domovih je molitev na javnih prostorih prepovedana</a:t>
            </a:r>
          </a:p>
          <a:p>
            <a:pPr lvl="0"/>
            <a:r>
              <a:rPr lang="sl-SI" dirty="0" smtClean="0"/>
              <a:t>Eden od uradnikov samskega doma</a:t>
            </a:r>
            <a:r>
              <a:rPr lang="sl-SI" i="1" dirty="0" smtClean="0"/>
              <a:t>:   »Enkrat je prišel eden v pisarno in želel tukaj moliti, zraven si je prinesel </a:t>
            </a:r>
            <a:r>
              <a:rPr lang="sl-SI" i="1" dirty="0" err="1" smtClean="0"/>
              <a:t>preporgo</a:t>
            </a:r>
            <a:r>
              <a:rPr lang="sl-SI" i="1" dirty="0" smtClean="0"/>
              <a:t> in me vprašal, kje lahko moli. Kaj si pa misli, za take stvari ima sobo, če mu kaj ne paše, pa naj gre domov, naj se malo zamislijo in upoštevajo to, da niso doma!«</a:t>
            </a:r>
            <a:r>
              <a:rPr lang="sl-SI" dirty="0" smtClean="0"/>
              <a:t> </a:t>
            </a:r>
            <a:r>
              <a:rPr lang="sl-SI" sz="2900" dirty="0" smtClean="0"/>
              <a:t>(Bedrač, 2011: 79)</a:t>
            </a:r>
          </a:p>
          <a:p>
            <a:endParaRPr lang="sl-SI"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512064"/>
            <a:ext cx="7772400" cy="1476776"/>
          </a:xfrm>
        </p:spPr>
        <p:txBody>
          <a:bodyPr/>
          <a:lstStyle/>
          <a:p>
            <a:r>
              <a:rPr lang="sl-SI" sz="3600" dirty="0" smtClean="0"/>
              <a:t>Bivalne razmere pripadnikov etničnih manjšin </a:t>
            </a:r>
            <a:endParaRPr lang="sl-SI" sz="3600" dirty="0"/>
          </a:p>
        </p:txBody>
      </p:sp>
      <p:sp>
        <p:nvSpPr>
          <p:cNvPr id="3" name="Ograda vsebine 2"/>
          <p:cNvSpPr>
            <a:spLocks noGrp="1"/>
          </p:cNvSpPr>
          <p:nvPr>
            <p:ph idx="1"/>
          </p:nvPr>
        </p:nvSpPr>
        <p:spPr>
          <a:xfrm>
            <a:off x="971600" y="2286000"/>
            <a:ext cx="7772400" cy="4239344"/>
          </a:xfrm>
        </p:spPr>
        <p:txBody>
          <a:bodyPr>
            <a:normAutofit/>
          </a:bodyPr>
          <a:lstStyle/>
          <a:p>
            <a:pPr lvl="0"/>
            <a:r>
              <a:rPr lang="sl-SI" dirty="0" smtClean="0"/>
              <a:t>slabi bivalni pogoji (majhna kvadratura, prenatrpanost, slaba opremljenost, vlaga)</a:t>
            </a:r>
          </a:p>
          <a:p>
            <a:pPr lvl="0"/>
            <a:r>
              <a:rPr lang="sl-SI" dirty="0" smtClean="0"/>
              <a:t>dejavniki, ki vplivajo na slab položaj: rasistični odzivi iz okolja (NIMBY) </a:t>
            </a:r>
          </a:p>
          <a:p>
            <a:pPr lvl="0">
              <a:buFont typeface="Wingdings" pitchFamily="2" charset="2"/>
              <a:buChar char="Ø"/>
            </a:pPr>
            <a:r>
              <a:rPr lang="sl-SI" dirty="0" smtClean="0"/>
              <a:t>lastna segregacija (romsko naselje - strategija preživetja) </a:t>
            </a:r>
          </a:p>
          <a:p>
            <a:pPr lvl="0">
              <a:buFont typeface="Wingdings" pitchFamily="2" charset="2"/>
              <a:buChar char="Ø"/>
            </a:pPr>
            <a:r>
              <a:rPr lang="sl-SI" dirty="0" smtClean="0"/>
              <a:t>institucionalna segregacija (država – azilni dom, center za tujce, samski dom)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620688"/>
            <a:ext cx="8229600" cy="1143000"/>
          </a:xfrm>
        </p:spPr>
        <p:txBody>
          <a:bodyPr/>
          <a:lstStyle/>
          <a:p>
            <a:r>
              <a:rPr lang="sl-SI" b="1" dirty="0" smtClean="0"/>
              <a:t>Integracijski proces </a:t>
            </a:r>
            <a:endParaRPr lang="sl-SI" dirty="0"/>
          </a:p>
        </p:txBody>
      </p:sp>
      <p:sp>
        <p:nvSpPr>
          <p:cNvPr id="3" name="Ograda vsebine 2"/>
          <p:cNvSpPr>
            <a:spLocks noGrp="1"/>
          </p:cNvSpPr>
          <p:nvPr>
            <p:ph idx="1"/>
          </p:nvPr>
        </p:nvSpPr>
        <p:spPr>
          <a:xfrm>
            <a:off x="457200" y="1916832"/>
            <a:ext cx="8229600" cy="4209331"/>
          </a:xfrm>
        </p:spPr>
        <p:txBody>
          <a:bodyPr>
            <a:normAutofit/>
          </a:bodyPr>
          <a:lstStyle/>
          <a:p>
            <a:pPr>
              <a:buFontTx/>
              <a:buChar char="-"/>
            </a:pPr>
            <a:r>
              <a:rPr lang="sl-SI" dirty="0" smtClean="0"/>
              <a:t>prevladujoče poimenovanje, s katerim označimo procese vključevanja priseljencev v novo družbeno okolje</a:t>
            </a:r>
          </a:p>
          <a:p>
            <a:pPr>
              <a:buFontTx/>
              <a:buChar char="-"/>
            </a:pPr>
            <a:endParaRPr lang="sl-SI" dirty="0" smtClean="0"/>
          </a:p>
          <a:p>
            <a:pPr>
              <a:buFont typeface="Wingdings" pitchFamily="2" charset="2"/>
              <a:buChar char="Ø"/>
            </a:pPr>
            <a:r>
              <a:rPr lang="sl-SI" dirty="0" smtClean="0"/>
              <a:t>ASIMILACIJA</a:t>
            </a:r>
          </a:p>
          <a:p>
            <a:pPr>
              <a:buFont typeface="Wingdings" pitchFamily="2" charset="2"/>
              <a:buChar char="Ø"/>
            </a:pPr>
            <a:r>
              <a:rPr lang="sl-SI" dirty="0" smtClean="0"/>
              <a:t>MULTIKULTURALIZEM</a:t>
            </a:r>
          </a:p>
          <a:p>
            <a:pPr>
              <a:buFont typeface="Wingdings" pitchFamily="2" charset="2"/>
              <a:buChar char="Ø"/>
            </a:pPr>
            <a:r>
              <a:rPr lang="sl-SI" dirty="0" smtClean="0"/>
              <a:t>ANTIRASIZEM</a:t>
            </a:r>
          </a:p>
          <a:p>
            <a:pPr>
              <a:buFont typeface="Wingdings" pitchFamily="2" charset="2"/>
              <a:buChar char="Ø"/>
            </a:pPr>
            <a:r>
              <a:rPr lang="sl-SI" dirty="0" smtClean="0"/>
              <a:t>INTEGRACIJA, SOCIALNO VKLJUČEVANJE</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ASIMILACIJA</a:t>
            </a:r>
            <a:endParaRPr lang="sl-SI" dirty="0"/>
          </a:p>
        </p:txBody>
      </p:sp>
      <p:sp>
        <p:nvSpPr>
          <p:cNvPr id="3" name="Ograda vsebine 2"/>
          <p:cNvSpPr>
            <a:spLocks noGrp="1"/>
          </p:cNvSpPr>
          <p:nvPr>
            <p:ph idx="1"/>
          </p:nvPr>
        </p:nvSpPr>
        <p:spPr>
          <a:xfrm>
            <a:off x="539552" y="2204864"/>
            <a:ext cx="8229600" cy="4525963"/>
          </a:xfrm>
        </p:spPr>
        <p:txBody>
          <a:bodyPr/>
          <a:lstStyle/>
          <a:p>
            <a:pPr lvl="0"/>
            <a:r>
              <a:rPr lang="sl-SI" dirty="0" smtClean="0"/>
              <a:t>težnja po prisilni opustitvi navad in vrednot lastne kulture </a:t>
            </a:r>
          </a:p>
          <a:p>
            <a:pPr lvl="0"/>
            <a:r>
              <a:rPr lang="sl-SI" dirty="0" smtClean="0"/>
              <a:t>težnja k prevzemanju kulture države gostiteljice</a:t>
            </a:r>
          </a:p>
          <a:p>
            <a:pPr>
              <a:buNone/>
            </a:pPr>
            <a:endParaRPr lang="sl-SI"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MULTIKULTURALIZEM</a:t>
            </a:r>
            <a:endParaRPr lang="sl-SI" dirty="0"/>
          </a:p>
        </p:txBody>
      </p:sp>
      <p:sp>
        <p:nvSpPr>
          <p:cNvPr id="3" name="Ograda vsebine 2"/>
          <p:cNvSpPr>
            <a:spLocks noGrp="1"/>
          </p:cNvSpPr>
          <p:nvPr>
            <p:ph idx="1"/>
          </p:nvPr>
        </p:nvSpPr>
        <p:spPr/>
        <p:txBody>
          <a:bodyPr>
            <a:normAutofit/>
          </a:bodyPr>
          <a:lstStyle/>
          <a:p>
            <a:pPr lvl="0">
              <a:buNone/>
            </a:pPr>
            <a:r>
              <a:rPr lang="sl-SI" b="1" dirty="0" smtClean="0"/>
              <a:t>3 dimenzije pojma (Lukšič 2010): </a:t>
            </a:r>
            <a:endParaRPr lang="sl-SI" dirty="0" smtClean="0"/>
          </a:p>
          <a:p>
            <a:pPr lvl="0"/>
            <a:r>
              <a:rPr lang="sl-SI" dirty="0" smtClean="0"/>
              <a:t>Kulturna/družbena stvarnost - kulturna heterogenost, večkulturnosti</a:t>
            </a:r>
          </a:p>
          <a:p>
            <a:pPr lvl="0"/>
            <a:r>
              <a:rPr lang="sl-SI" dirty="0" smtClean="0"/>
              <a:t>Političen pojem – </a:t>
            </a:r>
            <a:r>
              <a:rPr lang="sl-SI" dirty="0" err="1" smtClean="0"/>
              <a:t>multikulturalizem</a:t>
            </a:r>
            <a:r>
              <a:rPr lang="sl-SI" dirty="0" smtClean="0"/>
              <a:t> kot politika države do priseljencev in narodnih manjšin</a:t>
            </a:r>
          </a:p>
          <a:p>
            <a:pPr lvl="0"/>
            <a:r>
              <a:rPr lang="sl-SI" dirty="0" smtClean="0"/>
              <a:t>teoretična kategorija,</a:t>
            </a:r>
            <a:r>
              <a:rPr lang="sl-SI" b="1" dirty="0" smtClean="0"/>
              <a:t> </a:t>
            </a:r>
            <a:r>
              <a:rPr lang="sl-SI" dirty="0" smtClean="0"/>
              <a:t>ki označuje specifične odnose med različnimi kulturami </a:t>
            </a:r>
          </a:p>
          <a:p>
            <a:endParaRPr lang="sl-SI"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Zgodovina </a:t>
            </a:r>
            <a:r>
              <a:rPr lang="sl-SI" dirty="0" err="1" smtClean="0"/>
              <a:t>multikulturalizma</a:t>
            </a:r>
            <a:endParaRPr lang="sl-SI" dirty="0"/>
          </a:p>
        </p:txBody>
      </p:sp>
      <p:sp>
        <p:nvSpPr>
          <p:cNvPr id="3" name="Ograda vsebine 2"/>
          <p:cNvSpPr>
            <a:spLocks noGrp="1"/>
          </p:cNvSpPr>
          <p:nvPr>
            <p:ph idx="1"/>
          </p:nvPr>
        </p:nvSpPr>
        <p:spPr/>
        <p:txBody>
          <a:bodyPr/>
          <a:lstStyle/>
          <a:p>
            <a:r>
              <a:rPr lang="sl-SI" dirty="0" smtClean="0"/>
              <a:t>Temelji </a:t>
            </a:r>
            <a:r>
              <a:rPr lang="sl-SI" dirty="0" err="1" smtClean="0"/>
              <a:t>multikulturalizma</a:t>
            </a:r>
            <a:r>
              <a:rPr lang="sl-SI" dirty="0" smtClean="0"/>
              <a:t> v času prvih preseljevanj</a:t>
            </a:r>
          </a:p>
          <a:p>
            <a:r>
              <a:rPr lang="sl-SI" dirty="0" smtClean="0"/>
              <a:t>Zlivanje kultur – ločevanje kultur </a:t>
            </a:r>
            <a:endParaRPr lang="sl-S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Multikulturalizem</a:t>
            </a:r>
            <a:r>
              <a:rPr lang="sl-SI" dirty="0" smtClean="0"/>
              <a:t> danes</a:t>
            </a:r>
            <a:endParaRPr lang="sl-SI" dirty="0"/>
          </a:p>
        </p:txBody>
      </p:sp>
      <p:sp>
        <p:nvSpPr>
          <p:cNvPr id="3" name="Ograda vsebine 2"/>
          <p:cNvSpPr>
            <a:spLocks noGrp="1"/>
          </p:cNvSpPr>
          <p:nvPr>
            <p:ph idx="1"/>
          </p:nvPr>
        </p:nvSpPr>
        <p:spPr/>
        <p:txBody>
          <a:bodyPr/>
          <a:lstStyle/>
          <a:p>
            <a:pPr lvl="0">
              <a:buNone/>
            </a:pPr>
            <a:r>
              <a:rPr lang="sl-SI" dirty="0" smtClean="0"/>
              <a:t>Je proces, sistem odnosov, ki zagotavlja enakopraven odnos med različnimi (večinskimi in manjšinskimi) skupinami, predvsem med posamezniki na način, ki upošteva, da so kulture proces, in ki se spreminjajo, prepletajo, razhajajo. </a:t>
            </a:r>
            <a:endParaRPr lang="sl-SI"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200" dirty="0" smtClean="0"/>
              <a:t>Kritika </a:t>
            </a:r>
            <a:r>
              <a:rPr lang="sl-SI" sz="3200" dirty="0" err="1" smtClean="0"/>
              <a:t>mulikulturalizma</a:t>
            </a:r>
            <a:r>
              <a:rPr lang="sl-SI" sz="3200" dirty="0" smtClean="0"/>
              <a:t> </a:t>
            </a:r>
            <a:br>
              <a:rPr lang="sl-SI" sz="3200" dirty="0" smtClean="0"/>
            </a:br>
            <a:r>
              <a:rPr lang="sl-SI" sz="3200" dirty="0" smtClean="0"/>
              <a:t>kot političnega koncepta</a:t>
            </a:r>
            <a:endParaRPr lang="sl-SI" sz="3200" dirty="0"/>
          </a:p>
        </p:txBody>
      </p:sp>
      <p:sp>
        <p:nvSpPr>
          <p:cNvPr id="3" name="Ograda vsebine 2"/>
          <p:cNvSpPr>
            <a:spLocks noGrp="1"/>
          </p:cNvSpPr>
          <p:nvPr>
            <p:ph idx="1"/>
          </p:nvPr>
        </p:nvSpPr>
        <p:spPr>
          <a:xfrm>
            <a:off x="914400" y="1783560"/>
            <a:ext cx="7772400" cy="4453752"/>
          </a:xfrm>
        </p:spPr>
        <p:txBody>
          <a:bodyPr/>
          <a:lstStyle/>
          <a:p>
            <a:pPr lvl="0"/>
            <a:r>
              <a:rPr lang="sl-SI" dirty="0" smtClean="0"/>
              <a:t>zanemarja neenakosti, diskriminacije </a:t>
            </a:r>
          </a:p>
          <a:p>
            <a:pPr lvl="0"/>
            <a:r>
              <a:rPr lang="sl-SI" dirty="0" smtClean="0"/>
              <a:t>zanika neenaka razmerja moči v družbi </a:t>
            </a:r>
          </a:p>
          <a:p>
            <a:pPr lvl="0"/>
            <a:r>
              <a:rPr lang="sl-SI" dirty="0" smtClean="0"/>
              <a:t>ne ukvarja se z vprašanji, kako in zakaj so pripadniki etničnih skupin v manjvrednem položaju v odnosu do večinske družbe</a:t>
            </a:r>
          </a:p>
          <a:p>
            <a:pPr lvl="0"/>
            <a:r>
              <a:rPr lang="sl-SI" dirty="0" smtClean="0"/>
              <a:t>zgolj poudarja kulturne razlike (past: pretirano </a:t>
            </a:r>
            <a:r>
              <a:rPr lang="sl-SI" dirty="0" err="1" smtClean="0"/>
              <a:t>romanticiranje</a:t>
            </a:r>
            <a:r>
              <a:rPr lang="sl-SI" dirty="0" smtClean="0"/>
              <a:t>)</a:t>
            </a:r>
          </a:p>
          <a:p>
            <a:pPr lvl="0"/>
            <a:r>
              <a:rPr lang="sl-SI" dirty="0" smtClean="0"/>
              <a:t>ohranjanje obstoječega stanja  </a:t>
            </a:r>
          </a:p>
          <a:p>
            <a:endParaRPr lang="sl-S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lvl="0"/>
            <a:r>
              <a:rPr lang="sl-SI" dirty="0" smtClean="0"/>
              <a:t>Vaja: Vreča usode </a:t>
            </a:r>
            <a:br>
              <a:rPr lang="sl-SI" dirty="0" smtClean="0"/>
            </a:br>
            <a:endParaRPr lang="sl-SI" dirty="0"/>
          </a:p>
        </p:txBody>
      </p:sp>
      <p:sp>
        <p:nvSpPr>
          <p:cNvPr id="3" name="Ograda vsebine 2"/>
          <p:cNvSpPr>
            <a:spLocks noGrp="1"/>
          </p:cNvSpPr>
          <p:nvPr>
            <p:ph idx="1"/>
          </p:nvPr>
        </p:nvSpPr>
        <p:spPr/>
        <p:txBody>
          <a:bodyPr>
            <a:normAutofit fontScale="92500" lnSpcReduction="20000"/>
          </a:bodyPr>
          <a:lstStyle/>
          <a:p>
            <a:pPr lvl="0">
              <a:buNone/>
            </a:pPr>
            <a:r>
              <a:rPr lang="sl-SI" b="1" dirty="0" smtClean="0"/>
              <a:t>Nova identiteta: priseljenec iz nekdanje Jugoslavije (Bošnjak, Hrvat, Makedonec, Srb) </a:t>
            </a:r>
          </a:p>
          <a:p>
            <a:pPr lvl="0">
              <a:buNone/>
            </a:pPr>
            <a:endParaRPr lang="sl-SI" b="1" dirty="0" smtClean="0"/>
          </a:p>
          <a:p>
            <a:pPr lvl="0"/>
            <a:r>
              <a:rPr lang="sl-SI" dirty="0" smtClean="0"/>
              <a:t>Kako bi se z novo identiteto spremenilo moje življenje?</a:t>
            </a:r>
          </a:p>
          <a:p>
            <a:pPr lvl="0"/>
            <a:r>
              <a:rPr lang="sl-SI" dirty="0" smtClean="0"/>
              <a:t>Kakšen bi bil moj novi odziv na okolje?</a:t>
            </a:r>
          </a:p>
          <a:p>
            <a:pPr lvl="0"/>
            <a:r>
              <a:rPr lang="sl-SI" dirty="0" smtClean="0"/>
              <a:t>Kakšen bi bil odziv okolja na mojo novo identiteto? </a:t>
            </a:r>
          </a:p>
          <a:p>
            <a:pPr lvl="0"/>
            <a:r>
              <a:rPr lang="sl-SI" dirty="0" smtClean="0"/>
              <a:t>Kaj bi si jaz od okolja želel?</a:t>
            </a:r>
          </a:p>
          <a:p>
            <a:pPr lvl="0"/>
            <a:r>
              <a:rPr lang="sl-SI" dirty="0" smtClean="0"/>
              <a:t>Kaj bi z novo identiteto lahko pričakoval od življenja?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ANTIRASIZEM </a:t>
            </a:r>
            <a:endParaRPr lang="sl-SI" dirty="0"/>
          </a:p>
        </p:txBody>
      </p:sp>
      <p:sp>
        <p:nvSpPr>
          <p:cNvPr id="3" name="Ograda vsebine 2"/>
          <p:cNvSpPr>
            <a:spLocks noGrp="1"/>
          </p:cNvSpPr>
          <p:nvPr>
            <p:ph idx="1"/>
          </p:nvPr>
        </p:nvSpPr>
        <p:spPr>
          <a:xfrm>
            <a:off x="467544" y="1772816"/>
            <a:ext cx="8229600" cy="4525963"/>
          </a:xfrm>
        </p:spPr>
        <p:txBody>
          <a:bodyPr>
            <a:normAutofit/>
          </a:bodyPr>
          <a:lstStyle/>
          <a:p>
            <a:pPr lvl="0"/>
            <a:r>
              <a:rPr lang="sl-SI" dirty="0" smtClean="0"/>
              <a:t>Iz kritike </a:t>
            </a:r>
            <a:r>
              <a:rPr lang="sl-SI" dirty="0" err="1" smtClean="0"/>
              <a:t>multikulturalizma</a:t>
            </a:r>
            <a:r>
              <a:rPr lang="sl-SI" dirty="0" smtClean="0"/>
              <a:t> se je v poznih 80. letih 20. stoletja razvil </a:t>
            </a:r>
            <a:r>
              <a:rPr lang="sl-SI" b="1" dirty="0" err="1" smtClean="0"/>
              <a:t>antirasizem</a:t>
            </a:r>
            <a:r>
              <a:rPr lang="sl-SI" dirty="0" smtClean="0"/>
              <a:t>.</a:t>
            </a:r>
            <a:r>
              <a:rPr lang="sl-SI" b="1" dirty="0" smtClean="0"/>
              <a:t> </a:t>
            </a:r>
            <a:endParaRPr lang="sl-SI" dirty="0" smtClean="0"/>
          </a:p>
          <a:p>
            <a:pPr lvl="0"/>
            <a:r>
              <a:rPr lang="sl-SI" dirty="0" smtClean="0"/>
              <a:t>Osredotoča se na </a:t>
            </a:r>
            <a:r>
              <a:rPr lang="sl-SI" b="1" dirty="0" smtClean="0"/>
              <a:t>spremembo</a:t>
            </a:r>
            <a:r>
              <a:rPr lang="sl-SI" dirty="0" smtClean="0"/>
              <a:t> družbenih razmerij moči in procesov, ki v družbi ustvarjajo neenakosti </a:t>
            </a:r>
          </a:p>
          <a:p>
            <a:pPr>
              <a:buNone/>
            </a:pPr>
            <a:endParaRPr lang="sl-SI"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908720"/>
            <a:ext cx="8229600" cy="1143000"/>
          </a:xfrm>
        </p:spPr>
        <p:txBody>
          <a:bodyPr>
            <a:normAutofit fontScale="90000"/>
          </a:bodyPr>
          <a:lstStyle/>
          <a:p>
            <a:r>
              <a:rPr lang="sl-SI" dirty="0" smtClean="0"/>
              <a:t>INTEGRACIJA, </a:t>
            </a:r>
            <a:br>
              <a:rPr lang="sl-SI" dirty="0" smtClean="0"/>
            </a:br>
            <a:r>
              <a:rPr lang="sl-SI" dirty="0" smtClean="0"/>
              <a:t>SOCIALNO VKLJUČEVANJE</a:t>
            </a:r>
            <a:br>
              <a:rPr lang="sl-SI" dirty="0" smtClean="0"/>
            </a:br>
            <a:endParaRPr lang="sl-SI" dirty="0"/>
          </a:p>
        </p:txBody>
      </p:sp>
      <p:sp>
        <p:nvSpPr>
          <p:cNvPr id="3" name="Ograda vsebine 2"/>
          <p:cNvSpPr>
            <a:spLocks noGrp="1"/>
          </p:cNvSpPr>
          <p:nvPr>
            <p:ph idx="1"/>
          </p:nvPr>
        </p:nvSpPr>
        <p:spPr>
          <a:xfrm>
            <a:off x="467544" y="2276872"/>
            <a:ext cx="8229600" cy="4093915"/>
          </a:xfrm>
        </p:spPr>
        <p:txBody>
          <a:bodyPr>
            <a:normAutofit/>
          </a:bodyPr>
          <a:lstStyle/>
          <a:p>
            <a:pPr lvl="0"/>
            <a:r>
              <a:rPr lang="sl-SI" dirty="0" smtClean="0"/>
              <a:t>večsmeren proces </a:t>
            </a:r>
          </a:p>
          <a:p>
            <a:pPr lvl="0">
              <a:buNone/>
            </a:pPr>
            <a:endParaRPr lang="sl-SI" dirty="0" smtClean="0"/>
          </a:p>
          <a:p>
            <a:r>
              <a:rPr lang="sl-SI" dirty="0" smtClean="0"/>
              <a:t>medsebojno prilagajanje </a:t>
            </a:r>
          </a:p>
          <a:p>
            <a:pPr>
              <a:buFontTx/>
              <a:buChar char="-"/>
            </a:pPr>
            <a:r>
              <a:rPr lang="sl-SI" b="1" dirty="0" smtClean="0"/>
              <a:t>priseljenci</a:t>
            </a:r>
            <a:r>
              <a:rPr lang="sl-SI" dirty="0" smtClean="0"/>
              <a:t> (sprejmejo norme, pravila družbe)</a:t>
            </a:r>
          </a:p>
          <a:p>
            <a:pPr>
              <a:buFontTx/>
              <a:buChar char="-"/>
            </a:pPr>
            <a:r>
              <a:rPr lang="sl-SI" b="1" dirty="0" smtClean="0"/>
              <a:t>sprejemna družba </a:t>
            </a:r>
            <a:r>
              <a:rPr lang="sl-SI" dirty="0" smtClean="0"/>
              <a:t>(odpreti vrata, prilagoditev novim situacijam, zagotoviti enake možnosti za sodelovanje, aktivno udejanjanje v družbi) </a:t>
            </a:r>
          </a:p>
          <a:p>
            <a:pPr lvl="0"/>
            <a:endParaRPr lang="sl-SI" dirty="0" smtClean="0"/>
          </a:p>
          <a:p>
            <a:endParaRPr lang="sl-SI"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620688"/>
            <a:ext cx="8229600" cy="1143000"/>
          </a:xfrm>
        </p:spPr>
        <p:txBody>
          <a:bodyPr/>
          <a:lstStyle/>
          <a:p>
            <a:r>
              <a:rPr lang="sl-SI" dirty="0" smtClean="0"/>
              <a:t>Kohezija celotne družbe</a:t>
            </a:r>
            <a:endParaRPr lang="sl-SI" dirty="0"/>
          </a:p>
        </p:txBody>
      </p:sp>
      <p:sp>
        <p:nvSpPr>
          <p:cNvPr id="3" name="Ograda vsebine 2"/>
          <p:cNvSpPr>
            <a:spLocks noGrp="1"/>
          </p:cNvSpPr>
          <p:nvPr>
            <p:ph idx="1"/>
          </p:nvPr>
        </p:nvSpPr>
        <p:spPr>
          <a:xfrm>
            <a:off x="467544" y="1628800"/>
            <a:ext cx="8229600" cy="4569371"/>
          </a:xfrm>
        </p:spPr>
        <p:txBody>
          <a:bodyPr>
            <a:normAutofit fontScale="92500" lnSpcReduction="20000"/>
          </a:bodyPr>
          <a:lstStyle/>
          <a:p>
            <a:pPr lvl="0">
              <a:buNone/>
            </a:pPr>
            <a:r>
              <a:rPr lang="sl-SI" b="1" dirty="0" smtClean="0"/>
              <a:t>3 dimenzije integracije: </a:t>
            </a:r>
          </a:p>
          <a:p>
            <a:pPr lvl="0">
              <a:buNone/>
            </a:pPr>
            <a:endParaRPr lang="sl-SI" b="1" dirty="0" smtClean="0"/>
          </a:p>
          <a:p>
            <a:pPr marL="514350" lvl="0" indent="-514350">
              <a:buFont typeface="+mj-lt"/>
              <a:buAutoNum type="arabicPeriod"/>
            </a:pPr>
            <a:r>
              <a:rPr lang="sl-SI" b="1" dirty="0" smtClean="0"/>
              <a:t>Politična dimenzija </a:t>
            </a:r>
            <a:r>
              <a:rPr lang="sl-SI" dirty="0" smtClean="0"/>
              <a:t>(vključenost v procese političnega odločanja, aktivna, pasivna volilna pravica, ki se na splošno pridobi z državljanstvom ali naturalizacijo, ki je končna stopnja integracije).</a:t>
            </a:r>
          </a:p>
          <a:p>
            <a:pPr marL="514350" lvl="0" indent="-514350">
              <a:buFont typeface="+mj-lt"/>
              <a:buAutoNum type="arabicPeriod"/>
            </a:pPr>
            <a:r>
              <a:rPr lang="sl-SI" b="1" dirty="0" smtClean="0"/>
              <a:t>Socialno-ekonomska dimenzija </a:t>
            </a:r>
            <a:r>
              <a:rPr lang="sl-SI" dirty="0" smtClean="0"/>
              <a:t>(pridobivanje pravic, dovoljenj za bivanje, delo, v izobraževalni, socialni, zdravstveni sistem).</a:t>
            </a:r>
          </a:p>
          <a:p>
            <a:pPr marL="514350" lvl="0" indent="-514350">
              <a:buFont typeface="+mj-lt"/>
              <a:buAutoNum type="arabicPeriod"/>
            </a:pPr>
            <a:r>
              <a:rPr lang="sl-SI" b="1" dirty="0" smtClean="0"/>
              <a:t>Kulturna dimenzija </a:t>
            </a:r>
            <a:r>
              <a:rPr lang="sl-SI" dirty="0" smtClean="0"/>
              <a:t>(znanje jezika države sprejemnice, razumevanje njene družbe, spoštovanje temeljnih družbenih norm in vrednot). </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z="3200" dirty="0" smtClean="0"/>
              <a:t>3 OBDOBJA SLOVENSKE INTEGRACIJSKE POLITIKE </a:t>
            </a:r>
            <a:r>
              <a:rPr lang="sl-SI" sz="2800" dirty="0" smtClean="0"/>
              <a:t>(vir: Medved 2010)</a:t>
            </a:r>
            <a:endParaRPr lang="sl-SI" sz="2800" dirty="0"/>
          </a:p>
        </p:txBody>
      </p:sp>
      <p:sp>
        <p:nvSpPr>
          <p:cNvPr id="3" name="Ograda vsebine 2"/>
          <p:cNvSpPr>
            <a:spLocks noGrp="1"/>
          </p:cNvSpPr>
          <p:nvPr>
            <p:ph idx="1"/>
          </p:nvPr>
        </p:nvSpPr>
        <p:spPr>
          <a:xfrm>
            <a:off x="539552" y="2060848"/>
            <a:ext cx="8229600" cy="4525963"/>
          </a:xfrm>
        </p:spPr>
        <p:txBody>
          <a:bodyPr>
            <a:normAutofit/>
          </a:bodyPr>
          <a:lstStyle/>
          <a:p>
            <a:pPr marL="971550" lvl="1" indent="-514350">
              <a:buAutoNum type="arabicPeriod"/>
            </a:pPr>
            <a:r>
              <a:rPr lang="sl-SI" sz="2400" b="1" dirty="0" smtClean="0"/>
              <a:t>OBDOBJE: osamosvojitev Slovenije</a:t>
            </a:r>
            <a:endParaRPr lang="sl-SI" sz="2400" dirty="0" smtClean="0"/>
          </a:p>
          <a:p>
            <a:pPr marL="971550" lvl="1" indent="-514350">
              <a:buAutoNum type="arabicPeriod"/>
            </a:pPr>
            <a:r>
              <a:rPr lang="sl-SI" sz="2400" b="1" dirty="0" smtClean="0"/>
              <a:t>OBDOBJE: politična indiferentnost  do integracije</a:t>
            </a:r>
            <a:r>
              <a:rPr lang="sl-SI" sz="2400" dirty="0" smtClean="0"/>
              <a:t>  (začasnost migracij oz. beguncev)</a:t>
            </a:r>
          </a:p>
          <a:p>
            <a:pPr marL="971550" lvl="1" indent="-514350">
              <a:buAutoNum type="arabicPeriod"/>
            </a:pPr>
            <a:r>
              <a:rPr lang="sl-SI" sz="2400" b="1" dirty="0" smtClean="0"/>
              <a:t>OBDOBJE: evropeizacija integracijske politike</a:t>
            </a:r>
            <a:r>
              <a:rPr lang="sl-SI" sz="2400" dirty="0" smtClean="0"/>
              <a:t> (prenos evropskih direktiv v slovenski pravni red). </a:t>
            </a:r>
          </a:p>
          <a:p>
            <a:pPr marL="971550" lvl="1" indent="-514350">
              <a:buNone/>
            </a:pPr>
            <a:endParaRPr lang="sl-SI" dirty="0" smtClean="0"/>
          </a:p>
          <a:p>
            <a:pPr marL="971550" lvl="1" indent="-514350">
              <a:buNone/>
            </a:pPr>
            <a:r>
              <a:rPr lang="sl-SI" dirty="0" smtClean="0"/>
              <a:t>V vseh teh obdobjih se je integracijska politika osredotočala na različne kategorije imigrantov in oblikovala različne pristope k integraciji. </a:t>
            </a:r>
            <a:endParaRPr lang="sl-SI"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24744"/>
            <a:ext cx="8229600" cy="1143000"/>
          </a:xfrm>
        </p:spPr>
        <p:txBody>
          <a:bodyPr>
            <a:normAutofit fontScale="90000"/>
          </a:bodyPr>
          <a:lstStyle/>
          <a:p>
            <a:pPr lvl="0"/>
            <a:r>
              <a:rPr lang="sl-SI" b="1" dirty="0" smtClean="0"/>
              <a:t>Kje smo danes? </a:t>
            </a:r>
            <a:r>
              <a:rPr lang="sl-SI" dirty="0" smtClean="0"/>
              <a:t/>
            </a:r>
            <a:br>
              <a:rPr lang="sl-SI" dirty="0" smtClean="0"/>
            </a:br>
            <a:endParaRPr lang="sl-SI" dirty="0"/>
          </a:p>
        </p:txBody>
      </p:sp>
      <p:sp>
        <p:nvSpPr>
          <p:cNvPr id="3" name="Ograda vsebine 2"/>
          <p:cNvSpPr>
            <a:spLocks noGrp="1"/>
          </p:cNvSpPr>
          <p:nvPr>
            <p:ph idx="1"/>
          </p:nvPr>
        </p:nvSpPr>
        <p:spPr>
          <a:xfrm>
            <a:off x="457200" y="2348880"/>
            <a:ext cx="8229600" cy="3777283"/>
          </a:xfrm>
        </p:spPr>
        <p:txBody>
          <a:bodyPr/>
          <a:lstStyle/>
          <a:p>
            <a:pPr lvl="0"/>
            <a:r>
              <a:rPr lang="sl-SI" dirty="0" smtClean="0"/>
              <a:t>4. obdobje šele prihaja</a:t>
            </a:r>
          </a:p>
          <a:p>
            <a:pPr lvl="0"/>
            <a:r>
              <a:rPr lang="sl-SI" dirty="0" smtClean="0"/>
              <a:t>trenutno v SLO ni soglasja o konceptu  vključevanja imigrantov  </a:t>
            </a:r>
          </a:p>
          <a:p>
            <a:r>
              <a:rPr lang="sl-SI" dirty="0" smtClean="0"/>
              <a:t>trenutni sistem za pridobivanje delovnih dovoljenj dokaj kompleksen – potreba po  poenostaviti</a:t>
            </a:r>
            <a:endParaRPr lang="sl-SI"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04664"/>
            <a:ext cx="8229600" cy="2079104"/>
          </a:xfrm>
        </p:spPr>
        <p:txBody>
          <a:bodyPr>
            <a:normAutofit fontScale="90000"/>
          </a:bodyPr>
          <a:lstStyle/>
          <a:p>
            <a:r>
              <a:rPr lang="sl-SI" b="1" dirty="0" smtClean="0"/>
              <a:t>Zakaj poseben poudarek </a:t>
            </a:r>
            <a:br>
              <a:rPr lang="sl-SI" b="1" dirty="0" smtClean="0"/>
            </a:br>
            <a:r>
              <a:rPr lang="sl-SI" b="1" dirty="0" smtClean="0"/>
              <a:t>integraciji državljanov tretjih držav?</a:t>
            </a:r>
            <a:r>
              <a:rPr lang="sl-SI" dirty="0" smtClean="0"/>
              <a:t/>
            </a:r>
            <a:br>
              <a:rPr lang="sl-SI" dirty="0" smtClean="0"/>
            </a:br>
            <a:endParaRPr lang="sl-SI" dirty="0"/>
          </a:p>
        </p:txBody>
      </p:sp>
      <p:sp>
        <p:nvSpPr>
          <p:cNvPr id="3" name="Ograda vsebine 2"/>
          <p:cNvSpPr>
            <a:spLocks noGrp="1"/>
          </p:cNvSpPr>
          <p:nvPr>
            <p:ph idx="1"/>
          </p:nvPr>
        </p:nvSpPr>
        <p:spPr>
          <a:xfrm>
            <a:off x="467544" y="2852936"/>
            <a:ext cx="8229600" cy="3589859"/>
          </a:xfrm>
        </p:spPr>
        <p:txBody>
          <a:bodyPr/>
          <a:lstStyle/>
          <a:p>
            <a:pPr lvl="0"/>
            <a:r>
              <a:rPr lang="sl-SI" dirty="0" smtClean="0"/>
              <a:t>razlike med pravnim položajem imigrantov, ki so državljani tretjih držav in imigranti, ki so državljani držav članic EU</a:t>
            </a:r>
          </a:p>
          <a:p>
            <a:pPr lvl="0"/>
            <a:r>
              <a:rPr lang="sl-SI" dirty="0" smtClean="0"/>
              <a:t> slovenski pravni okvir predvideva široko paleto različnih pravnih statusov, ki imigrantom prinašajo različne pravice</a:t>
            </a:r>
          </a:p>
          <a:p>
            <a:endParaRPr lang="sl-SI"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nakokraki trikotnik 1"/>
          <p:cNvSpPr/>
          <p:nvPr/>
        </p:nvSpPr>
        <p:spPr>
          <a:xfrm>
            <a:off x="971600" y="836712"/>
            <a:ext cx="6624736" cy="5328592"/>
          </a:xfrm>
          <a:prstGeom prst="triangle">
            <a:avLst>
              <a:gd name="adj" fmla="val 476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dirty="0" smtClean="0"/>
          </a:p>
          <a:p>
            <a:pPr algn="ctr"/>
            <a:endParaRPr lang="sl-SI" dirty="0" smtClean="0"/>
          </a:p>
          <a:p>
            <a:pPr algn="ctr"/>
            <a:endParaRPr lang="sl-SI" dirty="0" smtClean="0"/>
          </a:p>
        </p:txBody>
      </p:sp>
      <p:sp>
        <p:nvSpPr>
          <p:cNvPr id="3" name="PoljeZBesedilom 2"/>
          <p:cNvSpPr txBox="1"/>
          <p:nvPr/>
        </p:nvSpPr>
        <p:spPr>
          <a:xfrm>
            <a:off x="3491880" y="1772816"/>
            <a:ext cx="1584175" cy="923330"/>
          </a:xfrm>
          <a:prstGeom prst="rect">
            <a:avLst/>
          </a:prstGeom>
          <a:noFill/>
        </p:spPr>
        <p:txBody>
          <a:bodyPr wrap="square" rtlCol="0">
            <a:spAutoFit/>
          </a:bodyPr>
          <a:lstStyle/>
          <a:p>
            <a:r>
              <a:rPr lang="sl-SI" dirty="0" smtClean="0"/>
              <a:t> Imigranti </a:t>
            </a:r>
          </a:p>
          <a:p>
            <a:r>
              <a:rPr lang="sl-SI" dirty="0" smtClean="0"/>
              <a:t>z začasnim </a:t>
            </a:r>
          </a:p>
          <a:p>
            <a:r>
              <a:rPr lang="sl-SI" dirty="0" smtClean="0"/>
              <a:t>prebivanjem </a:t>
            </a:r>
            <a:endParaRPr lang="sl-SI" dirty="0"/>
          </a:p>
        </p:txBody>
      </p:sp>
      <p:sp>
        <p:nvSpPr>
          <p:cNvPr id="4" name="PoljeZBesedilom 3"/>
          <p:cNvSpPr txBox="1"/>
          <p:nvPr/>
        </p:nvSpPr>
        <p:spPr>
          <a:xfrm>
            <a:off x="4067944" y="2924944"/>
            <a:ext cx="184731" cy="369332"/>
          </a:xfrm>
          <a:prstGeom prst="rect">
            <a:avLst/>
          </a:prstGeom>
          <a:noFill/>
        </p:spPr>
        <p:txBody>
          <a:bodyPr wrap="none" rtlCol="0">
            <a:spAutoFit/>
          </a:bodyPr>
          <a:lstStyle/>
          <a:p>
            <a:endParaRPr lang="sl-SI"/>
          </a:p>
        </p:txBody>
      </p:sp>
      <p:sp>
        <p:nvSpPr>
          <p:cNvPr id="5" name="PoljeZBesedilom 4"/>
          <p:cNvSpPr txBox="1"/>
          <p:nvPr/>
        </p:nvSpPr>
        <p:spPr>
          <a:xfrm>
            <a:off x="3275856" y="3212976"/>
            <a:ext cx="2160240" cy="646331"/>
          </a:xfrm>
          <a:prstGeom prst="rect">
            <a:avLst/>
          </a:prstGeom>
          <a:noFill/>
        </p:spPr>
        <p:txBody>
          <a:bodyPr wrap="square" rtlCol="0">
            <a:spAutoFit/>
          </a:bodyPr>
          <a:lstStyle/>
          <a:p>
            <a:r>
              <a:rPr lang="sl-SI" dirty="0" smtClean="0"/>
              <a:t>Imigranti s stalnim prebivanjem</a:t>
            </a:r>
            <a:endParaRPr lang="sl-SI" dirty="0"/>
          </a:p>
        </p:txBody>
      </p:sp>
      <p:sp>
        <p:nvSpPr>
          <p:cNvPr id="6" name="PoljeZBesedilom 5"/>
          <p:cNvSpPr txBox="1"/>
          <p:nvPr/>
        </p:nvSpPr>
        <p:spPr>
          <a:xfrm>
            <a:off x="3491880" y="4221088"/>
            <a:ext cx="184731" cy="369332"/>
          </a:xfrm>
          <a:prstGeom prst="rect">
            <a:avLst/>
          </a:prstGeom>
          <a:noFill/>
        </p:spPr>
        <p:txBody>
          <a:bodyPr wrap="none" rtlCol="0">
            <a:spAutoFit/>
          </a:bodyPr>
          <a:lstStyle/>
          <a:p>
            <a:endParaRPr lang="sl-SI"/>
          </a:p>
        </p:txBody>
      </p:sp>
      <p:sp>
        <p:nvSpPr>
          <p:cNvPr id="7" name="PoljeZBesedilom 6"/>
          <p:cNvSpPr txBox="1"/>
          <p:nvPr/>
        </p:nvSpPr>
        <p:spPr>
          <a:xfrm>
            <a:off x="3203848" y="4509120"/>
            <a:ext cx="1944216" cy="369332"/>
          </a:xfrm>
          <a:prstGeom prst="rect">
            <a:avLst/>
          </a:prstGeom>
          <a:noFill/>
        </p:spPr>
        <p:txBody>
          <a:bodyPr wrap="square" rtlCol="0">
            <a:spAutoFit/>
          </a:bodyPr>
          <a:lstStyle/>
          <a:p>
            <a:r>
              <a:rPr lang="sl-SI" dirty="0" smtClean="0"/>
              <a:t>Imigranti iz EU</a:t>
            </a:r>
            <a:endParaRPr lang="sl-SI" dirty="0"/>
          </a:p>
        </p:txBody>
      </p:sp>
      <p:sp>
        <p:nvSpPr>
          <p:cNvPr id="8" name="PoljeZBesedilom 7"/>
          <p:cNvSpPr txBox="1"/>
          <p:nvPr/>
        </p:nvSpPr>
        <p:spPr>
          <a:xfrm>
            <a:off x="3203848" y="5661248"/>
            <a:ext cx="184731" cy="369332"/>
          </a:xfrm>
          <a:prstGeom prst="rect">
            <a:avLst/>
          </a:prstGeom>
          <a:noFill/>
        </p:spPr>
        <p:txBody>
          <a:bodyPr wrap="none" rtlCol="0">
            <a:spAutoFit/>
          </a:bodyPr>
          <a:lstStyle/>
          <a:p>
            <a:endParaRPr lang="sl-SI" dirty="0"/>
          </a:p>
        </p:txBody>
      </p:sp>
      <p:sp>
        <p:nvSpPr>
          <p:cNvPr id="9" name="PoljeZBesedilom 8"/>
          <p:cNvSpPr txBox="1"/>
          <p:nvPr/>
        </p:nvSpPr>
        <p:spPr>
          <a:xfrm>
            <a:off x="3347864" y="5517232"/>
            <a:ext cx="1944216" cy="369332"/>
          </a:xfrm>
          <a:prstGeom prst="rect">
            <a:avLst/>
          </a:prstGeom>
          <a:noFill/>
        </p:spPr>
        <p:txBody>
          <a:bodyPr wrap="square" rtlCol="0">
            <a:spAutoFit/>
          </a:bodyPr>
          <a:lstStyle/>
          <a:p>
            <a:r>
              <a:rPr lang="sl-SI" dirty="0" smtClean="0"/>
              <a:t>Državljani RS </a:t>
            </a:r>
            <a:endParaRPr lang="sl-SI"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3568" y="512064"/>
            <a:ext cx="8003232" cy="914400"/>
          </a:xfrm>
        </p:spPr>
        <p:txBody>
          <a:bodyPr/>
          <a:lstStyle/>
          <a:p>
            <a:r>
              <a:rPr lang="sl-SI" sz="3600" dirty="0" smtClean="0"/>
              <a:t>Strategije preživetja delavcev migrantov </a:t>
            </a:r>
            <a:endParaRPr lang="sl-SI" sz="3600" dirty="0"/>
          </a:p>
        </p:txBody>
      </p:sp>
      <p:sp>
        <p:nvSpPr>
          <p:cNvPr id="3" name="Ograda vsebine 2"/>
          <p:cNvSpPr>
            <a:spLocks noGrp="1"/>
          </p:cNvSpPr>
          <p:nvPr>
            <p:ph idx="1"/>
          </p:nvPr>
        </p:nvSpPr>
        <p:spPr>
          <a:xfrm>
            <a:off x="971600" y="2286000"/>
            <a:ext cx="7772400" cy="3375248"/>
          </a:xfrm>
        </p:spPr>
        <p:txBody>
          <a:bodyPr>
            <a:normAutofit/>
          </a:bodyPr>
          <a:lstStyle/>
          <a:p>
            <a:pPr lvl="1"/>
            <a:r>
              <a:rPr lang="sl-SI" sz="2800" dirty="0" smtClean="0"/>
              <a:t>VDANOST</a:t>
            </a:r>
            <a:endParaRPr lang="sl-SI" sz="2400" dirty="0" smtClean="0"/>
          </a:p>
          <a:p>
            <a:pPr lvl="1"/>
            <a:r>
              <a:rPr lang="sl-SI" sz="2800" dirty="0" smtClean="0"/>
              <a:t>PASIVNOST</a:t>
            </a:r>
            <a:endParaRPr lang="sl-SI" sz="2400" dirty="0" smtClean="0"/>
          </a:p>
          <a:p>
            <a:pPr lvl="1"/>
            <a:r>
              <a:rPr lang="sl-SI" sz="2800" dirty="0" smtClean="0"/>
              <a:t>PONOTRANJANJE NEGATIVNEGA DISKURZA</a:t>
            </a:r>
            <a:endParaRPr lang="sl-SI" sz="2400" dirty="0" smtClean="0"/>
          </a:p>
          <a:p>
            <a:pPr lvl="1"/>
            <a:r>
              <a:rPr lang="sl-SI" sz="2800" dirty="0" smtClean="0"/>
              <a:t> OBČUTEK BREZDOMSTVA</a:t>
            </a:r>
            <a:endParaRPr lang="sl-SI" sz="2400" dirty="0" smtClean="0"/>
          </a:p>
          <a:p>
            <a:pPr lvl="1"/>
            <a:r>
              <a:rPr lang="sl-SI" sz="2800" dirty="0" smtClean="0"/>
              <a:t>NEGOTOVOST</a:t>
            </a:r>
            <a:endParaRPr lang="sl-SI" sz="2400" dirty="0" smtClean="0"/>
          </a:p>
          <a:p>
            <a:pPr>
              <a:buNone/>
            </a:pPr>
            <a:endParaRPr lang="sl-SI" sz="2800" dirty="0" smtClean="0"/>
          </a:p>
          <a:p>
            <a:pPr>
              <a:buNone/>
            </a:pP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grada vsebine 3"/>
          <p:cNvGraphicFramePr>
            <a:graphicFrameLocks noGrp="1"/>
          </p:cNvGraphicFramePr>
          <p:nvPr>
            <p:ph idx="1"/>
          </p:nvPr>
        </p:nvGraphicFramePr>
        <p:xfrm>
          <a:off x="0" y="260648"/>
          <a:ext cx="8892480" cy="6095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PoljeZBesedilom 4"/>
          <p:cNvSpPr txBox="1"/>
          <p:nvPr/>
        </p:nvSpPr>
        <p:spPr>
          <a:xfrm>
            <a:off x="179512" y="2420888"/>
            <a:ext cx="2304256" cy="1384995"/>
          </a:xfrm>
          <a:prstGeom prst="rect">
            <a:avLst/>
          </a:prstGeom>
          <a:noFill/>
        </p:spPr>
        <p:txBody>
          <a:bodyPr wrap="square" rtlCol="0">
            <a:spAutoFit/>
          </a:bodyPr>
          <a:lstStyle/>
          <a:p>
            <a:r>
              <a:rPr lang="sl-SI" sz="2800" b="1" dirty="0" smtClean="0">
                <a:solidFill>
                  <a:schemeClr val="bg1"/>
                </a:solidFill>
              </a:rPr>
              <a:t>SD z </a:t>
            </a:r>
            <a:r>
              <a:rPr lang="sl-SI" sz="2800" b="1" dirty="0" err="1" smtClean="0">
                <a:solidFill>
                  <a:schemeClr val="bg1"/>
                </a:solidFill>
              </a:rPr>
              <a:t>migrantskimi</a:t>
            </a:r>
            <a:r>
              <a:rPr lang="sl-SI" sz="2800" b="1" dirty="0" smtClean="0">
                <a:solidFill>
                  <a:schemeClr val="bg1"/>
                </a:solidFill>
              </a:rPr>
              <a:t> delavci  </a:t>
            </a:r>
            <a:endParaRPr lang="sl-SI" sz="2800" b="1" dirty="0">
              <a:solidFill>
                <a:schemeClr val="bg1"/>
              </a:solidFill>
            </a:endParaRPr>
          </a:p>
        </p:txBody>
      </p:sp>
      <p:sp>
        <p:nvSpPr>
          <p:cNvPr id="6" name="Naslov 5"/>
          <p:cNvSpPr>
            <a:spLocks noGrp="1"/>
          </p:cNvSpPr>
          <p:nvPr>
            <p:ph type="title"/>
          </p:nvPr>
        </p:nvSpPr>
        <p:spPr>
          <a:xfrm>
            <a:off x="914400" y="512064"/>
            <a:ext cx="7772400" cy="180632"/>
          </a:xfrm>
        </p:spPr>
        <p:txBody>
          <a:bodyPr/>
          <a:lstStyle/>
          <a:p>
            <a:endParaRPr lang="sl-SI"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188640"/>
            <a:ext cx="8229600" cy="864096"/>
          </a:xfrm>
        </p:spPr>
        <p:txBody>
          <a:bodyPr/>
          <a:lstStyle/>
          <a:p>
            <a:pPr algn="l"/>
            <a:r>
              <a:rPr lang="sl-SI" sz="3200" dirty="0" smtClean="0"/>
              <a:t>Viri</a:t>
            </a:r>
            <a:endParaRPr lang="sl-SI" sz="3200" dirty="0"/>
          </a:p>
        </p:txBody>
      </p:sp>
      <p:sp>
        <p:nvSpPr>
          <p:cNvPr id="3" name="Ograda vsebine 2"/>
          <p:cNvSpPr>
            <a:spLocks noGrp="1"/>
          </p:cNvSpPr>
          <p:nvPr>
            <p:ph idx="1"/>
          </p:nvPr>
        </p:nvSpPr>
        <p:spPr>
          <a:xfrm>
            <a:off x="457200" y="836712"/>
            <a:ext cx="8229600" cy="5616624"/>
          </a:xfrm>
        </p:spPr>
        <p:txBody>
          <a:bodyPr>
            <a:normAutofit fontScale="77500" lnSpcReduction="20000"/>
          </a:bodyPr>
          <a:lstStyle/>
          <a:p>
            <a:pPr lvl="0"/>
            <a:r>
              <a:rPr lang="sl-SI" dirty="0" smtClean="0"/>
              <a:t>Brezigar, S. (2010), »Dobrodošli v Slovenijo, vendar ne zahtevajte preveč!« Izseki iz življenja državljanov tretjih držav na trg delovne sile v republiki Sloveniji. V: Medvešek, M., Bešter, R. (ur.), </a:t>
            </a:r>
            <a:r>
              <a:rPr lang="sl-SI" i="1" dirty="0" smtClean="0"/>
              <a:t>Državljani tretjih držav ali tretjerazredni državljani?</a:t>
            </a:r>
            <a:r>
              <a:rPr lang="sl-SI" dirty="0" smtClean="0"/>
              <a:t> Ljubljana: Inštitut za narodnostna vprašanja (142-171). </a:t>
            </a:r>
          </a:p>
          <a:p>
            <a:pPr lvl="0"/>
            <a:r>
              <a:rPr lang="sl-SI" i="1" dirty="0" err="1" smtClean="0"/>
              <a:t>European</a:t>
            </a:r>
            <a:r>
              <a:rPr lang="sl-SI" i="1" dirty="0" smtClean="0"/>
              <a:t> </a:t>
            </a:r>
            <a:r>
              <a:rPr lang="sl-SI" i="1" dirty="0" err="1" smtClean="0"/>
              <a:t>Comission</a:t>
            </a:r>
            <a:r>
              <a:rPr lang="sl-SI" i="1" dirty="0" smtClean="0"/>
              <a:t>, </a:t>
            </a:r>
            <a:r>
              <a:rPr lang="sl-SI" i="1" dirty="0" err="1" smtClean="0"/>
              <a:t>Spetember</a:t>
            </a:r>
            <a:r>
              <a:rPr lang="sl-SI" i="1" dirty="0" smtClean="0"/>
              <a:t> 2005: </a:t>
            </a:r>
            <a:r>
              <a:rPr lang="sl-SI" i="1" dirty="0" err="1" smtClean="0"/>
              <a:t>The</a:t>
            </a:r>
            <a:r>
              <a:rPr lang="sl-SI" i="1" dirty="0" smtClean="0"/>
              <a:t> </a:t>
            </a:r>
            <a:r>
              <a:rPr lang="sl-SI" i="1" dirty="0" err="1" smtClean="0"/>
              <a:t>business</a:t>
            </a:r>
            <a:r>
              <a:rPr lang="sl-SI" i="1" dirty="0" smtClean="0"/>
              <a:t> </a:t>
            </a:r>
            <a:r>
              <a:rPr lang="sl-SI" i="1" dirty="0" err="1" smtClean="0"/>
              <a:t>case</a:t>
            </a:r>
            <a:r>
              <a:rPr lang="sl-SI" i="1" dirty="0" smtClean="0"/>
              <a:t> </a:t>
            </a:r>
            <a:r>
              <a:rPr lang="sl-SI" i="1" dirty="0" err="1" smtClean="0"/>
              <a:t>for</a:t>
            </a:r>
            <a:r>
              <a:rPr lang="sl-SI" i="1" dirty="0" smtClean="0"/>
              <a:t> </a:t>
            </a:r>
            <a:r>
              <a:rPr lang="sl-SI" i="1" dirty="0" err="1" smtClean="0"/>
              <a:t>diversity</a:t>
            </a:r>
            <a:r>
              <a:rPr lang="sl-SI" i="1" dirty="0" smtClean="0"/>
              <a:t>. </a:t>
            </a:r>
            <a:r>
              <a:rPr lang="sl-SI" i="1" dirty="0" err="1" smtClean="0"/>
              <a:t>Good</a:t>
            </a:r>
            <a:r>
              <a:rPr lang="sl-SI" i="1" dirty="0" smtClean="0"/>
              <a:t> </a:t>
            </a:r>
            <a:r>
              <a:rPr lang="sl-SI" i="1" dirty="0" err="1" smtClean="0"/>
              <a:t>practices</a:t>
            </a:r>
            <a:r>
              <a:rPr lang="sl-SI" i="1" dirty="0" smtClean="0"/>
              <a:t> in </a:t>
            </a:r>
            <a:r>
              <a:rPr lang="sl-SI" i="1" dirty="0" err="1" smtClean="0"/>
              <a:t>the</a:t>
            </a:r>
            <a:r>
              <a:rPr lang="sl-SI" i="1" dirty="0" smtClean="0"/>
              <a:t> </a:t>
            </a:r>
            <a:r>
              <a:rPr lang="sl-SI" i="1" dirty="0" err="1" smtClean="0"/>
              <a:t>Workplace</a:t>
            </a:r>
            <a:r>
              <a:rPr lang="sl-SI" dirty="0" smtClean="0"/>
              <a:t>) </a:t>
            </a:r>
          </a:p>
          <a:p>
            <a:pPr lvl="0"/>
            <a:r>
              <a:rPr lang="sl-SI" dirty="0" smtClean="0"/>
              <a:t>Lukič, G. (2010), Delavci migranti v času ekonomske krize – ali kakšna je razlika med delavci in delovno silo. V: Medica, K., Lukič, G., </a:t>
            </a:r>
            <a:r>
              <a:rPr lang="sl-SI" dirty="0" err="1" smtClean="0"/>
              <a:t>Bufon</a:t>
            </a:r>
            <a:r>
              <a:rPr lang="sl-SI" dirty="0" smtClean="0"/>
              <a:t>, M. (ur.), </a:t>
            </a:r>
            <a:r>
              <a:rPr lang="sl-SI" i="1" dirty="0" smtClean="0"/>
              <a:t>Migranti v Sloveniji – med integracijo in </a:t>
            </a:r>
            <a:r>
              <a:rPr lang="sl-SI" i="1" dirty="0" err="1" smtClean="0"/>
              <a:t>alienacijo</a:t>
            </a:r>
            <a:r>
              <a:rPr lang="sl-SI" i="1" dirty="0" smtClean="0"/>
              <a:t>.</a:t>
            </a:r>
            <a:r>
              <a:rPr lang="sl-SI" dirty="0" smtClean="0"/>
              <a:t> Koper: Univerzitetna založba </a:t>
            </a:r>
            <a:r>
              <a:rPr lang="sl-SI" dirty="0" err="1" smtClean="0"/>
              <a:t>Annales</a:t>
            </a:r>
            <a:r>
              <a:rPr lang="sl-SI" dirty="0" smtClean="0"/>
              <a:t> (129-146).</a:t>
            </a:r>
          </a:p>
          <a:p>
            <a:r>
              <a:rPr lang="sl-SI" sz="3200" dirty="0" smtClean="0"/>
              <a:t>Kejžar, B., Medved, F. (2010), »Smo res dobrodošli?« Stiki in komunikacija med imigranti in pristojnimi državnimi institucijami. V: Medvešek, M., Bešter, R. (ur.), </a:t>
            </a:r>
            <a:r>
              <a:rPr lang="sl-SI" sz="3200" i="1" dirty="0" smtClean="0"/>
              <a:t>Državljani tretjih držav ali tretjerazredni državljani?</a:t>
            </a:r>
            <a:r>
              <a:rPr lang="sl-SI" sz="3200" dirty="0" smtClean="0"/>
              <a:t> Ljubljana: Inštitut za narodnostna vprašanja (92-141).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lstStyle/>
          <a:p>
            <a:pPr lvl="0">
              <a:buNone/>
            </a:pPr>
            <a:r>
              <a:rPr lang="sl-SI" b="1" dirty="0" smtClean="0"/>
              <a:t>V vlogi socialne delavke, uradnika na zavodu</a:t>
            </a:r>
          </a:p>
          <a:p>
            <a:pPr lvl="0">
              <a:buNone/>
            </a:pPr>
            <a:endParaRPr lang="sl-SI" dirty="0" smtClean="0"/>
          </a:p>
          <a:p>
            <a:pPr lvl="0"/>
            <a:r>
              <a:rPr lang="sl-SI" dirty="0" smtClean="0"/>
              <a:t>Kaj bi določalo moj odnos do te osebe?</a:t>
            </a:r>
          </a:p>
          <a:p>
            <a:pPr lvl="0"/>
            <a:r>
              <a:rPr lang="sl-SI" dirty="0" smtClean="0"/>
              <a:t>Kakšni stereotipi bi se mi utrnili?</a:t>
            </a:r>
          </a:p>
          <a:p>
            <a:pPr lvl="0"/>
            <a:r>
              <a:rPr lang="sl-SI" dirty="0" smtClean="0"/>
              <a:t>Kaj bi od osebe pričakovala? </a:t>
            </a:r>
          </a:p>
          <a:p>
            <a:pPr lvl="0"/>
            <a:r>
              <a:rPr lang="sl-SI" dirty="0" smtClean="0"/>
              <a:t>Kakšni bi bili moji občutki?</a:t>
            </a:r>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fontScale="77500" lnSpcReduction="20000"/>
          </a:bodyPr>
          <a:lstStyle/>
          <a:p>
            <a:pPr lvl="0"/>
            <a:r>
              <a:rPr lang="sl-SI" sz="3100" dirty="0" smtClean="0"/>
              <a:t>Medved, F. (2010), Slovenska politika integracije – »od prvih do tretjih državljanov«. V: Medvešek, M., Bešter, R. (ur.), </a:t>
            </a:r>
            <a:r>
              <a:rPr lang="sl-SI" sz="3100" i="1" dirty="0" smtClean="0"/>
              <a:t>Državljani tretjih držav ali tretjerazredni državljani?</a:t>
            </a:r>
            <a:r>
              <a:rPr lang="sl-SI" sz="3100" dirty="0" smtClean="0"/>
              <a:t> Ljubljana: Inštitut za narodnostna vprašanja (20-46). </a:t>
            </a:r>
          </a:p>
          <a:p>
            <a:pPr lvl="0"/>
            <a:r>
              <a:rPr lang="sl-SI" sz="3100" dirty="0" smtClean="0"/>
              <a:t>Medvešek, M., Bešter, R. (ur.) (2010), </a:t>
            </a:r>
            <a:r>
              <a:rPr lang="sl-SI" sz="3100" i="1" dirty="0" smtClean="0"/>
              <a:t>Državljani tretjih držav ali tretjerazredni državljani?</a:t>
            </a:r>
            <a:r>
              <a:rPr lang="sl-SI" sz="3100" dirty="0" smtClean="0"/>
              <a:t> Ljubljana: Inštitut za narodnostna vprašanja. </a:t>
            </a:r>
          </a:p>
          <a:p>
            <a:pPr lvl="0"/>
            <a:r>
              <a:rPr lang="sl-SI" sz="3100" dirty="0" smtClean="0"/>
              <a:t>Medica, K., Lukič, G., </a:t>
            </a:r>
            <a:r>
              <a:rPr lang="sl-SI" sz="3100" dirty="0" err="1" smtClean="0"/>
              <a:t>Bufon</a:t>
            </a:r>
            <a:r>
              <a:rPr lang="sl-SI" sz="3100" dirty="0" smtClean="0"/>
              <a:t>, M. (ur.) (2010), </a:t>
            </a:r>
            <a:r>
              <a:rPr lang="sl-SI" sz="3100" i="1" dirty="0" smtClean="0"/>
              <a:t>Migranti v Sloveniji – med integracijo in </a:t>
            </a:r>
            <a:r>
              <a:rPr lang="sl-SI" sz="3100" i="1" dirty="0" err="1" smtClean="0"/>
              <a:t>alienacijo</a:t>
            </a:r>
            <a:r>
              <a:rPr lang="sl-SI" sz="3100" i="1" dirty="0" smtClean="0"/>
              <a:t>.</a:t>
            </a:r>
            <a:r>
              <a:rPr lang="sl-SI" sz="3100" dirty="0" smtClean="0"/>
              <a:t> Koper: Univerzitetna založba </a:t>
            </a:r>
            <a:r>
              <a:rPr lang="sl-SI" sz="3100" dirty="0" err="1" smtClean="0"/>
              <a:t>Annales</a:t>
            </a:r>
            <a:r>
              <a:rPr lang="sl-SI" sz="3100" dirty="0" smtClean="0"/>
              <a:t>.</a:t>
            </a:r>
          </a:p>
          <a:p>
            <a:r>
              <a:rPr lang="sl-SI" sz="3100" dirty="0" smtClean="0"/>
              <a:t>Nemanič, J. (2010), Življenjski </a:t>
            </a:r>
            <a:r>
              <a:rPr lang="sl-SI" sz="3100" dirty="0" smtClean="0"/>
              <a:t>pogoji gradbenih delavcev, ki živijo v samskih </a:t>
            </a:r>
            <a:r>
              <a:rPr lang="sl-SI" sz="3100" dirty="0" smtClean="0"/>
              <a:t>domovih. V: </a:t>
            </a:r>
            <a:r>
              <a:rPr lang="sl-SI" sz="3100" i="1" dirty="0" smtClean="0"/>
              <a:t>Migranti v Sloveniji – med integracijo in </a:t>
            </a:r>
            <a:r>
              <a:rPr lang="sl-SI" sz="3100" i="1" dirty="0" err="1" smtClean="0"/>
              <a:t>alienacijo</a:t>
            </a:r>
            <a:r>
              <a:rPr lang="sl-SI" sz="3100" i="1" dirty="0" smtClean="0"/>
              <a:t>.</a:t>
            </a:r>
            <a:r>
              <a:rPr lang="sl-SI" sz="3100" dirty="0" smtClean="0"/>
              <a:t> Koper: Univerzitetna založba </a:t>
            </a:r>
            <a:r>
              <a:rPr lang="sl-SI" sz="3100" dirty="0" err="1" smtClean="0"/>
              <a:t>Annales</a:t>
            </a:r>
            <a:r>
              <a:rPr lang="sl-SI" sz="3100" dirty="0" smtClean="0"/>
              <a:t>.</a:t>
            </a:r>
          </a:p>
          <a:p>
            <a:pPr lvl="0"/>
            <a:endParaRPr lang="sl-SI" sz="3200" dirty="0" smtClean="0"/>
          </a:p>
          <a:p>
            <a:endParaRPr lang="sl-SI"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827584" y="836712"/>
            <a:ext cx="7772400" cy="5472608"/>
          </a:xfrm>
        </p:spPr>
        <p:txBody>
          <a:bodyPr>
            <a:noAutofit/>
          </a:bodyPr>
          <a:lstStyle/>
          <a:p>
            <a:pPr lvl="0"/>
            <a:r>
              <a:rPr lang="sl-SI" sz="3200" dirty="0" err="1" smtClean="0"/>
              <a:t>Pajnik</a:t>
            </a:r>
            <a:r>
              <a:rPr lang="sl-SI" sz="3200" dirty="0" smtClean="0"/>
              <a:t>, M., Lesjak-Tušek, P., Gregorčič, M. (2001), </a:t>
            </a:r>
            <a:r>
              <a:rPr lang="sl-SI" sz="3200" dirty="0" err="1" smtClean="0"/>
              <a:t>Immigrants</a:t>
            </a:r>
            <a:r>
              <a:rPr lang="sl-SI" sz="3200" dirty="0" smtClean="0"/>
              <a:t>, </a:t>
            </a:r>
            <a:r>
              <a:rPr lang="sl-SI" sz="3200" dirty="0" err="1" smtClean="0"/>
              <a:t>who</a:t>
            </a:r>
            <a:r>
              <a:rPr lang="sl-SI" sz="3200" dirty="0" smtClean="0"/>
              <a:t> are </a:t>
            </a:r>
            <a:r>
              <a:rPr lang="sl-SI" sz="3200" dirty="0" err="1" smtClean="0"/>
              <a:t>you</a:t>
            </a:r>
            <a:r>
              <a:rPr lang="sl-SI" sz="3200" dirty="0" smtClean="0"/>
              <a:t>? Ljubljana: Mirovni inštitut. </a:t>
            </a:r>
          </a:p>
          <a:p>
            <a:pPr lvl="0"/>
            <a:r>
              <a:rPr lang="sl-SI" sz="3200" dirty="0" smtClean="0"/>
              <a:t>Zorn, Jelka (2006) Od izjeme do norme; centri za tujce, pridrževanje in deportacije, Časopis za kritiko znanosti, 34, 226, str.: 54-73.</a:t>
            </a:r>
          </a:p>
          <a:p>
            <a:r>
              <a:rPr lang="sl-SI" sz="3200" dirty="0" smtClean="0"/>
              <a:t>Williams, C.C. (2004), </a:t>
            </a:r>
            <a:r>
              <a:rPr lang="sl-SI" sz="3200" dirty="0" err="1" smtClean="0"/>
              <a:t>Beyond</a:t>
            </a:r>
            <a:r>
              <a:rPr lang="sl-SI" sz="3200" dirty="0" smtClean="0"/>
              <a:t> </a:t>
            </a:r>
            <a:r>
              <a:rPr lang="sl-SI" sz="3200" dirty="0" err="1" smtClean="0"/>
              <a:t>Commodification</a:t>
            </a:r>
            <a:r>
              <a:rPr lang="sl-SI" sz="3200" dirty="0" smtClean="0"/>
              <a:t>: </a:t>
            </a:r>
            <a:r>
              <a:rPr lang="sl-SI" sz="3200" dirty="0" err="1" smtClean="0"/>
              <a:t>re</a:t>
            </a:r>
            <a:r>
              <a:rPr lang="sl-SI" sz="3200" dirty="0" smtClean="0"/>
              <a:t>-</a:t>
            </a:r>
            <a:r>
              <a:rPr lang="sl-SI" sz="3200" dirty="0" err="1" smtClean="0"/>
              <a:t>reading</a:t>
            </a:r>
            <a:r>
              <a:rPr lang="sl-SI" sz="3200" dirty="0" smtClean="0"/>
              <a:t> </a:t>
            </a:r>
            <a:r>
              <a:rPr lang="sl-SI" sz="3200" dirty="0" err="1" smtClean="0"/>
              <a:t>the</a:t>
            </a:r>
            <a:r>
              <a:rPr lang="sl-SI" sz="3200" dirty="0" smtClean="0"/>
              <a:t> </a:t>
            </a:r>
            <a:r>
              <a:rPr lang="sl-SI" sz="3200" dirty="0" err="1" smtClean="0"/>
              <a:t>future</a:t>
            </a:r>
            <a:r>
              <a:rPr lang="sl-SI" sz="3200" dirty="0" smtClean="0"/>
              <a:t> </a:t>
            </a:r>
            <a:r>
              <a:rPr lang="sl-SI" sz="3200" dirty="0" err="1" smtClean="0"/>
              <a:t>work</a:t>
            </a:r>
            <a:r>
              <a:rPr lang="sl-SI" sz="3200" dirty="0" smtClean="0"/>
              <a:t>. </a:t>
            </a:r>
            <a:r>
              <a:rPr lang="sl-SI" sz="3200" i="1" dirty="0" err="1" smtClean="0"/>
              <a:t>Foresight</a:t>
            </a:r>
            <a:r>
              <a:rPr lang="sl-SI" sz="3200" dirty="0" smtClean="0"/>
              <a:t>, Vol. 6, </a:t>
            </a:r>
            <a:r>
              <a:rPr lang="sl-SI" sz="3200" dirty="0" err="1" smtClean="0"/>
              <a:t>Iss</a:t>
            </a:r>
            <a:r>
              <a:rPr lang="sl-SI" sz="3200" dirty="0" smtClean="0"/>
              <a:t>. 6, </a:t>
            </a:r>
            <a:r>
              <a:rPr lang="sl-SI" sz="3200" dirty="0" err="1" smtClean="0"/>
              <a:t>pp</a:t>
            </a:r>
            <a:r>
              <a:rPr lang="sl-SI" sz="3200" dirty="0" smtClean="0"/>
              <a:t>. 329-337.</a:t>
            </a:r>
          </a:p>
          <a:p>
            <a:pPr lvl="0"/>
            <a:endParaRPr lang="sl-SI"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Ogled filma </a:t>
            </a:r>
            <a:endParaRPr lang="sl-SI" dirty="0"/>
          </a:p>
        </p:txBody>
      </p:sp>
      <p:sp>
        <p:nvSpPr>
          <p:cNvPr id="3" name="Ograda vsebine 2"/>
          <p:cNvSpPr>
            <a:spLocks noGrp="1"/>
          </p:cNvSpPr>
          <p:nvPr>
            <p:ph idx="1"/>
          </p:nvPr>
        </p:nvSpPr>
        <p:spPr/>
        <p:txBody>
          <a:bodyPr/>
          <a:lstStyle/>
          <a:p>
            <a:pPr>
              <a:buNone/>
            </a:pPr>
            <a:endParaRPr lang="sl-SI" dirty="0" smtClean="0"/>
          </a:p>
          <a:p>
            <a:pPr>
              <a:buNone/>
            </a:pPr>
            <a:r>
              <a:rPr lang="sl-SI" dirty="0" smtClean="0"/>
              <a:t>“</a:t>
            </a:r>
            <a:r>
              <a:rPr lang="sl-SI" i="1" dirty="0" err="1" smtClean="0"/>
              <a:t>Htjeli</a:t>
            </a:r>
            <a:r>
              <a:rPr lang="sl-SI" i="1" dirty="0" smtClean="0"/>
              <a:t> smo </a:t>
            </a:r>
            <a:r>
              <a:rPr lang="sl-SI" i="1" dirty="0" err="1" smtClean="0"/>
              <a:t>radnike</a:t>
            </a:r>
            <a:r>
              <a:rPr lang="sl-SI" i="1" dirty="0" smtClean="0"/>
              <a:t>, a </a:t>
            </a:r>
            <a:r>
              <a:rPr lang="sl-SI" i="1" dirty="0" err="1" smtClean="0"/>
              <a:t>došli</a:t>
            </a:r>
            <a:r>
              <a:rPr lang="sl-SI" i="1" dirty="0" smtClean="0"/>
              <a:t> </a:t>
            </a:r>
            <a:r>
              <a:rPr lang="sl-SI" i="1" dirty="0" err="1" smtClean="0"/>
              <a:t>su</a:t>
            </a:r>
            <a:r>
              <a:rPr lang="sl-SI" i="1" dirty="0" smtClean="0"/>
              <a:t> nam ljudi”</a:t>
            </a:r>
            <a:r>
              <a:rPr lang="sl-SI" dirty="0" smtClean="0"/>
              <a:t> </a:t>
            </a:r>
          </a:p>
          <a:p>
            <a:pPr>
              <a:buNone/>
            </a:pPr>
            <a:endParaRPr lang="sl-SI" dirty="0" smtClean="0"/>
          </a:p>
          <a:p>
            <a:pPr>
              <a:buNone/>
            </a:pPr>
            <a:r>
              <a:rPr lang="sl-SI" dirty="0" smtClean="0"/>
              <a:t> </a:t>
            </a:r>
            <a:r>
              <a:rPr lang="sl-SI" dirty="0" smtClean="0">
                <a:hlinkClick r:id="rId3"/>
              </a:rPr>
              <a:t>http://vimeo.com/30013372</a:t>
            </a:r>
            <a:r>
              <a:rPr lang="sl-SI" dirty="0" smtClean="0"/>
              <a:t/>
            </a:r>
            <a:br>
              <a:rPr lang="sl-SI" dirty="0" smtClean="0"/>
            </a:br>
            <a:r>
              <a:rPr lang="sl-SI" dirty="0" smtClean="0"/>
              <a:t/>
            </a:r>
            <a:br>
              <a:rPr lang="sl-SI" dirty="0" smtClean="0"/>
            </a:br>
            <a:endParaRPr lang="sl-SI" dirty="0" smtClean="0"/>
          </a:p>
          <a:p>
            <a:pPr>
              <a:buNone/>
            </a:pPr>
            <a:endParaRPr lang="sl-SI"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3528" y="692696"/>
            <a:ext cx="8229600" cy="1143000"/>
          </a:xfrm>
        </p:spPr>
        <p:txBody>
          <a:bodyPr>
            <a:normAutofit/>
          </a:bodyPr>
          <a:lstStyle/>
          <a:p>
            <a:r>
              <a:rPr lang="sl-SI" dirty="0" smtClean="0"/>
              <a:t>Nasveti, namigi</a:t>
            </a:r>
            <a:endParaRPr lang="sl-SI" dirty="0"/>
          </a:p>
        </p:txBody>
      </p:sp>
      <p:sp>
        <p:nvSpPr>
          <p:cNvPr id="3" name="Ograda vsebine 2"/>
          <p:cNvSpPr>
            <a:spLocks noGrp="1"/>
          </p:cNvSpPr>
          <p:nvPr>
            <p:ph idx="1"/>
          </p:nvPr>
        </p:nvSpPr>
        <p:spPr>
          <a:xfrm>
            <a:off x="467544" y="1844825"/>
            <a:ext cx="8229600" cy="3816424"/>
          </a:xfrm>
        </p:spPr>
        <p:txBody>
          <a:bodyPr>
            <a:normAutofit/>
          </a:bodyPr>
          <a:lstStyle/>
          <a:p>
            <a:pPr lvl="0"/>
            <a:r>
              <a:rPr lang="sl-SI" dirty="0" smtClean="0"/>
              <a:t>izogibati se posploševanju pri presoji drugih</a:t>
            </a:r>
          </a:p>
          <a:p>
            <a:pPr lvl="0"/>
            <a:r>
              <a:rPr lang="sl-SI" dirty="0" smtClean="0"/>
              <a:t>razumeti osebna pričakovanja drugih, njihove osebne lastnosti in spretnosti </a:t>
            </a:r>
          </a:p>
          <a:p>
            <a:pPr lvl="0"/>
            <a:r>
              <a:rPr lang="sl-SI" dirty="0" smtClean="0"/>
              <a:t>Zavest o tem, da lastni stereotipi lahko zameglijo realnost, vplivajo na pričakovanja do drugih</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620688"/>
            <a:ext cx="7467600" cy="1224136"/>
          </a:xfrm>
        </p:spPr>
        <p:txBody>
          <a:bodyPr>
            <a:normAutofit fontScale="90000"/>
          </a:bodyPr>
          <a:lstStyle/>
          <a:p>
            <a:pPr algn="ctr"/>
            <a:r>
              <a:rPr lang="sl-SI" sz="3600" dirty="0" smtClean="0"/>
              <a:t>Število priseljencev v SLO</a:t>
            </a:r>
            <a:br>
              <a:rPr lang="sl-SI" sz="3600" dirty="0" smtClean="0"/>
            </a:br>
            <a:r>
              <a:rPr lang="sl-SI" sz="2700" dirty="0" smtClean="0"/>
              <a:t>(Vir: Medvešček, Bešter 2010: 49)  </a:t>
            </a:r>
            <a:r>
              <a:rPr lang="sl-SI" dirty="0" smtClean="0"/>
              <a:t/>
            </a:r>
            <a:br>
              <a:rPr lang="sl-SI" dirty="0" smtClean="0"/>
            </a:br>
            <a:r>
              <a:rPr lang="sl-SI" dirty="0" smtClean="0"/>
              <a:t> </a:t>
            </a:r>
            <a:br>
              <a:rPr lang="sl-SI" dirty="0" smtClean="0"/>
            </a:br>
            <a:r>
              <a:rPr lang="sl-SI" dirty="0" smtClean="0"/>
              <a:t/>
            </a:r>
            <a:br>
              <a:rPr lang="sl-SI" dirty="0" smtClean="0"/>
            </a:br>
            <a:r>
              <a:rPr lang="sl-SI" dirty="0" smtClean="0"/>
              <a:t/>
            </a:r>
            <a:br>
              <a:rPr lang="sl-SI" dirty="0" smtClean="0"/>
            </a:br>
            <a:r>
              <a:rPr lang="sl-SI" b="1" dirty="0" smtClean="0"/>
              <a:t>Število priseljenih tujcev v Slovenijo </a:t>
            </a:r>
            <a:r>
              <a:rPr lang="sl-SI" sz="2200" dirty="0" smtClean="0"/>
              <a:t>(vir: Medvešček, 2010: 49) </a:t>
            </a:r>
            <a:r>
              <a:rPr lang="sl-SI" sz="2200" dirty="0" err="1" smtClean="0"/>
              <a:t>sŠ</a:t>
            </a:r>
            <a:endParaRPr lang="sl-SI" sz="2200" dirty="0"/>
          </a:p>
        </p:txBody>
      </p:sp>
      <p:graphicFrame>
        <p:nvGraphicFramePr>
          <p:cNvPr id="5" name="Ograda vsebine 4"/>
          <p:cNvGraphicFramePr>
            <a:graphicFrameLocks noGrp="1"/>
          </p:cNvGraphicFramePr>
          <p:nvPr>
            <p:ph idx="1"/>
          </p:nvPr>
        </p:nvGraphicFramePr>
        <p:xfrm>
          <a:off x="467544" y="2708920"/>
          <a:ext cx="7560840" cy="2664296"/>
        </p:xfrm>
        <a:graphic>
          <a:graphicData uri="http://schemas.openxmlformats.org/drawingml/2006/table">
            <a:tbl>
              <a:tblPr firstRow="1" bandRow="1">
                <a:tableStyleId>{5C22544A-7EE6-4342-B048-85BDC9FD1C3A}</a:tableStyleId>
              </a:tblPr>
              <a:tblGrid>
                <a:gridCol w="945105"/>
                <a:gridCol w="945105"/>
                <a:gridCol w="945105"/>
                <a:gridCol w="945105"/>
                <a:gridCol w="945105"/>
                <a:gridCol w="945105"/>
                <a:gridCol w="945105"/>
                <a:gridCol w="945105"/>
              </a:tblGrid>
              <a:tr h="1332148">
                <a:tc>
                  <a:txBody>
                    <a:bodyPr/>
                    <a:lstStyle/>
                    <a:p>
                      <a:r>
                        <a:rPr lang="sl-SI" dirty="0" smtClean="0"/>
                        <a:t>1995</a:t>
                      </a:r>
                      <a:endParaRPr lang="sl-SI" dirty="0"/>
                    </a:p>
                  </a:txBody>
                  <a:tcPr/>
                </a:tc>
                <a:tc>
                  <a:txBody>
                    <a:bodyPr/>
                    <a:lstStyle/>
                    <a:p>
                      <a:r>
                        <a:rPr lang="sl-SI" dirty="0" smtClean="0"/>
                        <a:t>2000</a:t>
                      </a:r>
                      <a:endParaRPr lang="sl-SI" dirty="0"/>
                    </a:p>
                  </a:txBody>
                  <a:tcPr/>
                </a:tc>
                <a:tc>
                  <a:txBody>
                    <a:bodyPr/>
                    <a:lstStyle/>
                    <a:p>
                      <a:r>
                        <a:rPr lang="sl-SI" dirty="0" smtClean="0"/>
                        <a:t>2004</a:t>
                      </a:r>
                      <a:endParaRPr lang="sl-SI" dirty="0"/>
                    </a:p>
                  </a:txBody>
                  <a:tcPr/>
                </a:tc>
                <a:tc>
                  <a:txBody>
                    <a:bodyPr/>
                    <a:lstStyle/>
                    <a:p>
                      <a:r>
                        <a:rPr lang="sl-SI" dirty="0" smtClean="0"/>
                        <a:t>2005</a:t>
                      </a:r>
                      <a:endParaRPr lang="sl-SI" dirty="0"/>
                    </a:p>
                  </a:txBody>
                  <a:tcPr/>
                </a:tc>
                <a:tc>
                  <a:txBody>
                    <a:bodyPr/>
                    <a:lstStyle/>
                    <a:p>
                      <a:r>
                        <a:rPr lang="sl-SI" dirty="0" smtClean="0"/>
                        <a:t>2006</a:t>
                      </a:r>
                      <a:endParaRPr lang="sl-SI" dirty="0"/>
                    </a:p>
                  </a:txBody>
                  <a:tcPr/>
                </a:tc>
                <a:tc>
                  <a:txBody>
                    <a:bodyPr/>
                    <a:lstStyle/>
                    <a:p>
                      <a:r>
                        <a:rPr lang="sl-SI" dirty="0" smtClean="0"/>
                        <a:t>2007</a:t>
                      </a:r>
                      <a:endParaRPr lang="sl-SI" dirty="0"/>
                    </a:p>
                  </a:txBody>
                  <a:tcPr/>
                </a:tc>
                <a:tc>
                  <a:txBody>
                    <a:bodyPr/>
                    <a:lstStyle/>
                    <a:p>
                      <a:r>
                        <a:rPr lang="sl-SI" dirty="0" smtClean="0"/>
                        <a:t>2008</a:t>
                      </a:r>
                      <a:endParaRPr lang="sl-SI" dirty="0"/>
                    </a:p>
                  </a:txBody>
                  <a:tcPr/>
                </a:tc>
                <a:tc>
                  <a:txBody>
                    <a:bodyPr/>
                    <a:lstStyle/>
                    <a:p>
                      <a:r>
                        <a:rPr lang="sl-SI" dirty="0" smtClean="0"/>
                        <a:t>2009</a:t>
                      </a:r>
                      <a:endParaRPr lang="sl-SI" dirty="0"/>
                    </a:p>
                  </a:txBody>
                  <a:tcPr/>
                </a:tc>
              </a:tr>
              <a:tr h="1332148">
                <a:tc>
                  <a:txBody>
                    <a:bodyPr/>
                    <a:lstStyle/>
                    <a:p>
                      <a:r>
                        <a:rPr lang="sl-SI" dirty="0" smtClean="0"/>
                        <a:t>3.688</a:t>
                      </a:r>
                      <a:endParaRPr lang="sl-SI" dirty="0"/>
                    </a:p>
                  </a:txBody>
                  <a:tcPr/>
                </a:tc>
                <a:tc>
                  <a:txBody>
                    <a:bodyPr/>
                    <a:lstStyle/>
                    <a:p>
                      <a:r>
                        <a:rPr lang="sl-SI" dirty="0" smtClean="0"/>
                        <a:t>5.250</a:t>
                      </a:r>
                      <a:endParaRPr lang="sl-SI" dirty="0"/>
                    </a:p>
                  </a:txBody>
                  <a:tcPr/>
                </a:tc>
                <a:tc>
                  <a:txBody>
                    <a:bodyPr/>
                    <a:lstStyle/>
                    <a:p>
                      <a:r>
                        <a:rPr lang="sl-SI" dirty="0" smtClean="0"/>
                        <a:t>8.597</a:t>
                      </a:r>
                      <a:endParaRPr lang="sl-SI" dirty="0"/>
                    </a:p>
                  </a:txBody>
                  <a:tcPr/>
                </a:tc>
                <a:tc>
                  <a:txBody>
                    <a:bodyPr/>
                    <a:lstStyle/>
                    <a:p>
                      <a:r>
                        <a:rPr lang="sl-SI" dirty="0" smtClean="0"/>
                        <a:t>13.294</a:t>
                      </a:r>
                      <a:endParaRPr lang="sl-SI" dirty="0"/>
                    </a:p>
                  </a:txBody>
                  <a:tcPr/>
                </a:tc>
                <a:tc>
                  <a:txBody>
                    <a:bodyPr/>
                    <a:lstStyle/>
                    <a:p>
                      <a:r>
                        <a:rPr lang="sl-SI" dirty="0" smtClean="0"/>
                        <a:t>18.251</a:t>
                      </a:r>
                      <a:endParaRPr lang="sl-SI" dirty="0"/>
                    </a:p>
                  </a:txBody>
                  <a:tcPr/>
                </a:tc>
                <a:tc>
                  <a:txBody>
                    <a:bodyPr/>
                    <a:lstStyle/>
                    <a:p>
                      <a:r>
                        <a:rPr lang="sl-SI" dirty="0" smtClean="0"/>
                        <a:t>27.504</a:t>
                      </a:r>
                      <a:endParaRPr lang="sl-SI" dirty="0"/>
                    </a:p>
                  </a:txBody>
                  <a:tcPr/>
                </a:tc>
                <a:tc>
                  <a:txBody>
                    <a:bodyPr/>
                    <a:lstStyle/>
                    <a:p>
                      <a:r>
                        <a:rPr lang="sl-SI" dirty="0" smtClean="0"/>
                        <a:t>28.062</a:t>
                      </a:r>
                      <a:endParaRPr lang="sl-SI" dirty="0"/>
                    </a:p>
                  </a:txBody>
                  <a:tcPr/>
                </a:tc>
                <a:tc>
                  <a:txBody>
                    <a:bodyPr/>
                    <a:lstStyle/>
                    <a:p>
                      <a:r>
                        <a:rPr lang="sl-SI" dirty="0" smtClean="0"/>
                        <a:t>26.800</a:t>
                      </a:r>
                      <a:endParaRPr lang="sl-SI"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rot="10800000">
            <a:off x="2483768" y="1628799"/>
            <a:ext cx="6660232" cy="3815159"/>
          </a:xfrm>
          <a:prstGeom prst="homePlate">
            <a:avLst>
              <a:gd name="adj" fmla="val 24332"/>
            </a:avLst>
          </a:prstGeom>
          <a:solidFill>
            <a:schemeClr val="bg2"/>
          </a:solidFill>
          <a:ln w="28575">
            <a:noFill/>
            <a:miter lim="800000"/>
            <a:headEnd/>
            <a:tailEnd/>
          </a:ln>
          <a:effectLst/>
        </p:spPr>
        <p:txBody>
          <a:bodyPr rot="10800000" lIns="72000" tIns="72000" rIns="720000" bIns="72000"/>
          <a:lstStyle/>
          <a:p>
            <a:pPr>
              <a:lnSpc>
                <a:spcPct val="90000"/>
              </a:lnSpc>
              <a:spcBef>
                <a:spcPct val="20000"/>
              </a:spcBef>
              <a:spcAft>
                <a:spcPct val="30000"/>
              </a:spcAft>
            </a:pPr>
            <a:endParaRPr lang="sl-SI" sz="1400" dirty="0" smtClean="0"/>
          </a:p>
          <a:p>
            <a:pPr>
              <a:lnSpc>
                <a:spcPct val="90000"/>
              </a:lnSpc>
              <a:spcBef>
                <a:spcPct val="20000"/>
              </a:spcBef>
              <a:spcAft>
                <a:spcPct val="30000"/>
              </a:spcAft>
            </a:pPr>
            <a:endParaRPr lang="en-US" sz="1400" dirty="0"/>
          </a:p>
        </p:txBody>
      </p:sp>
      <p:sp>
        <p:nvSpPr>
          <p:cNvPr id="3075" name="Oval 3"/>
          <p:cNvSpPr>
            <a:spLocks noChangeAspect="1" noChangeArrowheads="1"/>
          </p:cNvSpPr>
          <p:nvPr/>
        </p:nvSpPr>
        <p:spPr bwMode="auto">
          <a:xfrm>
            <a:off x="0" y="1916832"/>
            <a:ext cx="2555776" cy="2690242"/>
          </a:xfrm>
          <a:prstGeom prst="ellipse">
            <a:avLst/>
          </a:prstGeom>
          <a:solidFill>
            <a:schemeClr val="hlink"/>
          </a:solidFill>
          <a:ln w="76200" algn="ctr">
            <a:solidFill>
              <a:schemeClr val="bg1"/>
            </a:solidFill>
            <a:round/>
            <a:headEnd/>
            <a:tailEnd/>
          </a:ln>
          <a:effectLst/>
        </p:spPr>
        <p:txBody>
          <a:bodyPr lIns="0" tIns="0" rIns="0" bIns="0" anchor="ctr"/>
          <a:lstStyle/>
          <a:p>
            <a:pPr algn="ctr">
              <a:lnSpc>
                <a:spcPct val="90000"/>
              </a:lnSpc>
              <a:spcBef>
                <a:spcPct val="20000"/>
              </a:spcBef>
              <a:spcAft>
                <a:spcPct val="30000"/>
              </a:spcAft>
            </a:pPr>
            <a:r>
              <a:rPr lang="sl-SI" sz="2400" b="1" dirty="0" smtClean="0">
                <a:solidFill>
                  <a:schemeClr val="bg1"/>
                </a:solidFill>
                <a:latin typeface="+mj-lt"/>
              </a:rPr>
              <a:t>Države izvora imigrantov v Sloveniji (za leto 2009) </a:t>
            </a:r>
            <a:endParaRPr lang="de-DE" sz="2400" b="1" dirty="0">
              <a:solidFill>
                <a:schemeClr val="bg1"/>
              </a:solidFill>
              <a:latin typeface="+mj-lt"/>
            </a:endParaRPr>
          </a:p>
        </p:txBody>
      </p:sp>
      <p:sp>
        <p:nvSpPr>
          <p:cNvPr id="3076" name="Text Box 12"/>
          <p:cNvSpPr txBox="1">
            <a:spLocks noChangeArrowheads="1"/>
          </p:cNvSpPr>
          <p:nvPr/>
        </p:nvSpPr>
        <p:spPr bwMode="auto">
          <a:xfrm>
            <a:off x="3326259" y="1842790"/>
            <a:ext cx="5710237" cy="578098"/>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r>
              <a:rPr lang="sl-SI" sz="2000" b="1" dirty="0" smtClean="0">
                <a:latin typeface="Arial" charset="0"/>
              </a:rPr>
              <a:t>države nekdanje Jugoslavije (največ iz BiH) 96,4% </a:t>
            </a:r>
            <a:endParaRPr lang="de-DE" sz="2000" b="1" dirty="0">
              <a:latin typeface="Arial" charset="0"/>
            </a:endParaRPr>
          </a:p>
        </p:txBody>
      </p:sp>
      <p:sp>
        <p:nvSpPr>
          <p:cNvPr id="3077" name="Text Box 12"/>
          <p:cNvSpPr txBox="1">
            <a:spLocks noChangeArrowheads="1"/>
          </p:cNvSpPr>
          <p:nvPr/>
        </p:nvSpPr>
        <p:spPr bwMode="auto">
          <a:xfrm>
            <a:off x="2987824" y="2169617"/>
            <a:ext cx="5710237" cy="395287"/>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endParaRPr lang="sl-SI" sz="2000" b="1" dirty="0" smtClean="0">
              <a:latin typeface="Arial" charset="0"/>
            </a:endParaRPr>
          </a:p>
          <a:p>
            <a:pPr>
              <a:lnSpc>
                <a:spcPct val="90000"/>
              </a:lnSpc>
              <a:spcBef>
                <a:spcPct val="20000"/>
              </a:spcBef>
              <a:spcAft>
                <a:spcPct val="30000"/>
              </a:spcAft>
            </a:pPr>
            <a:r>
              <a:rPr lang="sl-SI" sz="2000" b="1" dirty="0" smtClean="0">
                <a:latin typeface="Arial" charset="0"/>
              </a:rPr>
              <a:t>evropske države, ki niso v EU (Rusija, Ukrajina) 2,4% </a:t>
            </a:r>
            <a:endParaRPr lang="de-DE" sz="2000" b="1" dirty="0">
              <a:latin typeface="Arial" charset="0"/>
            </a:endParaRPr>
          </a:p>
        </p:txBody>
      </p:sp>
      <p:sp>
        <p:nvSpPr>
          <p:cNvPr id="3078" name="Text Box 12"/>
          <p:cNvSpPr txBox="1">
            <a:spLocks noChangeArrowheads="1"/>
          </p:cNvSpPr>
          <p:nvPr/>
        </p:nvSpPr>
        <p:spPr bwMode="auto">
          <a:xfrm>
            <a:off x="2801938" y="2768749"/>
            <a:ext cx="5710237" cy="396875"/>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endParaRPr lang="sl-SI" sz="2000" b="1" dirty="0" smtClean="0">
              <a:latin typeface="Arial" charset="0"/>
            </a:endParaRPr>
          </a:p>
          <a:p>
            <a:pPr>
              <a:lnSpc>
                <a:spcPct val="90000"/>
              </a:lnSpc>
              <a:spcBef>
                <a:spcPct val="20000"/>
              </a:spcBef>
              <a:spcAft>
                <a:spcPct val="30000"/>
              </a:spcAft>
            </a:pPr>
            <a:endParaRPr lang="sl-SI" sz="2000" b="1" dirty="0" smtClean="0">
              <a:latin typeface="Arial" charset="0"/>
            </a:endParaRPr>
          </a:p>
          <a:p>
            <a:pPr>
              <a:lnSpc>
                <a:spcPct val="90000"/>
              </a:lnSpc>
              <a:spcBef>
                <a:spcPct val="20000"/>
              </a:spcBef>
              <a:spcAft>
                <a:spcPct val="30000"/>
              </a:spcAft>
            </a:pPr>
            <a:endParaRPr lang="de-DE" sz="2000" b="1" dirty="0">
              <a:latin typeface="Arial" charset="0"/>
            </a:endParaRPr>
          </a:p>
        </p:txBody>
      </p:sp>
      <p:sp>
        <p:nvSpPr>
          <p:cNvPr id="3079" name="Text Box 12"/>
          <p:cNvSpPr txBox="1">
            <a:spLocks noChangeArrowheads="1"/>
          </p:cNvSpPr>
          <p:nvPr/>
        </p:nvSpPr>
        <p:spPr bwMode="auto">
          <a:xfrm>
            <a:off x="2801938" y="3289449"/>
            <a:ext cx="5710237" cy="395288"/>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endParaRPr lang="sl-SI" sz="2000" b="1" dirty="0" smtClean="0">
              <a:latin typeface="Arial" charset="0"/>
            </a:endParaRPr>
          </a:p>
          <a:p>
            <a:pPr>
              <a:lnSpc>
                <a:spcPct val="90000"/>
              </a:lnSpc>
              <a:spcBef>
                <a:spcPct val="20000"/>
              </a:spcBef>
              <a:spcAft>
                <a:spcPct val="30000"/>
              </a:spcAft>
            </a:pPr>
            <a:r>
              <a:rPr lang="sl-SI" sz="2000" b="1" dirty="0">
                <a:latin typeface="Arial" charset="0"/>
              </a:rPr>
              <a:t> </a:t>
            </a:r>
            <a:endParaRPr lang="sl-SI" sz="2000" b="1" dirty="0" smtClean="0">
              <a:latin typeface="Arial" charset="0"/>
            </a:endParaRPr>
          </a:p>
        </p:txBody>
      </p:sp>
      <p:sp>
        <p:nvSpPr>
          <p:cNvPr id="3081" name="Text Box 12"/>
          <p:cNvSpPr txBox="1">
            <a:spLocks noChangeArrowheads="1"/>
          </p:cNvSpPr>
          <p:nvPr/>
        </p:nvSpPr>
        <p:spPr bwMode="auto">
          <a:xfrm>
            <a:off x="2822203" y="3429000"/>
            <a:ext cx="5710237" cy="576064"/>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r>
              <a:rPr lang="sl-SI" sz="2000" b="1" dirty="0" smtClean="0">
                <a:latin typeface="Arial" charset="0"/>
              </a:rPr>
              <a:t>druge države: Moldavija, Švica, Belorusija, Turčija) </a:t>
            </a:r>
            <a:endParaRPr lang="de-DE" sz="2000" b="1" dirty="0">
              <a:latin typeface="Arial" charset="0"/>
            </a:endParaRPr>
          </a:p>
        </p:txBody>
      </p:sp>
      <p:sp>
        <p:nvSpPr>
          <p:cNvPr id="3082" name="Text Box 12"/>
          <p:cNvSpPr txBox="1">
            <a:spLocks noChangeArrowheads="1"/>
          </p:cNvSpPr>
          <p:nvPr/>
        </p:nvSpPr>
        <p:spPr bwMode="auto">
          <a:xfrm>
            <a:off x="3059833" y="4257848"/>
            <a:ext cx="5904656" cy="395288"/>
          </a:xfrm>
          <a:prstGeom prst="rect">
            <a:avLst/>
          </a:prstGeom>
          <a:noFill/>
          <a:ln w="12700" algn="ctr">
            <a:noFill/>
            <a:miter lim="800000"/>
            <a:headEnd/>
            <a:tailEnd/>
          </a:ln>
          <a:effectLst/>
        </p:spPr>
        <p:txBody>
          <a:bodyPr lIns="90000" tIns="46800" rIns="90000" bIns="46800"/>
          <a:lstStyle/>
          <a:p>
            <a:pPr>
              <a:lnSpc>
                <a:spcPct val="90000"/>
              </a:lnSpc>
              <a:spcBef>
                <a:spcPct val="20000"/>
              </a:spcBef>
              <a:spcAft>
                <a:spcPct val="30000"/>
              </a:spcAft>
            </a:pPr>
            <a:r>
              <a:rPr lang="sl-SI" sz="2000" b="1" dirty="0" smtClean="0">
                <a:latin typeface="Arial" charset="0"/>
              </a:rPr>
              <a:t>azijski migranti (</a:t>
            </a:r>
            <a:r>
              <a:rPr lang="sl-SI" sz="2000" b="1" dirty="0" smtClean="0"/>
              <a:t>336 ali o,9%)</a:t>
            </a:r>
          </a:p>
          <a:p>
            <a:pPr>
              <a:lnSpc>
                <a:spcPct val="90000"/>
              </a:lnSpc>
              <a:spcBef>
                <a:spcPct val="20000"/>
              </a:spcBef>
              <a:spcAft>
                <a:spcPct val="30000"/>
              </a:spcAft>
            </a:pPr>
            <a:r>
              <a:rPr lang="sl-SI" sz="2000" b="1" dirty="0" smtClean="0">
                <a:latin typeface="Arial" charset="0"/>
              </a:rPr>
              <a:t/>
            </a:r>
            <a:br>
              <a:rPr lang="sl-SI" sz="2000" b="1" dirty="0" smtClean="0">
                <a:latin typeface="Arial" charset="0"/>
              </a:rPr>
            </a:br>
            <a:r>
              <a:rPr lang="sl-SI" sz="2000" b="1" dirty="0" smtClean="0">
                <a:latin typeface="Arial" charset="0"/>
              </a:rPr>
              <a:t>     afriški migranti (43 ali 0,1%)</a:t>
            </a:r>
          </a:p>
          <a:p>
            <a:pPr>
              <a:lnSpc>
                <a:spcPct val="90000"/>
              </a:lnSpc>
              <a:spcBef>
                <a:spcPct val="20000"/>
              </a:spcBef>
              <a:spcAft>
                <a:spcPct val="30000"/>
              </a:spcAft>
            </a:pPr>
            <a:r>
              <a:rPr lang="sl-SI" sz="2000" b="1" dirty="0" smtClean="0">
                <a:latin typeface="Arial" charset="0"/>
              </a:rPr>
              <a:t>  </a:t>
            </a:r>
            <a:endParaRPr lang="de-DE" sz="2000" b="1" dirty="0">
              <a:latin typeface="Aria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430</TotalTime>
  <Words>2817</Words>
  <Application>Microsoft Office PowerPoint</Application>
  <PresentationFormat>Diaprojekcija na zaslonu (4:3)</PresentationFormat>
  <Paragraphs>347</Paragraphs>
  <Slides>51</Slides>
  <Notes>38</Notes>
  <HiddenSlides>0</HiddenSlides>
  <MMClips>0</MMClips>
  <ScaleCrop>false</ScaleCrop>
  <HeadingPairs>
    <vt:vector size="4" baseType="variant">
      <vt:variant>
        <vt:lpstr>Tema</vt:lpstr>
      </vt:variant>
      <vt:variant>
        <vt:i4>1</vt:i4>
      </vt:variant>
      <vt:variant>
        <vt:lpstr>Naslovi diapozitivov</vt:lpstr>
      </vt:variant>
      <vt:variant>
        <vt:i4>51</vt:i4>
      </vt:variant>
    </vt:vector>
  </HeadingPairs>
  <TitlesOfParts>
    <vt:vector size="52" baseType="lpstr">
      <vt:lpstr>Metro</vt:lpstr>
      <vt:lpstr>Migracije in socialno delo </vt:lpstr>
      <vt:lpstr>Vzroki za medkulturno raznolikost</vt:lpstr>
      <vt:lpstr>Spoznavanje etnične realnosti delavcev migrantov v Sloveniji </vt:lpstr>
      <vt:lpstr>Vaja: Vreča usode  </vt:lpstr>
      <vt:lpstr>Diapozitiv 5</vt:lpstr>
      <vt:lpstr>Ogled filma </vt:lpstr>
      <vt:lpstr>Nasveti, namigi</vt:lpstr>
      <vt:lpstr>Število priseljencev v SLO (Vir: Medvešček, Bešter 2010: 49)       Število priseljenih tujcev v Slovenijo (vir: Medvešček, 2010: 49) sŠ</vt:lpstr>
      <vt:lpstr>Diapozitiv 9</vt:lpstr>
      <vt:lpstr>Najpogostejši motiv preselitve  v Slovenijo (Vir: Medvešek, 2010: 57)</vt:lpstr>
      <vt:lpstr>Migrantova pot </vt:lpstr>
      <vt:lpstr>Diapozitiv 12</vt:lpstr>
      <vt:lpstr>Vzorci v odnosu  do zaposlovanja imigrantov</vt:lpstr>
      <vt:lpstr>Razlogi za visoko stopnjo brezposelnosti pripadnikov etničnih manjšin </vt:lpstr>
      <vt:lpstr>Etnična delitev dela </vt:lpstr>
      <vt:lpstr>Diskriminacija  na področju zaposlovanja </vt:lpstr>
      <vt:lpstr>Izkušnje državljanov tretjih držav pri vključevanju na trg delovne sile v SLO  (vir: Brezigar, 2010: 155) </vt:lpstr>
      <vt:lpstr>Barva kože</vt:lpstr>
      <vt:lpstr>Socialni kapital </vt:lpstr>
      <vt:lpstr>Državljanstvo </vt:lpstr>
      <vt:lpstr>Državljani “tretjega sveta”</vt:lpstr>
      <vt:lpstr>Ambivalenten odnos do delavcev migrantov  </vt:lpstr>
      <vt:lpstr>Migranti – ranljiva družbena skupina </vt:lpstr>
      <vt:lpstr>Diapozitiv 24</vt:lpstr>
      <vt:lpstr>Položaj delavcev migrantov v Sloveniji  </vt:lpstr>
      <vt:lpstr>Kvota o zaposlovanju tujih delavcev  </vt:lpstr>
      <vt:lpstr>5.člen Zakona o zaposlovanju in delu tujcev</vt:lpstr>
      <vt:lpstr>Diskriminatornost Zakona o zaposlovanju in delu tujcev</vt:lpstr>
      <vt:lpstr>Dovoljenja za delo </vt:lpstr>
      <vt:lpstr>Položaj delavcev migrantov v Sloveniji (Jana Bedrač, 2011)</vt:lpstr>
      <vt:lpstr>Ugotovitve</vt:lpstr>
      <vt:lpstr>Diapozitiv 32</vt:lpstr>
      <vt:lpstr>Bivalne razmere pripadnikov etničnih manjšin </vt:lpstr>
      <vt:lpstr>Integracijski proces </vt:lpstr>
      <vt:lpstr>ASIMILACIJA</vt:lpstr>
      <vt:lpstr>MULTIKULTURALIZEM</vt:lpstr>
      <vt:lpstr>Zgodovina multikulturalizma</vt:lpstr>
      <vt:lpstr>Multikulturalizem danes</vt:lpstr>
      <vt:lpstr>Kritika mulikulturalizma  kot političnega koncepta</vt:lpstr>
      <vt:lpstr>ANTIRASIZEM </vt:lpstr>
      <vt:lpstr>INTEGRACIJA,  SOCIALNO VKLJUČEVANJE </vt:lpstr>
      <vt:lpstr>Kohezija celotne družbe</vt:lpstr>
      <vt:lpstr>3 OBDOBJA SLOVENSKE INTEGRACIJSKE POLITIKE (vir: Medved 2010)</vt:lpstr>
      <vt:lpstr>Kje smo danes?  </vt:lpstr>
      <vt:lpstr>Zakaj poseben poudarek  integraciji državljanov tretjih držav? </vt:lpstr>
      <vt:lpstr>Diapozitiv 46</vt:lpstr>
      <vt:lpstr>Strategije preživetja delavcev migrantov </vt:lpstr>
      <vt:lpstr>Diapozitiv 48</vt:lpstr>
      <vt:lpstr>Viri</vt:lpstr>
      <vt:lpstr>Diapozitiv 50</vt:lpstr>
      <vt:lpstr>Diapozitiv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Spoznavanje etnične realnosti delavcev migrantov v Sloveniji </dc:title>
  <cp:lastModifiedBy>Špela</cp:lastModifiedBy>
  <cp:revision>79</cp:revision>
  <dcterms:modified xsi:type="dcterms:W3CDTF">2012-11-14T13:14:58Z</dcterms:modified>
</cp:coreProperties>
</file>