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7" r:id="rId11"/>
    <p:sldId id="270" r:id="rId12"/>
    <p:sldId id="272" r:id="rId13"/>
    <p:sldId id="276" r:id="rId14"/>
    <p:sldId id="274" r:id="rId15"/>
    <p:sldId id="277" r:id="rId16"/>
    <p:sldId id="273" r:id="rId17"/>
    <p:sldId id="271" r:id="rId18"/>
    <p:sldId id="275" r:id="rId19"/>
    <p:sldId id="278" r:id="rId20"/>
  </p:sldIdLst>
  <p:sldSz cx="9144000" cy="6858000" type="screen4x3"/>
  <p:notesSz cx="6858000" cy="9144000"/>
  <p:defaultTextStyle>
    <a:defPPr>
      <a:defRPr lang="sl-S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Naslovni diapozitiv">
    <p:spTree>
      <p:nvGrpSpPr>
        <p:cNvPr id="1" name=""/>
        <p:cNvGrpSpPr/>
        <p:nvPr/>
      </p:nvGrpSpPr>
      <p:grpSpPr>
        <a:xfrm>
          <a:off x="0" y="0"/>
          <a:ext cx="0" cy="0"/>
          <a:chOff x="0" y="0"/>
          <a:chExt cx="0" cy="0"/>
        </a:xfrm>
      </p:grpSpPr>
      <p:sp>
        <p:nvSpPr>
          <p:cNvPr id="7" name="Raven konektor 6"/>
          <p:cNvSpPr>
            <a:spLocks noChangeShapeType="1"/>
          </p:cNvSpPr>
          <p:nvPr/>
        </p:nvSpPr>
        <p:spPr bwMode="auto">
          <a:xfrm>
            <a:off x="514350" y="5349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9" name="Naslov 28"/>
          <p:cNvSpPr>
            <a:spLocks noGrp="1"/>
          </p:cNvSpPr>
          <p:nvPr>
            <p:ph type="ctrTitle"/>
          </p:nvPr>
        </p:nvSpPr>
        <p:spPr>
          <a:xfrm>
            <a:off x="381000" y="4853411"/>
            <a:ext cx="8458200" cy="1222375"/>
          </a:xfrm>
        </p:spPr>
        <p:txBody>
          <a:bodyPr anchor="t"/>
          <a:lstStyle/>
          <a:p>
            <a:r>
              <a:rPr kumimoji="0" lang="sl-SI" smtClean="0"/>
              <a:t>Kliknite, če želite urediti slog naslova matrice</a:t>
            </a:r>
            <a:endParaRPr kumimoji="0" lang="en-US"/>
          </a:p>
        </p:txBody>
      </p:sp>
      <p:sp>
        <p:nvSpPr>
          <p:cNvPr id="9" name="Podnaslov 8"/>
          <p:cNvSpPr>
            <a:spLocks noGrp="1"/>
          </p:cNvSpPr>
          <p:nvPr>
            <p:ph type="subTitle" idx="1"/>
          </p:nvPr>
        </p:nvSpPr>
        <p:spPr>
          <a:xfrm>
            <a:off x="381000" y="3886200"/>
            <a:ext cx="8458200" cy="914400"/>
          </a:xfrm>
        </p:spPr>
        <p:txBody>
          <a:bodyPr anchor="b"/>
          <a:lstStyle>
            <a:lvl1pPr marL="0" indent="0" algn="l">
              <a:buNone/>
              <a:defRPr sz="2400">
                <a:solidFill>
                  <a:schemeClr val="tx2">
                    <a:shade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sl-SI" smtClean="0"/>
              <a:t>Kliknite, če želite urediti slog podnaslova matrice</a:t>
            </a:r>
            <a:endParaRPr kumimoji="0" lang="en-US"/>
          </a:p>
        </p:txBody>
      </p:sp>
      <p:sp>
        <p:nvSpPr>
          <p:cNvPr id="16" name="Ograda datuma 15"/>
          <p:cNvSpPr>
            <a:spLocks noGrp="1"/>
          </p:cNvSpPr>
          <p:nvPr>
            <p:ph type="dt" sz="half" idx="10"/>
          </p:nvPr>
        </p:nvSpPr>
        <p:spPr/>
        <p:txBody>
          <a:bodyPr/>
          <a:lstStyle/>
          <a:p>
            <a:fld id="{56B066F3-BE4C-449D-A06F-D900492696BE}" type="datetimeFigureOut">
              <a:rPr lang="sl-SI" smtClean="0"/>
              <a:t>4.10.2012</a:t>
            </a:fld>
            <a:endParaRPr lang="sl-SI"/>
          </a:p>
        </p:txBody>
      </p:sp>
      <p:sp>
        <p:nvSpPr>
          <p:cNvPr id="2" name="Ograda noge 1"/>
          <p:cNvSpPr>
            <a:spLocks noGrp="1"/>
          </p:cNvSpPr>
          <p:nvPr>
            <p:ph type="ftr" sz="quarter" idx="11"/>
          </p:nvPr>
        </p:nvSpPr>
        <p:spPr/>
        <p:txBody>
          <a:bodyPr/>
          <a:lstStyle/>
          <a:p>
            <a:endParaRPr lang="sl-SI"/>
          </a:p>
        </p:txBody>
      </p:sp>
      <p:sp>
        <p:nvSpPr>
          <p:cNvPr id="15" name="Ograda številke diapozitiva 14"/>
          <p:cNvSpPr>
            <a:spLocks noGrp="1"/>
          </p:cNvSpPr>
          <p:nvPr>
            <p:ph type="sldNum" sz="quarter" idx="12"/>
          </p:nvPr>
        </p:nvSpPr>
        <p:spPr>
          <a:xfrm>
            <a:off x="8229600" y="6473952"/>
            <a:ext cx="758952" cy="246888"/>
          </a:xfrm>
        </p:spPr>
        <p:txBody>
          <a:bodyPr/>
          <a:lstStyle/>
          <a:p>
            <a:fld id="{8C4749BF-978D-4FE9-ABCA-B028E0F27824}" type="slidenum">
              <a:rPr lang="sl-SI" smtClean="0"/>
              <a:t>‹#›</a:t>
            </a:fld>
            <a:endParaRPr lang="sl-SI"/>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slov in navpično besedilo">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kumimoji="0" lang="sl-SI" smtClean="0"/>
              <a:t>Kliknite, če želite urediti slog naslova matrice</a:t>
            </a:r>
            <a:endParaRPr kumimoji="0" lang="en-US"/>
          </a:p>
        </p:txBody>
      </p:sp>
      <p:sp>
        <p:nvSpPr>
          <p:cNvPr id="3" name="Ograda navpičnega besedila 2"/>
          <p:cNvSpPr>
            <a:spLocks noGrp="1"/>
          </p:cNvSpPr>
          <p:nvPr>
            <p:ph type="body" orient="vert" idx="1"/>
          </p:nvPr>
        </p:nvSpPr>
        <p:spPr/>
        <p:txBody>
          <a:bodyPr vert="eaVert"/>
          <a:lstStyle/>
          <a:p>
            <a:pPr lvl="0" eaLnBrk="1" latinLnBrk="0" hangingPunct="1"/>
            <a:r>
              <a:rPr lang="sl-SI" smtClean="0"/>
              <a:t>Kliknite, če želite urediti sloge besedila matrice</a:t>
            </a:r>
          </a:p>
          <a:p>
            <a:pPr lvl="1" eaLnBrk="1" latinLnBrk="0" hangingPunct="1"/>
            <a:r>
              <a:rPr lang="sl-SI" smtClean="0"/>
              <a:t>Druga raven</a:t>
            </a:r>
          </a:p>
          <a:p>
            <a:pPr lvl="2" eaLnBrk="1" latinLnBrk="0" hangingPunct="1"/>
            <a:r>
              <a:rPr lang="sl-SI" smtClean="0"/>
              <a:t>Tretja raven</a:t>
            </a:r>
          </a:p>
          <a:p>
            <a:pPr lvl="3" eaLnBrk="1" latinLnBrk="0" hangingPunct="1"/>
            <a:r>
              <a:rPr lang="sl-SI" smtClean="0"/>
              <a:t>Četrta raven</a:t>
            </a:r>
          </a:p>
          <a:p>
            <a:pPr lvl="4" eaLnBrk="1" latinLnBrk="0" hangingPunct="1"/>
            <a:r>
              <a:rPr lang="sl-SI" smtClean="0"/>
              <a:t>Peta raven</a:t>
            </a:r>
            <a:endParaRPr kumimoji="0" lang="en-US"/>
          </a:p>
        </p:txBody>
      </p:sp>
      <p:sp>
        <p:nvSpPr>
          <p:cNvPr id="4" name="Ograda datuma 3"/>
          <p:cNvSpPr>
            <a:spLocks noGrp="1"/>
          </p:cNvSpPr>
          <p:nvPr>
            <p:ph type="dt" sz="half" idx="10"/>
          </p:nvPr>
        </p:nvSpPr>
        <p:spPr/>
        <p:txBody>
          <a:bodyPr/>
          <a:lstStyle/>
          <a:p>
            <a:fld id="{56B066F3-BE4C-449D-A06F-D900492696BE}" type="datetimeFigureOut">
              <a:rPr lang="sl-SI" smtClean="0"/>
              <a:t>4.10.2012</a:t>
            </a:fld>
            <a:endParaRPr lang="sl-SI"/>
          </a:p>
        </p:txBody>
      </p:sp>
      <p:sp>
        <p:nvSpPr>
          <p:cNvPr id="5" name="Ograda noge 4"/>
          <p:cNvSpPr>
            <a:spLocks noGrp="1"/>
          </p:cNvSpPr>
          <p:nvPr>
            <p:ph type="ftr" sz="quarter" idx="11"/>
          </p:nvPr>
        </p:nvSpPr>
        <p:spPr/>
        <p:txBody>
          <a:bodyPr/>
          <a:lstStyle/>
          <a:p>
            <a:endParaRPr lang="sl-SI"/>
          </a:p>
        </p:txBody>
      </p:sp>
      <p:sp>
        <p:nvSpPr>
          <p:cNvPr id="6" name="Ograda številke diapozitiva 5"/>
          <p:cNvSpPr>
            <a:spLocks noGrp="1"/>
          </p:cNvSpPr>
          <p:nvPr>
            <p:ph type="sldNum" sz="quarter" idx="12"/>
          </p:nvPr>
        </p:nvSpPr>
        <p:spPr/>
        <p:txBody>
          <a:bodyPr/>
          <a:lstStyle/>
          <a:p>
            <a:fld id="{8C4749BF-978D-4FE9-ABCA-B028E0F27824}" type="slidenum">
              <a:rPr lang="sl-SI" smtClean="0"/>
              <a:t>‹#›</a:t>
            </a:fld>
            <a:endParaRPr lang="sl-SI"/>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Navpični naslov in besedilo">
    <p:spTree>
      <p:nvGrpSpPr>
        <p:cNvPr id="1" name=""/>
        <p:cNvGrpSpPr/>
        <p:nvPr/>
      </p:nvGrpSpPr>
      <p:grpSpPr>
        <a:xfrm>
          <a:off x="0" y="0"/>
          <a:ext cx="0" cy="0"/>
          <a:chOff x="0" y="0"/>
          <a:chExt cx="0" cy="0"/>
        </a:xfrm>
      </p:grpSpPr>
      <p:sp>
        <p:nvSpPr>
          <p:cNvPr id="2" name="Navpični naslov 1"/>
          <p:cNvSpPr>
            <a:spLocks noGrp="1"/>
          </p:cNvSpPr>
          <p:nvPr>
            <p:ph type="title" orient="vert"/>
          </p:nvPr>
        </p:nvSpPr>
        <p:spPr>
          <a:xfrm>
            <a:off x="6858000" y="549276"/>
            <a:ext cx="1828800" cy="5851525"/>
          </a:xfrm>
        </p:spPr>
        <p:txBody>
          <a:bodyPr vert="eaVert"/>
          <a:lstStyle/>
          <a:p>
            <a:r>
              <a:rPr kumimoji="0" lang="sl-SI" smtClean="0"/>
              <a:t>Kliknite, če želite urediti slog naslova matrice</a:t>
            </a:r>
            <a:endParaRPr kumimoji="0" lang="en-US"/>
          </a:p>
        </p:txBody>
      </p:sp>
      <p:sp>
        <p:nvSpPr>
          <p:cNvPr id="3" name="Ograda navpičnega besedila 2"/>
          <p:cNvSpPr>
            <a:spLocks noGrp="1"/>
          </p:cNvSpPr>
          <p:nvPr>
            <p:ph type="body" orient="vert" idx="1"/>
          </p:nvPr>
        </p:nvSpPr>
        <p:spPr>
          <a:xfrm>
            <a:off x="457200" y="549276"/>
            <a:ext cx="6248400" cy="5851525"/>
          </a:xfrm>
        </p:spPr>
        <p:txBody>
          <a:bodyPr vert="eaVert"/>
          <a:lstStyle/>
          <a:p>
            <a:pPr lvl="0" eaLnBrk="1" latinLnBrk="0" hangingPunct="1"/>
            <a:r>
              <a:rPr lang="sl-SI" smtClean="0"/>
              <a:t>Kliknite, če želite urediti sloge besedila matrice</a:t>
            </a:r>
          </a:p>
          <a:p>
            <a:pPr lvl="1" eaLnBrk="1" latinLnBrk="0" hangingPunct="1"/>
            <a:r>
              <a:rPr lang="sl-SI" smtClean="0"/>
              <a:t>Druga raven</a:t>
            </a:r>
          </a:p>
          <a:p>
            <a:pPr lvl="2" eaLnBrk="1" latinLnBrk="0" hangingPunct="1"/>
            <a:r>
              <a:rPr lang="sl-SI" smtClean="0"/>
              <a:t>Tretja raven</a:t>
            </a:r>
          </a:p>
          <a:p>
            <a:pPr lvl="3" eaLnBrk="1" latinLnBrk="0" hangingPunct="1"/>
            <a:r>
              <a:rPr lang="sl-SI" smtClean="0"/>
              <a:t>Četrta raven</a:t>
            </a:r>
          </a:p>
          <a:p>
            <a:pPr lvl="4" eaLnBrk="1" latinLnBrk="0" hangingPunct="1"/>
            <a:r>
              <a:rPr lang="sl-SI" smtClean="0"/>
              <a:t>Peta raven</a:t>
            </a:r>
            <a:endParaRPr kumimoji="0" lang="en-US"/>
          </a:p>
        </p:txBody>
      </p:sp>
      <p:sp>
        <p:nvSpPr>
          <p:cNvPr id="4" name="Ograda datuma 3"/>
          <p:cNvSpPr>
            <a:spLocks noGrp="1"/>
          </p:cNvSpPr>
          <p:nvPr>
            <p:ph type="dt" sz="half" idx="10"/>
          </p:nvPr>
        </p:nvSpPr>
        <p:spPr/>
        <p:txBody>
          <a:bodyPr/>
          <a:lstStyle/>
          <a:p>
            <a:fld id="{56B066F3-BE4C-449D-A06F-D900492696BE}" type="datetimeFigureOut">
              <a:rPr lang="sl-SI" smtClean="0"/>
              <a:t>4.10.2012</a:t>
            </a:fld>
            <a:endParaRPr lang="sl-SI"/>
          </a:p>
        </p:txBody>
      </p:sp>
      <p:sp>
        <p:nvSpPr>
          <p:cNvPr id="5" name="Ograda noge 4"/>
          <p:cNvSpPr>
            <a:spLocks noGrp="1"/>
          </p:cNvSpPr>
          <p:nvPr>
            <p:ph type="ftr" sz="quarter" idx="11"/>
          </p:nvPr>
        </p:nvSpPr>
        <p:spPr/>
        <p:txBody>
          <a:bodyPr/>
          <a:lstStyle/>
          <a:p>
            <a:endParaRPr lang="sl-SI"/>
          </a:p>
        </p:txBody>
      </p:sp>
      <p:sp>
        <p:nvSpPr>
          <p:cNvPr id="6" name="Ograda številke diapozitiva 5"/>
          <p:cNvSpPr>
            <a:spLocks noGrp="1"/>
          </p:cNvSpPr>
          <p:nvPr>
            <p:ph type="sldNum" sz="quarter" idx="12"/>
          </p:nvPr>
        </p:nvSpPr>
        <p:spPr/>
        <p:txBody>
          <a:bodyPr/>
          <a:lstStyle/>
          <a:p>
            <a:fld id="{8C4749BF-978D-4FE9-ABCA-B028E0F27824}" type="slidenum">
              <a:rPr lang="sl-SI" smtClean="0"/>
              <a:t>‹#›</a:t>
            </a:fld>
            <a:endParaRPr lang="sl-SI"/>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slov in vsebina">
    <p:spTree>
      <p:nvGrpSpPr>
        <p:cNvPr id="1" name=""/>
        <p:cNvGrpSpPr/>
        <p:nvPr/>
      </p:nvGrpSpPr>
      <p:grpSpPr>
        <a:xfrm>
          <a:off x="0" y="0"/>
          <a:ext cx="0" cy="0"/>
          <a:chOff x="0" y="0"/>
          <a:chExt cx="0" cy="0"/>
        </a:xfrm>
      </p:grpSpPr>
      <p:sp>
        <p:nvSpPr>
          <p:cNvPr id="22" name="Naslov 21"/>
          <p:cNvSpPr>
            <a:spLocks noGrp="1"/>
          </p:cNvSpPr>
          <p:nvPr>
            <p:ph type="title"/>
          </p:nvPr>
        </p:nvSpPr>
        <p:spPr/>
        <p:txBody>
          <a:bodyPr/>
          <a:lstStyle/>
          <a:p>
            <a:r>
              <a:rPr kumimoji="0" lang="sl-SI" smtClean="0"/>
              <a:t>Kliknite, če želite urediti slog naslova matrice</a:t>
            </a:r>
            <a:endParaRPr kumimoji="0" lang="en-US"/>
          </a:p>
        </p:txBody>
      </p:sp>
      <p:sp>
        <p:nvSpPr>
          <p:cNvPr id="27" name="Ograda vsebine 26"/>
          <p:cNvSpPr>
            <a:spLocks noGrp="1"/>
          </p:cNvSpPr>
          <p:nvPr>
            <p:ph idx="1"/>
          </p:nvPr>
        </p:nvSpPr>
        <p:spPr/>
        <p:txBody>
          <a:bodyPr/>
          <a:lstStyle/>
          <a:p>
            <a:pPr lvl="0" eaLnBrk="1" latinLnBrk="0" hangingPunct="1"/>
            <a:r>
              <a:rPr lang="sl-SI" smtClean="0"/>
              <a:t>Kliknite, če želite urediti sloge besedila matrice</a:t>
            </a:r>
          </a:p>
          <a:p>
            <a:pPr lvl="1" eaLnBrk="1" latinLnBrk="0" hangingPunct="1"/>
            <a:r>
              <a:rPr lang="sl-SI" smtClean="0"/>
              <a:t>Druga raven</a:t>
            </a:r>
          </a:p>
          <a:p>
            <a:pPr lvl="2" eaLnBrk="1" latinLnBrk="0" hangingPunct="1"/>
            <a:r>
              <a:rPr lang="sl-SI" smtClean="0"/>
              <a:t>Tretja raven</a:t>
            </a:r>
          </a:p>
          <a:p>
            <a:pPr lvl="3" eaLnBrk="1" latinLnBrk="0" hangingPunct="1"/>
            <a:r>
              <a:rPr lang="sl-SI" smtClean="0"/>
              <a:t>Četrta raven</a:t>
            </a:r>
          </a:p>
          <a:p>
            <a:pPr lvl="4" eaLnBrk="1" latinLnBrk="0" hangingPunct="1"/>
            <a:r>
              <a:rPr lang="sl-SI" smtClean="0"/>
              <a:t>Peta raven</a:t>
            </a:r>
            <a:endParaRPr kumimoji="0" lang="en-US"/>
          </a:p>
        </p:txBody>
      </p:sp>
      <p:sp>
        <p:nvSpPr>
          <p:cNvPr id="25" name="Ograda datuma 24"/>
          <p:cNvSpPr>
            <a:spLocks noGrp="1"/>
          </p:cNvSpPr>
          <p:nvPr>
            <p:ph type="dt" sz="half" idx="10"/>
          </p:nvPr>
        </p:nvSpPr>
        <p:spPr/>
        <p:txBody>
          <a:bodyPr/>
          <a:lstStyle/>
          <a:p>
            <a:fld id="{56B066F3-BE4C-449D-A06F-D900492696BE}" type="datetimeFigureOut">
              <a:rPr lang="sl-SI" smtClean="0"/>
              <a:t>4.10.2012</a:t>
            </a:fld>
            <a:endParaRPr lang="sl-SI"/>
          </a:p>
        </p:txBody>
      </p:sp>
      <p:sp>
        <p:nvSpPr>
          <p:cNvPr id="19" name="Ograda noge 18"/>
          <p:cNvSpPr>
            <a:spLocks noGrp="1"/>
          </p:cNvSpPr>
          <p:nvPr>
            <p:ph type="ftr" sz="quarter" idx="11"/>
          </p:nvPr>
        </p:nvSpPr>
        <p:spPr>
          <a:xfrm>
            <a:off x="3581400" y="76200"/>
            <a:ext cx="2895600" cy="288925"/>
          </a:xfrm>
        </p:spPr>
        <p:txBody>
          <a:bodyPr/>
          <a:lstStyle/>
          <a:p>
            <a:endParaRPr lang="sl-SI"/>
          </a:p>
        </p:txBody>
      </p:sp>
      <p:sp>
        <p:nvSpPr>
          <p:cNvPr id="16" name="Ograda številke diapozitiva 15"/>
          <p:cNvSpPr>
            <a:spLocks noGrp="1"/>
          </p:cNvSpPr>
          <p:nvPr>
            <p:ph type="sldNum" sz="quarter" idx="12"/>
          </p:nvPr>
        </p:nvSpPr>
        <p:spPr>
          <a:xfrm>
            <a:off x="8229600" y="6473952"/>
            <a:ext cx="758952" cy="246888"/>
          </a:xfrm>
        </p:spPr>
        <p:txBody>
          <a:bodyPr/>
          <a:lstStyle/>
          <a:p>
            <a:fld id="{8C4749BF-978D-4FE9-ABCA-B028E0F27824}" type="slidenum">
              <a:rPr lang="sl-SI" smtClean="0"/>
              <a:t>‹#›</a:t>
            </a:fld>
            <a:endParaRPr lang="sl-SI"/>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Glava odseka">
    <p:bg>
      <p:bgRef idx="1003">
        <a:schemeClr val="bg2"/>
      </p:bgRef>
    </p:bg>
    <p:spTree>
      <p:nvGrpSpPr>
        <p:cNvPr id="1" name=""/>
        <p:cNvGrpSpPr/>
        <p:nvPr/>
      </p:nvGrpSpPr>
      <p:grpSpPr>
        <a:xfrm>
          <a:off x="0" y="0"/>
          <a:ext cx="0" cy="0"/>
          <a:chOff x="0" y="0"/>
          <a:chExt cx="0" cy="0"/>
        </a:xfrm>
      </p:grpSpPr>
      <p:sp>
        <p:nvSpPr>
          <p:cNvPr id="7" name="Raven konektor 6"/>
          <p:cNvSpPr>
            <a:spLocks noChangeShapeType="1"/>
          </p:cNvSpPr>
          <p:nvPr/>
        </p:nvSpPr>
        <p:spPr bwMode="auto">
          <a:xfrm>
            <a:off x="514350" y="3444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Ograda besedila 5"/>
          <p:cNvSpPr>
            <a:spLocks noGrp="1"/>
          </p:cNvSpPr>
          <p:nvPr>
            <p:ph type="body" idx="1"/>
          </p:nvPr>
        </p:nvSpPr>
        <p:spPr>
          <a:xfrm>
            <a:off x="381000" y="1676400"/>
            <a:ext cx="8458200" cy="1219200"/>
          </a:xfrm>
        </p:spPr>
        <p:txBody>
          <a:bodyPr anchor="b"/>
          <a:lstStyle>
            <a:lvl1pPr marL="0" indent="0" algn="r">
              <a:buNone/>
              <a:defRPr sz="2000">
                <a:solidFill>
                  <a:schemeClr val="tx2">
                    <a:shade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sl-SI" smtClean="0"/>
              <a:t>Kliknite, če želite urediti sloge besedila matrice</a:t>
            </a:r>
          </a:p>
        </p:txBody>
      </p:sp>
      <p:sp>
        <p:nvSpPr>
          <p:cNvPr id="19" name="Ograda datuma 18"/>
          <p:cNvSpPr>
            <a:spLocks noGrp="1"/>
          </p:cNvSpPr>
          <p:nvPr>
            <p:ph type="dt" sz="half" idx="10"/>
          </p:nvPr>
        </p:nvSpPr>
        <p:spPr/>
        <p:txBody>
          <a:bodyPr/>
          <a:lstStyle/>
          <a:p>
            <a:fld id="{56B066F3-BE4C-449D-A06F-D900492696BE}" type="datetimeFigureOut">
              <a:rPr lang="sl-SI" smtClean="0"/>
              <a:t>4.10.2012</a:t>
            </a:fld>
            <a:endParaRPr lang="sl-SI"/>
          </a:p>
        </p:txBody>
      </p:sp>
      <p:sp>
        <p:nvSpPr>
          <p:cNvPr id="11" name="Ograda noge 10"/>
          <p:cNvSpPr>
            <a:spLocks noGrp="1"/>
          </p:cNvSpPr>
          <p:nvPr>
            <p:ph type="ftr" sz="quarter" idx="11"/>
          </p:nvPr>
        </p:nvSpPr>
        <p:spPr/>
        <p:txBody>
          <a:bodyPr/>
          <a:lstStyle/>
          <a:p>
            <a:endParaRPr lang="sl-SI"/>
          </a:p>
        </p:txBody>
      </p:sp>
      <p:sp>
        <p:nvSpPr>
          <p:cNvPr id="16" name="Ograda številke diapozitiva 15"/>
          <p:cNvSpPr>
            <a:spLocks noGrp="1"/>
          </p:cNvSpPr>
          <p:nvPr>
            <p:ph type="sldNum" sz="quarter" idx="12"/>
          </p:nvPr>
        </p:nvSpPr>
        <p:spPr/>
        <p:txBody>
          <a:bodyPr/>
          <a:lstStyle/>
          <a:p>
            <a:fld id="{8C4749BF-978D-4FE9-ABCA-B028E0F27824}" type="slidenum">
              <a:rPr lang="sl-SI" smtClean="0"/>
              <a:t>‹#›</a:t>
            </a:fld>
            <a:endParaRPr lang="sl-SI"/>
          </a:p>
        </p:txBody>
      </p:sp>
      <p:sp>
        <p:nvSpPr>
          <p:cNvPr id="8" name="Naslov 7"/>
          <p:cNvSpPr>
            <a:spLocks noGrp="1"/>
          </p:cNvSpPr>
          <p:nvPr>
            <p:ph type="title"/>
          </p:nvPr>
        </p:nvSpPr>
        <p:spPr>
          <a:xfrm>
            <a:off x="180475" y="2947085"/>
            <a:ext cx="8686800" cy="1184825"/>
          </a:xfrm>
        </p:spPr>
        <p:txBody>
          <a:bodyPr rtlCol="0" anchor="t"/>
          <a:lstStyle>
            <a:lvl1pPr algn="r">
              <a:defRPr/>
            </a:lvl1pPr>
          </a:lstStyle>
          <a:p>
            <a:r>
              <a:rPr kumimoji="0" lang="sl-SI" smtClean="0"/>
              <a:t>Kliknite, če želite urediti slog naslova matrice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e vsebini">
    <p:spTree>
      <p:nvGrpSpPr>
        <p:cNvPr id="1" name=""/>
        <p:cNvGrpSpPr/>
        <p:nvPr/>
      </p:nvGrpSpPr>
      <p:grpSpPr>
        <a:xfrm>
          <a:off x="0" y="0"/>
          <a:ext cx="0" cy="0"/>
          <a:chOff x="0" y="0"/>
          <a:chExt cx="0" cy="0"/>
        </a:xfrm>
      </p:grpSpPr>
      <p:sp>
        <p:nvSpPr>
          <p:cNvPr id="20" name="Naslov 19"/>
          <p:cNvSpPr>
            <a:spLocks noGrp="1"/>
          </p:cNvSpPr>
          <p:nvPr>
            <p:ph type="title"/>
          </p:nvPr>
        </p:nvSpPr>
        <p:spPr>
          <a:xfrm>
            <a:off x="301752" y="457200"/>
            <a:ext cx="8686800" cy="841248"/>
          </a:xfrm>
        </p:spPr>
        <p:txBody>
          <a:bodyPr/>
          <a:lstStyle/>
          <a:p>
            <a:r>
              <a:rPr kumimoji="0" lang="sl-SI" smtClean="0"/>
              <a:t>Kliknite, če želite urediti slog naslova matrice</a:t>
            </a:r>
            <a:endParaRPr kumimoji="0" lang="en-US"/>
          </a:p>
        </p:txBody>
      </p:sp>
      <p:sp>
        <p:nvSpPr>
          <p:cNvPr id="14" name="Ograda vsebine 13"/>
          <p:cNvSpPr>
            <a:spLocks noGrp="1"/>
          </p:cNvSpPr>
          <p:nvPr>
            <p:ph sz="half" idx="1"/>
          </p:nvPr>
        </p:nvSpPr>
        <p:spPr>
          <a:xfrm>
            <a:off x="304800" y="1600200"/>
            <a:ext cx="41910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sl-SI" smtClean="0"/>
              <a:t>Kliknite, če želite urediti sloge besedila matrice</a:t>
            </a:r>
          </a:p>
          <a:p>
            <a:pPr lvl="1" eaLnBrk="1" latinLnBrk="0" hangingPunct="1"/>
            <a:r>
              <a:rPr lang="sl-SI" smtClean="0"/>
              <a:t>Druga raven</a:t>
            </a:r>
          </a:p>
          <a:p>
            <a:pPr lvl="2" eaLnBrk="1" latinLnBrk="0" hangingPunct="1"/>
            <a:r>
              <a:rPr lang="sl-SI" smtClean="0"/>
              <a:t>Tretja raven</a:t>
            </a:r>
          </a:p>
          <a:p>
            <a:pPr lvl="3" eaLnBrk="1" latinLnBrk="0" hangingPunct="1"/>
            <a:r>
              <a:rPr lang="sl-SI" smtClean="0"/>
              <a:t>Četrta raven</a:t>
            </a:r>
          </a:p>
          <a:p>
            <a:pPr lvl="4" eaLnBrk="1" latinLnBrk="0" hangingPunct="1"/>
            <a:r>
              <a:rPr lang="sl-SI" smtClean="0"/>
              <a:t>Peta raven</a:t>
            </a:r>
            <a:endParaRPr kumimoji="0" lang="en-US"/>
          </a:p>
        </p:txBody>
      </p:sp>
      <p:sp>
        <p:nvSpPr>
          <p:cNvPr id="13" name="Ograda vsebine 12"/>
          <p:cNvSpPr>
            <a:spLocks noGrp="1"/>
          </p:cNvSpPr>
          <p:nvPr>
            <p:ph sz="half" idx="2"/>
          </p:nvPr>
        </p:nvSpPr>
        <p:spPr>
          <a:xfrm>
            <a:off x="4648200" y="1600200"/>
            <a:ext cx="43434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sl-SI" smtClean="0"/>
              <a:t>Kliknite, če želite urediti sloge besedila matrice</a:t>
            </a:r>
          </a:p>
          <a:p>
            <a:pPr lvl="1" eaLnBrk="1" latinLnBrk="0" hangingPunct="1"/>
            <a:r>
              <a:rPr lang="sl-SI" smtClean="0"/>
              <a:t>Druga raven</a:t>
            </a:r>
          </a:p>
          <a:p>
            <a:pPr lvl="2" eaLnBrk="1" latinLnBrk="0" hangingPunct="1"/>
            <a:r>
              <a:rPr lang="sl-SI" smtClean="0"/>
              <a:t>Tretja raven</a:t>
            </a:r>
          </a:p>
          <a:p>
            <a:pPr lvl="3" eaLnBrk="1" latinLnBrk="0" hangingPunct="1"/>
            <a:r>
              <a:rPr lang="sl-SI" smtClean="0"/>
              <a:t>Četrta raven</a:t>
            </a:r>
          </a:p>
          <a:p>
            <a:pPr lvl="4" eaLnBrk="1" latinLnBrk="0" hangingPunct="1"/>
            <a:r>
              <a:rPr lang="sl-SI" smtClean="0"/>
              <a:t>Peta raven</a:t>
            </a:r>
            <a:endParaRPr kumimoji="0" lang="en-US"/>
          </a:p>
        </p:txBody>
      </p:sp>
      <p:sp>
        <p:nvSpPr>
          <p:cNvPr id="21" name="Ograda datuma 20"/>
          <p:cNvSpPr>
            <a:spLocks noGrp="1"/>
          </p:cNvSpPr>
          <p:nvPr>
            <p:ph type="dt" sz="half" idx="10"/>
          </p:nvPr>
        </p:nvSpPr>
        <p:spPr/>
        <p:txBody>
          <a:bodyPr/>
          <a:lstStyle/>
          <a:p>
            <a:fld id="{56B066F3-BE4C-449D-A06F-D900492696BE}" type="datetimeFigureOut">
              <a:rPr lang="sl-SI" smtClean="0"/>
              <a:t>4.10.2012</a:t>
            </a:fld>
            <a:endParaRPr lang="sl-SI"/>
          </a:p>
        </p:txBody>
      </p:sp>
      <p:sp>
        <p:nvSpPr>
          <p:cNvPr id="10" name="Ograda noge 9"/>
          <p:cNvSpPr>
            <a:spLocks noGrp="1"/>
          </p:cNvSpPr>
          <p:nvPr>
            <p:ph type="ftr" sz="quarter" idx="11"/>
          </p:nvPr>
        </p:nvSpPr>
        <p:spPr/>
        <p:txBody>
          <a:bodyPr/>
          <a:lstStyle/>
          <a:p>
            <a:endParaRPr lang="sl-SI"/>
          </a:p>
        </p:txBody>
      </p:sp>
      <p:sp>
        <p:nvSpPr>
          <p:cNvPr id="31" name="Ograda številke diapozitiva 30"/>
          <p:cNvSpPr>
            <a:spLocks noGrp="1"/>
          </p:cNvSpPr>
          <p:nvPr>
            <p:ph type="sldNum" sz="quarter" idx="12"/>
          </p:nvPr>
        </p:nvSpPr>
        <p:spPr/>
        <p:txBody>
          <a:bodyPr/>
          <a:lstStyle/>
          <a:p>
            <a:fld id="{8C4749BF-978D-4FE9-ABCA-B028E0F27824}" type="slidenum">
              <a:rPr lang="sl-SI" smtClean="0"/>
              <a:t>‹#›</a:t>
            </a:fld>
            <a:endParaRPr lang="sl-SI"/>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Primerjava">
    <p:spTree>
      <p:nvGrpSpPr>
        <p:cNvPr id="1" name=""/>
        <p:cNvGrpSpPr/>
        <p:nvPr/>
      </p:nvGrpSpPr>
      <p:grpSpPr>
        <a:xfrm>
          <a:off x="0" y="0"/>
          <a:ext cx="0" cy="0"/>
          <a:chOff x="0" y="0"/>
          <a:chExt cx="0" cy="0"/>
        </a:xfrm>
      </p:grpSpPr>
      <p:sp>
        <p:nvSpPr>
          <p:cNvPr id="29" name="Naslov 28"/>
          <p:cNvSpPr>
            <a:spLocks noGrp="1"/>
          </p:cNvSpPr>
          <p:nvPr>
            <p:ph type="title"/>
          </p:nvPr>
        </p:nvSpPr>
        <p:spPr>
          <a:xfrm>
            <a:off x="304800" y="5410200"/>
            <a:ext cx="8610600" cy="882650"/>
          </a:xfrm>
        </p:spPr>
        <p:txBody>
          <a:bodyPr anchor="ctr"/>
          <a:lstStyle>
            <a:lvl1pPr>
              <a:defRPr/>
            </a:lvl1pPr>
          </a:lstStyle>
          <a:p>
            <a:r>
              <a:rPr kumimoji="0" lang="sl-SI" smtClean="0"/>
              <a:t>Kliknite, če želite urediti slog naslova matrice</a:t>
            </a:r>
            <a:endParaRPr kumimoji="0" lang="en-US"/>
          </a:p>
        </p:txBody>
      </p:sp>
      <p:sp>
        <p:nvSpPr>
          <p:cNvPr id="13" name="Ograda besedila 12"/>
          <p:cNvSpPr>
            <a:spLocks noGrp="1"/>
          </p:cNvSpPr>
          <p:nvPr>
            <p:ph type="body" idx="1"/>
          </p:nvPr>
        </p:nvSpPr>
        <p:spPr>
          <a:xfrm>
            <a:off x="281444" y="666750"/>
            <a:ext cx="4290556"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sl-SI" smtClean="0"/>
              <a:t>Kliknite, če želite urediti sloge besedila matrice</a:t>
            </a:r>
          </a:p>
        </p:txBody>
      </p:sp>
      <p:sp>
        <p:nvSpPr>
          <p:cNvPr id="25" name="Ograda besedila 24"/>
          <p:cNvSpPr>
            <a:spLocks noGrp="1"/>
          </p:cNvSpPr>
          <p:nvPr>
            <p:ph type="body" sz="half" idx="3"/>
          </p:nvPr>
        </p:nvSpPr>
        <p:spPr>
          <a:xfrm>
            <a:off x="4645025" y="666750"/>
            <a:ext cx="4292241"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sl-SI" smtClean="0"/>
              <a:t>Kliknite, če želite urediti sloge besedila matrice</a:t>
            </a:r>
          </a:p>
        </p:txBody>
      </p:sp>
      <p:sp>
        <p:nvSpPr>
          <p:cNvPr id="4" name="Ograda vsebine 3"/>
          <p:cNvSpPr>
            <a:spLocks noGrp="1"/>
          </p:cNvSpPr>
          <p:nvPr>
            <p:ph sz="quarter" idx="2"/>
          </p:nvPr>
        </p:nvSpPr>
        <p:spPr>
          <a:xfrm>
            <a:off x="281444" y="1316037"/>
            <a:ext cx="429055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sl-SI" smtClean="0"/>
              <a:t>Kliknite, če želite urediti sloge besedila matrice</a:t>
            </a:r>
          </a:p>
          <a:p>
            <a:pPr lvl="1" eaLnBrk="1" latinLnBrk="0" hangingPunct="1"/>
            <a:r>
              <a:rPr lang="sl-SI" smtClean="0"/>
              <a:t>Druga raven</a:t>
            </a:r>
          </a:p>
          <a:p>
            <a:pPr lvl="2" eaLnBrk="1" latinLnBrk="0" hangingPunct="1"/>
            <a:r>
              <a:rPr lang="sl-SI" smtClean="0"/>
              <a:t>Tretja raven</a:t>
            </a:r>
          </a:p>
          <a:p>
            <a:pPr lvl="3" eaLnBrk="1" latinLnBrk="0" hangingPunct="1"/>
            <a:r>
              <a:rPr lang="sl-SI" smtClean="0"/>
              <a:t>Četrta raven</a:t>
            </a:r>
          </a:p>
          <a:p>
            <a:pPr lvl="4" eaLnBrk="1" latinLnBrk="0" hangingPunct="1"/>
            <a:r>
              <a:rPr lang="sl-SI" smtClean="0"/>
              <a:t>Peta raven</a:t>
            </a:r>
            <a:endParaRPr kumimoji="0" lang="en-US"/>
          </a:p>
        </p:txBody>
      </p:sp>
      <p:sp>
        <p:nvSpPr>
          <p:cNvPr id="28" name="Ograda vsebine 27"/>
          <p:cNvSpPr>
            <a:spLocks noGrp="1"/>
          </p:cNvSpPr>
          <p:nvPr>
            <p:ph sz="quarter" idx="4"/>
          </p:nvPr>
        </p:nvSpPr>
        <p:spPr>
          <a:xfrm>
            <a:off x="4648730" y="1316037"/>
            <a:ext cx="428853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sl-SI" smtClean="0"/>
              <a:t>Kliknite, če želite urediti sloge besedila matrice</a:t>
            </a:r>
          </a:p>
          <a:p>
            <a:pPr lvl="1" eaLnBrk="1" latinLnBrk="0" hangingPunct="1"/>
            <a:r>
              <a:rPr lang="sl-SI" smtClean="0"/>
              <a:t>Druga raven</a:t>
            </a:r>
          </a:p>
          <a:p>
            <a:pPr lvl="2" eaLnBrk="1" latinLnBrk="0" hangingPunct="1"/>
            <a:r>
              <a:rPr lang="sl-SI" smtClean="0"/>
              <a:t>Tretja raven</a:t>
            </a:r>
          </a:p>
          <a:p>
            <a:pPr lvl="3" eaLnBrk="1" latinLnBrk="0" hangingPunct="1"/>
            <a:r>
              <a:rPr lang="sl-SI" smtClean="0"/>
              <a:t>Četrta raven</a:t>
            </a:r>
          </a:p>
          <a:p>
            <a:pPr lvl="4" eaLnBrk="1" latinLnBrk="0" hangingPunct="1"/>
            <a:r>
              <a:rPr lang="sl-SI" smtClean="0"/>
              <a:t>Peta raven</a:t>
            </a:r>
            <a:endParaRPr kumimoji="0" lang="en-US"/>
          </a:p>
        </p:txBody>
      </p:sp>
      <p:sp>
        <p:nvSpPr>
          <p:cNvPr id="10" name="Ograda datuma 9"/>
          <p:cNvSpPr>
            <a:spLocks noGrp="1"/>
          </p:cNvSpPr>
          <p:nvPr>
            <p:ph type="dt" sz="half" idx="10"/>
          </p:nvPr>
        </p:nvSpPr>
        <p:spPr/>
        <p:txBody>
          <a:bodyPr/>
          <a:lstStyle/>
          <a:p>
            <a:fld id="{56B066F3-BE4C-449D-A06F-D900492696BE}" type="datetimeFigureOut">
              <a:rPr lang="sl-SI" smtClean="0"/>
              <a:t>4.10.2012</a:t>
            </a:fld>
            <a:endParaRPr lang="sl-SI"/>
          </a:p>
        </p:txBody>
      </p:sp>
      <p:sp>
        <p:nvSpPr>
          <p:cNvPr id="6" name="Ograda noge 5"/>
          <p:cNvSpPr>
            <a:spLocks noGrp="1"/>
          </p:cNvSpPr>
          <p:nvPr>
            <p:ph type="ftr" sz="quarter" idx="11"/>
          </p:nvPr>
        </p:nvSpPr>
        <p:spPr/>
        <p:txBody>
          <a:bodyPr/>
          <a:lstStyle/>
          <a:p>
            <a:endParaRPr lang="sl-SI"/>
          </a:p>
        </p:txBody>
      </p:sp>
      <p:sp>
        <p:nvSpPr>
          <p:cNvPr id="7" name="Ograda številke diapozitiva 6"/>
          <p:cNvSpPr>
            <a:spLocks noGrp="1"/>
          </p:cNvSpPr>
          <p:nvPr>
            <p:ph type="sldNum" sz="quarter" idx="12"/>
          </p:nvPr>
        </p:nvSpPr>
        <p:spPr>
          <a:xfrm>
            <a:off x="8229600" y="6477000"/>
            <a:ext cx="762000" cy="246888"/>
          </a:xfrm>
        </p:spPr>
        <p:txBody>
          <a:bodyPr/>
          <a:lstStyle/>
          <a:p>
            <a:fld id="{8C4749BF-978D-4FE9-ABCA-B028E0F27824}" type="slidenum">
              <a:rPr lang="sl-SI" smtClean="0"/>
              <a:t>‹#›</a:t>
            </a:fld>
            <a:endParaRPr lang="sl-SI"/>
          </a:p>
        </p:txBody>
      </p:sp>
      <p:sp>
        <p:nvSpPr>
          <p:cNvPr id="11" name="Raven konektor 10"/>
          <p:cNvSpPr>
            <a:spLocks noChangeShapeType="1"/>
          </p:cNvSpPr>
          <p:nvPr/>
        </p:nvSpPr>
        <p:spPr bwMode="auto">
          <a:xfrm>
            <a:off x="514350" y="6019800"/>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amo naslov">
    <p:spTree>
      <p:nvGrpSpPr>
        <p:cNvPr id="1" name=""/>
        <p:cNvGrpSpPr/>
        <p:nvPr/>
      </p:nvGrpSpPr>
      <p:grpSpPr>
        <a:xfrm>
          <a:off x="0" y="0"/>
          <a:ext cx="0" cy="0"/>
          <a:chOff x="0" y="0"/>
          <a:chExt cx="0" cy="0"/>
        </a:xfrm>
      </p:grpSpPr>
      <p:sp>
        <p:nvSpPr>
          <p:cNvPr id="30" name="Naslov 29"/>
          <p:cNvSpPr>
            <a:spLocks noGrp="1"/>
          </p:cNvSpPr>
          <p:nvPr>
            <p:ph type="title"/>
          </p:nvPr>
        </p:nvSpPr>
        <p:spPr>
          <a:xfrm>
            <a:off x="301752" y="457200"/>
            <a:ext cx="8686800" cy="841248"/>
          </a:xfrm>
        </p:spPr>
        <p:txBody>
          <a:bodyPr/>
          <a:lstStyle/>
          <a:p>
            <a:r>
              <a:rPr kumimoji="0" lang="sl-SI" smtClean="0"/>
              <a:t>Kliknite, če želite urediti slog naslova matrice</a:t>
            </a:r>
            <a:endParaRPr kumimoji="0" lang="en-US"/>
          </a:p>
        </p:txBody>
      </p:sp>
      <p:sp>
        <p:nvSpPr>
          <p:cNvPr id="12" name="Ograda datuma 11"/>
          <p:cNvSpPr>
            <a:spLocks noGrp="1"/>
          </p:cNvSpPr>
          <p:nvPr>
            <p:ph type="dt" sz="half" idx="10"/>
          </p:nvPr>
        </p:nvSpPr>
        <p:spPr/>
        <p:txBody>
          <a:bodyPr/>
          <a:lstStyle/>
          <a:p>
            <a:fld id="{56B066F3-BE4C-449D-A06F-D900492696BE}" type="datetimeFigureOut">
              <a:rPr lang="sl-SI" smtClean="0"/>
              <a:t>4.10.2012</a:t>
            </a:fld>
            <a:endParaRPr lang="sl-SI"/>
          </a:p>
        </p:txBody>
      </p:sp>
      <p:sp>
        <p:nvSpPr>
          <p:cNvPr id="21" name="Ograda noge 20"/>
          <p:cNvSpPr>
            <a:spLocks noGrp="1"/>
          </p:cNvSpPr>
          <p:nvPr>
            <p:ph type="ftr" sz="quarter" idx="11"/>
          </p:nvPr>
        </p:nvSpPr>
        <p:spPr/>
        <p:txBody>
          <a:bodyPr/>
          <a:lstStyle/>
          <a:p>
            <a:endParaRPr lang="sl-SI"/>
          </a:p>
        </p:txBody>
      </p:sp>
      <p:sp>
        <p:nvSpPr>
          <p:cNvPr id="6" name="Ograda številke diapozitiva 5"/>
          <p:cNvSpPr>
            <a:spLocks noGrp="1"/>
          </p:cNvSpPr>
          <p:nvPr>
            <p:ph type="sldNum" sz="quarter" idx="12"/>
          </p:nvPr>
        </p:nvSpPr>
        <p:spPr/>
        <p:txBody>
          <a:bodyPr/>
          <a:lstStyle/>
          <a:p>
            <a:fld id="{8C4749BF-978D-4FE9-ABCA-B028E0F27824}" type="slidenum">
              <a:rPr lang="sl-SI" smtClean="0"/>
              <a:t>‹#›</a:t>
            </a:fld>
            <a:endParaRPr lang="sl-SI"/>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Prazen">
    <p:spTree>
      <p:nvGrpSpPr>
        <p:cNvPr id="1" name=""/>
        <p:cNvGrpSpPr/>
        <p:nvPr/>
      </p:nvGrpSpPr>
      <p:grpSpPr>
        <a:xfrm>
          <a:off x="0" y="0"/>
          <a:ext cx="0" cy="0"/>
          <a:chOff x="0" y="0"/>
          <a:chExt cx="0" cy="0"/>
        </a:xfrm>
      </p:grpSpPr>
      <p:sp>
        <p:nvSpPr>
          <p:cNvPr id="3" name="Ograda datuma 2"/>
          <p:cNvSpPr>
            <a:spLocks noGrp="1"/>
          </p:cNvSpPr>
          <p:nvPr>
            <p:ph type="dt" sz="half" idx="10"/>
          </p:nvPr>
        </p:nvSpPr>
        <p:spPr/>
        <p:txBody>
          <a:bodyPr/>
          <a:lstStyle/>
          <a:p>
            <a:fld id="{56B066F3-BE4C-449D-A06F-D900492696BE}" type="datetimeFigureOut">
              <a:rPr lang="sl-SI" smtClean="0"/>
              <a:t>4.10.2012</a:t>
            </a:fld>
            <a:endParaRPr lang="sl-SI"/>
          </a:p>
        </p:txBody>
      </p:sp>
      <p:sp>
        <p:nvSpPr>
          <p:cNvPr id="24" name="Ograda noge 23"/>
          <p:cNvSpPr>
            <a:spLocks noGrp="1"/>
          </p:cNvSpPr>
          <p:nvPr>
            <p:ph type="ftr" sz="quarter" idx="11"/>
          </p:nvPr>
        </p:nvSpPr>
        <p:spPr/>
        <p:txBody>
          <a:bodyPr/>
          <a:lstStyle/>
          <a:p>
            <a:endParaRPr lang="sl-SI"/>
          </a:p>
        </p:txBody>
      </p:sp>
      <p:sp>
        <p:nvSpPr>
          <p:cNvPr id="7" name="Ograda številke diapozitiva 6"/>
          <p:cNvSpPr>
            <a:spLocks noGrp="1"/>
          </p:cNvSpPr>
          <p:nvPr>
            <p:ph type="sldNum" sz="quarter" idx="12"/>
          </p:nvPr>
        </p:nvSpPr>
        <p:spPr/>
        <p:txBody>
          <a:bodyPr/>
          <a:lstStyle/>
          <a:p>
            <a:fld id="{8C4749BF-978D-4FE9-ABCA-B028E0F27824}" type="slidenum">
              <a:rPr lang="sl-SI" smtClean="0"/>
              <a:t>‹#›</a:t>
            </a:fld>
            <a:endParaRPr lang="sl-SI"/>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1_Naslov in vsebina">
    <p:spTree>
      <p:nvGrpSpPr>
        <p:cNvPr id="1" name=""/>
        <p:cNvGrpSpPr/>
        <p:nvPr/>
      </p:nvGrpSpPr>
      <p:grpSpPr>
        <a:xfrm>
          <a:off x="0" y="0"/>
          <a:ext cx="0" cy="0"/>
          <a:chOff x="0" y="0"/>
          <a:chExt cx="0" cy="0"/>
        </a:xfrm>
      </p:grpSpPr>
      <p:sp>
        <p:nvSpPr>
          <p:cNvPr id="8" name="Raven konektor 7"/>
          <p:cNvSpPr>
            <a:spLocks noChangeShapeType="1"/>
          </p:cNvSpPr>
          <p:nvPr/>
        </p:nvSpPr>
        <p:spPr bwMode="auto">
          <a:xfrm>
            <a:off x="514350" y="5849117"/>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Naslov 11"/>
          <p:cNvSpPr>
            <a:spLocks noGrp="1"/>
          </p:cNvSpPr>
          <p:nvPr>
            <p:ph type="title"/>
          </p:nvPr>
        </p:nvSpPr>
        <p:spPr>
          <a:xfrm>
            <a:off x="457200" y="5486400"/>
            <a:ext cx="8458200" cy="520700"/>
          </a:xfrm>
        </p:spPr>
        <p:txBody>
          <a:bodyPr anchor="ctr"/>
          <a:lstStyle>
            <a:lvl1pPr algn="l">
              <a:buNone/>
              <a:defRPr sz="2000" b="1"/>
            </a:lvl1pPr>
          </a:lstStyle>
          <a:p>
            <a:r>
              <a:rPr kumimoji="0" lang="sl-SI" smtClean="0"/>
              <a:t>Kliknite, če želite urediti slog naslova matrice</a:t>
            </a:r>
            <a:endParaRPr kumimoji="0" lang="en-US"/>
          </a:p>
        </p:txBody>
      </p:sp>
      <p:sp>
        <p:nvSpPr>
          <p:cNvPr id="26" name="Ograda besedila 25"/>
          <p:cNvSpPr>
            <a:spLocks noGrp="1"/>
          </p:cNvSpPr>
          <p:nvPr>
            <p:ph type="body" idx="2"/>
          </p:nvPr>
        </p:nvSpPr>
        <p:spPr>
          <a:xfrm>
            <a:off x="457200" y="609600"/>
            <a:ext cx="3008313" cy="4800600"/>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sl-SI" smtClean="0"/>
              <a:t>Kliknite, če želite urediti sloge besedila matrice</a:t>
            </a:r>
          </a:p>
        </p:txBody>
      </p:sp>
      <p:sp>
        <p:nvSpPr>
          <p:cNvPr id="14" name="Ograda vsebine 13"/>
          <p:cNvSpPr>
            <a:spLocks noGrp="1"/>
          </p:cNvSpPr>
          <p:nvPr>
            <p:ph sz="half" idx="1"/>
          </p:nvPr>
        </p:nvSpPr>
        <p:spPr>
          <a:xfrm>
            <a:off x="3575050" y="609600"/>
            <a:ext cx="5340350" cy="4800600"/>
          </a:xfrm>
        </p:spPr>
        <p:txBody>
          <a:bodyPr/>
          <a:lstStyle>
            <a:lvl1pPr>
              <a:defRPr sz="3200"/>
            </a:lvl1pPr>
            <a:lvl2pPr>
              <a:defRPr sz="2800"/>
            </a:lvl2pPr>
            <a:lvl3pPr>
              <a:defRPr sz="2400"/>
            </a:lvl3pPr>
            <a:lvl4pPr>
              <a:defRPr sz="2000"/>
            </a:lvl4pPr>
            <a:lvl5pPr>
              <a:defRPr sz="2000"/>
            </a:lvl5pPr>
          </a:lstStyle>
          <a:p>
            <a:pPr lvl="0" eaLnBrk="1" latinLnBrk="0" hangingPunct="1"/>
            <a:r>
              <a:rPr lang="sl-SI" smtClean="0"/>
              <a:t>Kliknite, če želite urediti sloge besedila matrice</a:t>
            </a:r>
          </a:p>
          <a:p>
            <a:pPr lvl="1" eaLnBrk="1" latinLnBrk="0" hangingPunct="1"/>
            <a:r>
              <a:rPr lang="sl-SI" smtClean="0"/>
              <a:t>Druga raven</a:t>
            </a:r>
          </a:p>
          <a:p>
            <a:pPr lvl="2" eaLnBrk="1" latinLnBrk="0" hangingPunct="1"/>
            <a:r>
              <a:rPr lang="sl-SI" smtClean="0"/>
              <a:t>Tretja raven</a:t>
            </a:r>
          </a:p>
          <a:p>
            <a:pPr lvl="3" eaLnBrk="1" latinLnBrk="0" hangingPunct="1"/>
            <a:r>
              <a:rPr lang="sl-SI" smtClean="0"/>
              <a:t>Četrta raven</a:t>
            </a:r>
          </a:p>
          <a:p>
            <a:pPr lvl="4" eaLnBrk="1" latinLnBrk="0" hangingPunct="1"/>
            <a:r>
              <a:rPr lang="sl-SI" smtClean="0"/>
              <a:t>Peta raven</a:t>
            </a:r>
            <a:endParaRPr kumimoji="0" lang="en-US"/>
          </a:p>
        </p:txBody>
      </p:sp>
      <p:sp>
        <p:nvSpPr>
          <p:cNvPr id="25" name="Ograda datuma 24"/>
          <p:cNvSpPr>
            <a:spLocks noGrp="1"/>
          </p:cNvSpPr>
          <p:nvPr>
            <p:ph type="dt" sz="half" idx="10"/>
          </p:nvPr>
        </p:nvSpPr>
        <p:spPr/>
        <p:txBody>
          <a:bodyPr/>
          <a:lstStyle/>
          <a:p>
            <a:fld id="{56B066F3-BE4C-449D-A06F-D900492696BE}" type="datetimeFigureOut">
              <a:rPr lang="sl-SI" smtClean="0"/>
              <a:t>4.10.2012</a:t>
            </a:fld>
            <a:endParaRPr lang="sl-SI"/>
          </a:p>
        </p:txBody>
      </p:sp>
      <p:sp>
        <p:nvSpPr>
          <p:cNvPr id="29" name="Ograda noge 28"/>
          <p:cNvSpPr>
            <a:spLocks noGrp="1"/>
          </p:cNvSpPr>
          <p:nvPr>
            <p:ph type="ftr" sz="quarter" idx="11"/>
          </p:nvPr>
        </p:nvSpPr>
        <p:spPr/>
        <p:txBody>
          <a:bodyPr/>
          <a:lstStyle/>
          <a:p>
            <a:endParaRPr lang="sl-SI"/>
          </a:p>
        </p:txBody>
      </p:sp>
      <p:sp>
        <p:nvSpPr>
          <p:cNvPr id="7" name="Ograda številke diapozitiva 6"/>
          <p:cNvSpPr>
            <a:spLocks noGrp="1"/>
          </p:cNvSpPr>
          <p:nvPr>
            <p:ph type="sldNum" sz="quarter" idx="12"/>
          </p:nvPr>
        </p:nvSpPr>
        <p:spPr/>
        <p:txBody>
          <a:bodyPr/>
          <a:lstStyle/>
          <a:p>
            <a:fld id="{8C4749BF-978D-4FE9-ABCA-B028E0F27824}" type="slidenum">
              <a:rPr lang="sl-SI" smtClean="0"/>
              <a:t>‹#›</a:t>
            </a:fld>
            <a:endParaRPr lang="sl-SI"/>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Naslov in slika">
    <p:spTree>
      <p:nvGrpSpPr>
        <p:cNvPr id="1" name=""/>
        <p:cNvGrpSpPr/>
        <p:nvPr/>
      </p:nvGrpSpPr>
      <p:grpSpPr>
        <a:xfrm>
          <a:off x="0" y="0"/>
          <a:ext cx="0" cy="0"/>
          <a:chOff x="0" y="0"/>
          <a:chExt cx="0" cy="0"/>
        </a:xfrm>
      </p:grpSpPr>
      <p:sp>
        <p:nvSpPr>
          <p:cNvPr id="13" name="Ograda slike 12"/>
          <p:cNvSpPr>
            <a:spLocks noGrp="1"/>
          </p:cNvSpPr>
          <p:nvPr>
            <p:ph type="pic" idx="1"/>
          </p:nvPr>
        </p:nvSpPr>
        <p:spPr>
          <a:xfrm>
            <a:off x="3505200" y="616634"/>
            <a:ext cx="5029200" cy="3657600"/>
          </a:xfrm>
          <a:solidFill>
            <a:schemeClr val="bg1"/>
          </a:solidFill>
          <a:ln w="6350">
            <a:solidFill>
              <a:schemeClr val="accent1"/>
            </a:solidFill>
          </a:ln>
          <a:effectLst>
            <a:reflection blurRad="1000" stA="49000" endA="500" endPos="10000" dist="900" dir="5400000" sy="-90000" algn="bl" rotWithShape="0"/>
          </a:effectLst>
        </p:spPr>
        <p:txBody>
          <a:bodyPr/>
          <a:lstStyle>
            <a:lvl1pPr marL="0" indent="0">
              <a:buNone/>
              <a:defRPr sz="3200"/>
            </a:lvl1pPr>
          </a:lstStyle>
          <a:p>
            <a:r>
              <a:rPr kumimoji="0" lang="sl-SI" smtClean="0"/>
              <a:t>Kliknite ikono, če želite dodati sliko</a:t>
            </a:r>
            <a:endParaRPr kumimoji="0" lang="en-US" dirty="0"/>
          </a:p>
        </p:txBody>
      </p:sp>
      <p:sp>
        <p:nvSpPr>
          <p:cNvPr id="7" name="Ograda datuma 6"/>
          <p:cNvSpPr>
            <a:spLocks noGrp="1"/>
          </p:cNvSpPr>
          <p:nvPr>
            <p:ph type="dt" sz="half" idx="10"/>
          </p:nvPr>
        </p:nvSpPr>
        <p:spPr/>
        <p:txBody>
          <a:bodyPr/>
          <a:lstStyle/>
          <a:p>
            <a:fld id="{56B066F3-BE4C-449D-A06F-D900492696BE}" type="datetimeFigureOut">
              <a:rPr lang="sl-SI" smtClean="0"/>
              <a:t>4.10.2012</a:t>
            </a:fld>
            <a:endParaRPr lang="sl-SI"/>
          </a:p>
        </p:txBody>
      </p:sp>
      <p:sp>
        <p:nvSpPr>
          <p:cNvPr id="5" name="Ograda noge 4"/>
          <p:cNvSpPr>
            <a:spLocks noGrp="1"/>
          </p:cNvSpPr>
          <p:nvPr>
            <p:ph type="ftr" sz="quarter" idx="11"/>
          </p:nvPr>
        </p:nvSpPr>
        <p:spPr/>
        <p:txBody>
          <a:bodyPr/>
          <a:lstStyle/>
          <a:p>
            <a:endParaRPr lang="sl-SI"/>
          </a:p>
        </p:txBody>
      </p:sp>
      <p:sp>
        <p:nvSpPr>
          <p:cNvPr id="31" name="Ograda številke diapozitiva 30"/>
          <p:cNvSpPr>
            <a:spLocks noGrp="1"/>
          </p:cNvSpPr>
          <p:nvPr>
            <p:ph type="sldNum" sz="quarter" idx="12"/>
          </p:nvPr>
        </p:nvSpPr>
        <p:spPr/>
        <p:txBody>
          <a:bodyPr/>
          <a:lstStyle/>
          <a:p>
            <a:fld id="{8C4749BF-978D-4FE9-ABCA-B028E0F27824}" type="slidenum">
              <a:rPr lang="sl-SI" smtClean="0"/>
              <a:t>‹#›</a:t>
            </a:fld>
            <a:endParaRPr lang="sl-SI"/>
          </a:p>
        </p:txBody>
      </p:sp>
      <p:sp>
        <p:nvSpPr>
          <p:cNvPr id="17" name="Naslov 16"/>
          <p:cNvSpPr>
            <a:spLocks noGrp="1"/>
          </p:cNvSpPr>
          <p:nvPr>
            <p:ph type="title"/>
          </p:nvPr>
        </p:nvSpPr>
        <p:spPr>
          <a:xfrm>
            <a:off x="381000" y="4993760"/>
            <a:ext cx="5867400" cy="522288"/>
          </a:xfrm>
        </p:spPr>
        <p:txBody>
          <a:bodyPr anchor="ctr"/>
          <a:lstStyle>
            <a:lvl1pPr algn="l">
              <a:buNone/>
              <a:defRPr sz="2000" b="1"/>
            </a:lvl1pPr>
          </a:lstStyle>
          <a:p>
            <a:r>
              <a:rPr kumimoji="0" lang="sl-SI" smtClean="0"/>
              <a:t>Kliknite, če želite urediti slog naslova matrice</a:t>
            </a:r>
            <a:endParaRPr kumimoji="0" lang="en-US"/>
          </a:p>
        </p:txBody>
      </p:sp>
      <p:sp>
        <p:nvSpPr>
          <p:cNvPr id="26" name="Ograda besedila 25"/>
          <p:cNvSpPr>
            <a:spLocks noGrp="1"/>
          </p:cNvSpPr>
          <p:nvPr>
            <p:ph type="body" sz="half" idx="2"/>
          </p:nvPr>
        </p:nvSpPr>
        <p:spPr>
          <a:xfrm>
            <a:off x="381000" y="5533218"/>
            <a:ext cx="5867400" cy="768350"/>
          </a:xfrm>
        </p:spPr>
        <p:txBody>
          <a:bodyPr lIns="109728" tIns="0"/>
          <a:lstStyle>
            <a:lvl1pPr marL="0" indent="0">
              <a:buNone/>
              <a:defRPr sz="1400"/>
            </a:lvl1pPr>
            <a:lvl2pPr>
              <a:defRPr sz="1200"/>
            </a:lvl2pPr>
            <a:lvl3pPr>
              <a:defRPr sz="1000"/>
            </a:lvl3pPr>
            <a:lvl4pPr>
              <a:defRPr sz="900"/>
            </a:lvl4pPr>
            <a:lvl5pPr>
              <a:defRPr sz="900"/>
            </a:lvl5pPr>
          </a:lstStyle>
          <a:p>
            <a:pPr lvl="0" eaLnBrk="1" latinLnBrk="0" hangingPunct="1"/>
            <a:r>
              <a:rPr kumimoji="0" lang="sl-SI" smtClean="0"/>
              <a:t>Kliknite, če želite urediti sloge besedila matrice</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Raven konektor 6"/>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Ograda besedila 7"/>
          <p:cNvSpPr>
            <a:spLocks noGrp="1"/>
          </p:cNvSpPr>
          <p:nvPr>
            <p:ph type="body" idx="1"/>
          </p:nvPr>
        </p:nvSpPr>
        <p:spPr>
          <a:xfrm>
            <a:off x="304800" y="1554162"/>
            <a:ext cx="8686800" cy="4525963"/>
          </a:xfrm>
          <a:prstGeom prst="rect">
            <a:avLst/>
          </a:prstGeom>
        </p:spPr>
        <p:txBody>
          <a:bodyPr vert="horz">
            <a:normAutofit/>
          </a:bodyPr>
          <a:lstStyle/>
          <a:p>
            <a:pPr lvl="0" eaLnBrk="1" latinLnBrk="0" hangingPunct="1"/>
            <a:r>
              <a:rPr kumimoji="0" lang="sl-SI" smtClean="0"/>
              <a:t>Kliknite, če želite urediti sloge besedila matrice</a:t>
            </a:r>
          </a:p>
          <a:p>
            <a:pPr lvl="1" eaLnBrk="1" latinLnBrk="0" hangingPunct="1"/>
            <a:r>
              <a:rPr kumimoji="0" lang="sl-SI" smtClean="0"/>
              <a:t>Druga raven</a:t>
            </a:r>
          </a:p>
          <a:p>
            <a:pPr lvl="2" eaLnBrk="1" latinLnBrk="0" hangingPunct="1"/>
            <a:r>
              <a:rPr kumimoji="0" lang="sl-SI" smtClean="0"/>
              <a:t>Tretja raven</a:t>
            </a:r>
          </a:p>
          <a:p>
            <a:pPr lvl="3" eaLnBrk="1" latinLnBrk="0" hangingPunct="1"/>
            <a:r>
              <a:rPr kumimoji="0" lang="sl-SI" smtClean="0"/>
              <a:t>Četrta raven</a:t>
            </a:r>
          </a:p>
          <a:p>
            <a:pPr lvl="4" eaLnBrk="1" latinLnBrk="0" hangingPunct="1"/>
            <a:r>
              <a:rPr kumimoji="0" lang="sl-SI" smtClean="0"/>
              <a:t>Peta raven</a:t>
            </a:r>
            <a:endParaRPr kumimoji="0" lang="en-US"/>
          </a:p>
        </p:txBody>
      </p:sp>
      <p:sp>
        <p:nvSpPr>
          <p:cNvPr id="11" name="Ograda datuma 10"/>
          <p:cNvSpPr>
            <a:spLocks noGrp="1"/>
          </p:cNvSpPr>
          <p:nvPr>
            <p:ph type="dt" sz="half" idx="2"/>
          </p:nvPr>
        </p:nvSpPr>
        <p:spPr>
          <a:xfrm>
            <a:off x="6477000" y="76200"/>
            <a:ext cx="2514600" cy="288925"/>
          </a:xfrm>
          <a:prstGeom prst="rect">
            <a:avLst/>
          </a:prstGeom>
        </p:spPr>
        <p:txBody>
          <a:bodyPr vert="horz"/>
          <a:lstStyle>
            <a:lvl1pPr algn="l" eaLnBrk="1" latinLnBrk="0" hangingPunct="1">
              <a:defRPr kumimoji="0" sz="1200">
                <a:solidFill>
                  <a:schemeClr val="accent1">
                    <a:shade val="75000"/>
                  </a:schemeClr>
                </a:solidFill>
              </a:defRPr>
            </a:lvl1pPr>
          </a:lstStyle>
          <a:p>
            <a:fld id="{56B066F3-BE4C-449D-A06F-D900492696BE}" type="datetimeFigureOut">
              <a:rPr lang="sl-SI" smtClean="0"/>
              <a:t>4.10.2012</a:t>
            </a:fld>
            <a:endParaRPr lang="sl-SI"/>
          </a:p>
        </p:txBody>
      </p:sp>
      <p:sp>
        <p:nvSpPr>
          <p:cNvPr id="28" name="Ograda noge 27"/>
          <p:cNvSpPr>
            <a:spLocks noGrp="1"/>
          </p:cNvSpPr>
          <p:nvPr>
            <p:ph type="ftr" sz="quarter" idx="3"/>
          </p:nvPr>
        </p:nvSpPr>
        <p:spPr>
          <a:xfrm>
            <a:off x="3124200" y="76200"/>
            <a:ext cx="3352800" cy="288925"/>
          </a:xfrm>
          <a:prstGeom prst="rect">
            <a:avLst/>
          </a:prstGeom>
        </p:spPr>
        <p:txBody>
          <a:bodyPr vert="horz"/>
          <a:lstStyle>
            <a:lvl1pPr algn="r" eaLnBrk="1" latinLnBrk="0" hangingPunct="1">
              <a:defRPr kumimoji="0" sz="1200">
                <a:solidFill>
                  <a:schemeClr val="accent1">
                    <a:shade val="75000"/>
                  </a:schemeClr>
                </a:solidFill>
              </a:defRPr>
            </a:lvl1pPr>
          </a:lstStyle>
          <a:p>
            <a:endParaRPr lang="sl-SI"/>
          </a:p>
        </p:txBody>
      </p:sp>
      <p:sp>
        <p:nvSpPr>
          <p:cNvPr id="5" name="Ograda številke diapozitiva 4"/>
          <p:cNvSpPr>
            <a:spLocks noGrp="1"/>
          </p:cNvSpPr>
          <p:nvPr>
            <p:ph type="sldNum" sz="quarter" idx="4"/>
          </p:nvPr>
        </p:nvSpPr>
        <p:spPr>
          <a:xfrm>
            <a:off x="8229600" y="6477000"/>
            <a:ext cx="762000" cy="244475"/>
          </a:xfrm>
          <a:prstGeom prst="rect">
            <a:avLst/>
          </a:prstGeom>
        </p:spPr>
        <p:txBody>
          <a:bodyPr vert="horz"/>
          <a:lstStyle>
            <a:lvl1pPr algn="r" eaLnBrk="1" latinLnBrk="0" hangingPunct="1">
              <a:defRPr kumimoji="0" sz="1200">
                <a:solidFill>
                  <a:schemeClr val="accent1">
                    <a:shade val="75000"/>
                  </a:schemeClr>
                </a:solidFill>
              </a:defRPr>
            </a:lvl1pPr>
          </a:lstStyle>
          <a:p>
            <a:fld id="{8C4749BF-978D-4FE9-ABCA-B028E0F27824}" type="slidenum">
              <a:rPr lang="sl-SI" smtClean="0"/>
              <a:t>‹#›</a:t>
            </a:fld>
            <a:endParaRPr lang="sl-SI"/>
          </a:p>
        </p:txBody>
      </p:sp>
      <p:sp>
        <p:nvSpPr>
          <p:cNvPr id="10" name="Ograda naslova 9"/>
          <p:cNvSpPr>
            <a:spLocks noGrp="1"/>
          </p:cNvSpPr>
          <p:nvPr>
            <p:ph type="title"/>
          </p:nvPr>
        </p:nvSpPr>
        <p:spPr>
          <a:xfrm>
            <a:off x="304800" y="457200"/>
            <a:ext cx="8686800" cy="838200"/>
          </a:xfrm>
          <a:prstGeom prst="rect">
            <a:avLst/>
          </a:prstGeom>
        </p:spPr>
        <p:txBody>
          <a:bodyPr vert="horz" anchor="ctr">
            <a:normAutofit/>
          </a:bodyPr>
          <a:lstStyle/>
          <a:p>
            <a:r>
              <a:rPr kumimoji="0" lang="sl-SI" smtClean="0"/>
              <a:t>Kliknite, če želite urediti slog naslova matrice</a:t>
            </a:r>
            <a:endParaRPr kumimoji="0" lang="en-US"/>
          </a:p>
        </p:txBody>
      </p:sp>
      <p:sp>
        <p:nvSpPr>
          <p:cNvPr id="9" name="Raven konektor 8"/>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Raven konektor 11"/>
          <p:cNvSpPr>
            <a:spLocks noChangeShapeType="1"/>
          </p:cNvSpPr>
          <p:nvPr/>
        </p:nvSpPr>
        <p:spPr bwMode="auto">
          <a:xfrm>
            <a:off x="514350" y="1057986"/>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600" kern="1200" cap="all" baseline="0">
          <a:solidFill>
            <a:schemeClr val="tx2"/>
          </a:solidFill>
          <a:effectLst>
            <a:reflection blurRad="12700" stA="48000" endA="300" endPos="55000" dir="5400000" sy="-90000" algn="bl" rotWithShape="0"/>
          </a:effectLst>
          <a:latin typeface="+mj-lt"/>
          <a:ea typeface="+mj-ea"/>
          <a:cs typeface="+mj-cs"/>
        </a:defRPr>
      </a:lvl1pPr>
    </p:titleStyle>
    <p:bodyStyle>
      <a:lvl1pPr marL="342900" indent="-342900" algn="l" rtl="0" eaLnBrk="1" latinLnBrk="0" hangingPunct="1">
        <a:spcBef>
          <a:spcPct val="20000"/>
        </a:spcBef>
        <a:buClr>
          <a:schemeClr val="accent1"/>
        </a:buClr>
        <a:buSzPct val="70000"/>
        <a:buFont typeface="Wingdings 2"/>
        <a:buChar char=""/>
        <a:defRPr kumimoji="0" sz="3200" kern="1200">
          <a:solidFill>
            <a:schemeClr val="tx2"/>
          </a:solidFill>
          <a:latin typeface="+mn-lt"/>
          <a:ea typeface="+mn-ea"/>
          <a:cs typeface="+mn-cs"/>
        </a:defRPr>
      </a:lvl1pPr>
      <a:lvl2pPr marL="742950" indent="-285750" algn="l" rtl="0" eaLnBrk="1" latinLnBrk="0" hangingPunct="1">
        <a:spcBef>
          <a:spcPct val="20000"/>
        </a:spcBef>
        <a:buClr>
          <a:schemeClr val="accent1"/>
        </a:buClr>
        <a:buSzPct val="70000"/>
        <a:buFont typeface="Wingdings 2"/>
        <a:buChar char=""/>
        <a:defRPr kumimoji="0" sz="2800" kern="1200">
          <a:solidFill>
            <a:schemeClr val="tx2"/>
          </a:solidFill>
          <a:latin typeface="+mn-lt"/>
          <a:ea typeface="+mn-ea"/>
          <a:cs typeface="+mn-cs"/>
        </a:defRPr>
      </a:lvl2pPr>
      <a:lvl3pPr marL="1143000" indent="-228600" algn="l" rtl="0" eaLnBrk="1" latinLnBrk="0" hangingPunct="1">
        <a:spcBef>
          <a:spcPct val="20000"/>
        </a:spcBef>
        <a:buClr>
          <a:schemeClr val="accent1"/>
        </a:buClr>
        <a:buSzPct val="70000"/>
        <a:buFont typeface="Wingdings 2"/>
        <a:buChar char=""/>
        <a:defRPr kumimoji="0" sz="2400" kern="1200">
          <a:solidFill>
            <a:schemeClr val="tx2"/>
          </a:solidFill>
          <a:latin typeface="+mn-lt"/>
          <a:ea typeface="+mn-ea"/>
          <a:cs typeface="+mn-cs"/>
        </a:defRPr>
      </a:lvl3pPr>
      <a:lvl4pPr marL="1600200" indent="-228600" algn="l" rtl="0" eaLnBrk="1" latinLnBrk="0" hangingPunct="1">
        <a:spcBef>
          <a:spcPct val="20000"/>
        </a:spcBef>
        <a:buClr>
          <a:schemeClr val="accent1"/>
        </a:buClr>
        <a:buSzPct val="70000"/>
        <a:buFont typeface="Wingdings 2"/>
        <a:buChar char=""/>
        <a:defRPr kumimoji="0" sz="2000" kern="1200">
          <a:solidFill>
            <a:schemeClr val="tx2"/>
          </a:solidFill>
          <a:latin typeface="+mn-lt"/>
          <a:ea typeface="+mn-ea"/>
          <a:cs typeface="+mn-cs"/>
        </a:defRPr>
      </a:lvl4pPr>
      <a:lvl5pPr marL="20574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5pPr>
      <a:lvl6pPr marL="25146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6pPr>
      <a:lvl7pPr marL="2971800" indent="-228600" algn="l" rtl="0" eaLnBrk="1" latinLnBrk="0" hangingPunct="1">
        <a:spcBef>
          <a:spcPct val="20000"/>
        </a:spcBef>
        <a:buClr>
          <a:schemeClr val="accent1"/>
        </a:buClr>
        <a:buSzPct val="60000"/>
        <a:buFont typeface="Wingdings 2"/>
        <a:buChar char=""/>
        <a:defRPr kumimoji="0" sz="1600" kern="1200">
          <a:solidFill>
            <a:schemeClr val="tx2"/>
          </a:solidFill>
          <a:latin typeface="+mn-lt"/>
          <a:ea typeface="+mn-ea"/>
          <a:cs typeface="+mn-cs"/>
        </a:defRPr>
      </a:lvl7pPr>
      <a:lvl8pPr marL="3429000" indent="-228600" algn="l" rtl="0" eaLnBrk="1" latinLnBrk="0" hangingPunct="1">
        <a:spcBef>
          <a:spcPct val="20000"/>
        </a:spcBef>
        <a:buClr>
          <a:schemeClr val="accent1"/>
        </a:buClr>
        <a:buSzPct val="60000"/>
        <a:buFont typeface="Wingdings 2"/>
        <a:buChar char=""/>
        <a:defRPr kumimoji="0" sz="1600" kern="1200" baseline="0">
          <a:solidFill>
            <a:schemeClr val="tx2"/>
          </a:solidFill>
          <a:latin typeface="+mn-lt"/>
          <a:ea typeface="+mn-ea"/>
          <a:cs typeface="+mn-cs"/>
        </a:defRPr>
      </a:lvl8pPr>
      <a:lvl9pPr marL="3886200" indent="-228600" algn="l" rtl="0" eaLnBrk="1" latinLnBrk="0" hangingPunct="1">
        <a:spcBef>
          <a:spcPct val="20000"/>
        </a:spcBef>
        <a:buClr>
          <a:schemeClr val="accent1"/>
        </a:buClr>
        <a:buSzPct val="60000"/>
        <a:buFont typeface="Wingdings 2"/>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ctrTitle"/>
          </p:nvPr>
        </p:nvSpPr>
        <p:spPr/>
        <p:txBody>
          <a:bodyPr>
            <a:normAutofit/>
          </a:bodyPr>
          <a:lstStyle/>
          <a:p>
            <a:r>
              <a:rPr lang="sl-SI" dirty="0" smtClean="0">
                <a:solidFill>
                  <a:schemeClr val="tx1"/>
                </a:solidFill>
              </a:rPr>
              <a:t>Etnično občutljivo SD </a:t>
            </a:r>
            <a:br>
              <a:rPr lang="sl-SI" dirty="0" smtClean="0">
                <a:solidFill>
                  <a:schemeClr val="tx1"/>
                </a:solidFill>
              </a:rPr>
            </a:br>
            <a:r>
              <a:rPr lang="sl-SI" sz="3600" dirty="0" smtClean="0"/>
              <a:t> (</a:t>
            </a:r>
            <a:r>
              <a:rPr lang="sl-SI" sz="3600" dirty="0" smtClean="0"/>
              <a:t>Uvodno predavanje)</a:t>
            </a:r>
            <a:endParaRPr lang="sl-SI" sz="3600" dirty="0"/>
          </a:p>
        </p:txBody>
      </p:sp>
      <p:sp>
        <p:nvSpPr>
          <p:cNvPr id="3" name="Podnaslov 2"/>
          <p:cNvSpPr>
            <a:spLocks noGrp="1"/>
          </p:cNvSpPr>
          <p:nvPr>
            <p:ph type="subTitle" idx="1"/>
          </p:nvPr>
        </p:nvSpPr>
        <p:spPr>
          <a:xfrm>
            <a:off x="323528" y="2636912"/>
            <a:ext cx="8458200" cy="1656184"/>
          </a:xfrm>
        </p:spPr>
        <p:txBody>
          <a:bodyPr>
            <a:normAutofit fontScale="70000" lnSpcReduction="20000"/>
          </a:bodyPr>
          <a:lstStyle/>
          <a:p>
            <a:pPr algn="l"/>
            <a:endParaRPr lang="sl-SI" sz="2400" dirty="0" smtClean="0">
              <a:solidFill>
                <a:schemeClr val="tx1"/>
              </a:solidFill>
            </a:endParaRPr>
          </a:p>
          <a:p>
            <a:pPr algn="l"/>
            <a:r>
              <a:rPr lang="sl-SI" sz="2900" dirty="0" smtClean="0">
                <a:solidFill>
                  <a:schemeClr val="tx1"/>
                </a:solidFill>
              </a:rPr>
              <a:t>as.dr. Špela Urh</a:t>
            </a:r>
          </a:p>
          <a:p>
            <a:pPr algn="l"/>
            <a:r>
              <a:rPr lang="sl-SI" sz="2900" dirty="0" smtClean="0">
                <a:solidFill>
                  <a:schemeClr val="tx1"/>
                </a:solidFill>
              </a:rPr>
              <a:t>Fakulteta za socialno delo   </a:t>
            </a:r>
          </a:p>
          <a:p>
            <a:pPr algn="l"/>
            <a:endParaRPr lang="sl-SI" sz="2900" dirty="0">
              <a:solidFill>
                <a:schemeClr val="tx1"/>
              </a:solidFill>
            </a:endParaRPr>
          </a:p>
          <a:p>
            <a:pPr algn="l"/>
            <a:r>
              <a:rPr lang="sl-SI" sz="2900" dirty="0" smtClean="0">
                <a:solidFill>
                  <a:schemeClr val="tx1"/>
                </a:solidFill>
              </a:rPr>
              <a:t>4.10.2012</a:t>
            </a:r>
            <a:endParaRPr lang="sl-SI" sz="2900" dirty="0">
              <a:solidFill>
                <a:schemeClr val="tx1"/>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dirty="0" err="1" smtClean="0"/>
              <a:t>Kulturogram</a:t>
            </a:r>
            <a:r>
              <a:rPr lang="sl-SI" dirty="0" smtClean="0"/>
              <a:t> </a:t>
            </a:r>
            <a:endParaRPr lang="sl-SI" dirty="0"/>
          </a:p>
        </p:txBody>
      </p:sp>
      <p:sp>
        <p:nvSpPr>
          <p:cNvPr id="3" name="Ograda besedila 2"/>
          <p:cNvSpPr>
            <a:spLocks noGrp="1"/>
          </p:cNvSpPr>
          <p:nvPr>
            <p:ph type="body" idx="1"/>
          </p:nvPr>
        </p:nvSpPr>
        <p:spPr/>
        <p:txBody>
          <a:bodyPr/>
          <a:lstStyle/>
          <a:p>
            <a:r>
              <a:rPr lang="sl-SI" dirty="0"/>
              <a:t>Richmond (1917)</a:t>
            </a:r>
          </a:p>
        </p:txBody>
      </p:sp>
      <p:sp>
        <p:nvSpPr>
          <p:cNvPr id="5" name="Ograda besedila 4"/>
          <p:cNvSpPr>
            <a:spLocks noGrp="1"/>
          </p:cNvSpPr>
          <p:nvPr>
            <p:ph type="body" sz="half" idx="3"/>
          </p:nvPr>
        </p:nvSpPr>
        <p:spPr/>
        <p:txBody>
          <a:bodyPr/>
          <a:lstStyle/>
          <a:p>
            <a:r>
              <a:rPr lang="sl-SI" dirty="0" err="1"/>
              <a:t>Bradley</a:t>
            </a:r>
            <a:r>
              <a:rPr lang="sl-SI" dirty="0"/>
              <a:t> in Parker (2003)</a:t>
            </a:r>
          </a:p>
        </p:txBody>
      </p:sp>
      <p:sp>
        <p:nvSpPr>
          <p:cNvPr id="4" name="Ograda vsebine 3"/>
          <p:cNvSpPr>
            <a:spLocks noGrp="1"/>
          </p:cNvSpPr>
          <p:nvPr>
            <p:ph sz="quarter" idx="2"/>
          </p:nvPr>
        </p:nvSpPr>
        <p:spPr/>
        <p:txBody>
          <a:bodyPr/>
          <a:lstStyle/>
          <a:p>
            <a:r>
              <a:rPr lang="sl-SI" dirty="0"/>
              <a:t>značilnosti prebivalcev</a:t>
            </a:r>
          </a:p>
          <a:p>
            <a:r>
              <a:rPr lang="sl-SI" dirty="0"/>
              <a:t>delo in rekreacija</a:t>
            </a:r>
          </a:p>
          <a:p>
            <a:r>
              <a:rPr lang="sl-SI" dirty="0" smtClean="0"/>
              <a:t>Izobraževanje</a:t>
            </a:r>
            <a:endParaRPr lang="sl-SI" dirty="0"/>
          </a:p>
          <a:p>
            <a:r>
              <a:rPr lang="sl-SI" dirty="0" smtClean="0"/>
              <a:t>religija</a:t>
            </a:r>
            <a:endParaRPr lang="sl-SI" dirty="0"/>
          </a:p>
          <a:p>
            <a:r>
              <a:rPr lang="sl-SI" dirty="0"/>
              <a:t>družinsko življenje in položaj žensk</a:t>
            </a:r>
          </a:p>
          <a:p>
            <a:r>
              <a:rPr lang="sl-SI" dirty="0"/>
              <a:t>navade in običaji skupnosti</a:t>
            </a:r>
          </a:p>
          <a:p>
            <a:r>
              <a:rPr lang="sl-SI" dirty="0" smtClean="0"/>
              <a:t>zakonodaja</a:t>
            </a:r>
            <a:endParaRPr lang="sl-SI" dirty="0"/>
          </a:p>
          <a:p>
            <a:r>
              <a:rPr lang="sl-SI" dirty="0" smtClean="0"/>
              <a:t>emigracija</a:t>
            </a:r>
            <a:endParaRPr lang="sl-SI" dirty="0"/>
          </a:p>
          <a:p>
            <a:endParaRPr lang="sl-SI" dirty="0"/>
          </a:p>
        </p:txBody>
      </p:sp>
      <p:sp>
        <p:nvSpPr>
          <p:cNvPr id="6" name="Ograda vsebine 5"/>
          <p:cNvSpPr>
            <a:spLocks noGrp="1"/>
          </p:cNvSpPr>
          <p:nvPr>
            <p:ph sz="quarter" idx="4"/>
          </p:nvPr>
        </p:nvSpPr>
        <p:spPr/>
        <p:txBody>
          <a:bodyPr>
            <a:normAutofit fontScale="85000" lnSpcReduction="20000"/>
          </a:bodyPr>
          <a:lstStyle/>
          <a:p>
            <a:r>
              <a:rPr lang="sl-SI" dirty="0"/>
              <a:t>razlogi za preselitev</a:t>
            </a:r>
          </a:p>
          <a:p>
            <a:r>
              <a:rPr lang="sl-SI" dirty="0"/>
              <a:t>čas bivanja v novi državi</a:t>
            </a:r>
          </a:p>
          <a:p>
            <a:r>
              <a:rPr lang="sl-SI" dirty="0"/>
              <a:t>legalni ali nedokumentiran status</a:t>
            </a:r>
          </a:p>
          <a:p>
            <a:r>
              <a:rPr lang="sl-SI" dirty="0"/>
              <a:t>starost v času preselitve</a:t>
            </a:r>
          </a:p>
          <a:p>
            <a:r>
              <a:rPr lang="sl-SI" dirty="0"/>
              <a:t>jezik, ki ga oseba govori doma in v širši skupnosti</a:t>
            </a:r>
          </a:p>
          <a:p>
            <a:r>
              <a:rPr lang="sl-SI" dirty="0"/>
              <a:t>stiki z institucijami</a:t>
            </a:r>
          </a:p>
          <a:p>
            <a:r>
              <a:rPr lang="sl-SI" dirty="0"/>
              <a:t>zdravstvena prepričanja</a:t>
            </a:r>
          </a:p>
          <a:p>
            <a:r>
              <a:rPr lang="sl-SI" dirty="0"/>
              <a:t>počitnice, posebni dogodki</a:t>
            </a:r>
          </a:p>
          <a:p>
            <a:r>
              <a:rPr lang="sl-SI" dirty="0"/>
              <a:t>vpliv krize in pomembni dogodki</a:t>
            </a:r>
          </a:p>
          <a:p>
            <a:r>
              <a:rPr lang="sl-SI" dirty="0"/>
              <a:t>družinske vrednote</a:t>
            </a:r>
          </a:p>
          <a:p>
            <a:r>
              <a:rPr lang="sl-SI" dirty="0"/>
              <a:t>izobrazba</a:t>
            </a:r>
          </a:p>
          <a:p>
            <a:r>
              <a:rPr lang="sl-SI" dirty="0"/>
              <a:t>zaposlitev</a:t>
            </a:r>
          </a:p>
          <a:p>
            <a:endParaRPr lang="sl-SI"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dirty="0" smtClean="0"/>
              <a:t>Etnično občutljivo socialno delo </a:t>
            </a:r>
            <a:endParaRPr lang="sl-SI" dirty="0"/>
          </a:p>
        </p:txBody>
      </p:sp>
      <p:sp>
        <p:nvSpPr>
          <p:cNvPr id="3" name="Ograda vsebine 2"/>
          <p:cNvSpPr>
            <a:spLocks noGrp="1"/>
          </p:cNvSpPr>
          <p:nvPr>
            <p:ph idx="1"/>
          </p:nvPr>
        </p:nvSpPr>
        <p:spPr/>
        <p:txBody>
          <a:bodyPr/>
          <a:lstStyle/>
          <a:p>
            <a:pPr>
              <a:buNone/>
            </a:pPr>
            <a:r>
              <a:rPr lang="sl-SI" dirty="0" smtClean="0"/>
              <a:t>Več pojmov :</a:t>
            </a:r>
          </a:p>
          <a:p>
            <a:pPr>
              <a:buFontTx/>
              <a:buChar char="-"/>
            </a:pPr>
            <a:r>
              <a:rPr lang="sl-SI" dirty="0"/>
              <a:t>e</a:t>
            </a:r>
            <a:r>
              <a:rPr lang="sl-SI" dirty="0" smtClean="0"/>
              <a:t>tnična občutljivost, </a:t>
            </a:r>
          </a:p>
          <a:p>
            <a:pPr>
              <a:buFontTx/>
              <a:buChar char="-"/>
            </a:pPr>
            <a:r>
              <a:rPr lang="sl-SI" dirty="0" smtClean="0"/>
              <a:t>kulturna občutljivost, </a:t>
            </a:r>
          </a:p>
          <a:p>
            <a:pPr>
              <a:buFontTx/>
              <a:buChar char="-"/>
            </a:pPr>
            <a:r>
              <a:rPr lang="sl-SI" dirty="0" smtClean="0"/>
              <a:t>kulturna </a:t>
            </a:r>
            <a:r>
              <a:rPr lang="sl-SI" dirty="0" err="1" smtClean="0"/>
              <a:t>kompetentonost</a:t>
            </a:r>
            <a:r>
              <a:rPr lang="sl-SI" dirty="0" smtClean="0"/>
              <a:t>, </a:t>
            </a:r>
          </a:p>
          <a:p>
            <a:pPr>
              <a:buFontTx/>
              <a:buChar char="-"/>
            </a:pPr>
            <a:r>
              <a:rPr lang="sl-SI" dirty="0" err="1" smtClean="0"/>
              <a:t>antirasisitčna</a:t>
            </a:r>
            <a:r>
              <a:rPr lang="sl-SI" dirty="0" smtClean="0"/>
              <a:t> perspektiva </a:t>
            </a:r>
            <a:endParaRPr lang="sl-SI"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normAutofit fontScale="90000"/>
          </a:bodyPr>
          <a:lstStyle/>
          <a:p>
            <a:r>
              <a:rPr lang="sl-SI" b="1" dirty="0" smtClean="0"/>
              <a:t/>
            </a:r>
            <a:br>
              <a:rPr lang="sl-SI" b="1" dirty="0" smtClean="0"/>
            </a:br>
            <a:r>
              <a:rPr lang="sl-SI" b="1" dirty="0" smtClean="0"/>
              <a:t>Etnična / kulturna občutljivost </a:t>
            </a:r>
            <a:r>
              <a:rPr lang="sl-SI" dirty="0" smtClean="0"/>
              <a:t/>
            </a:r>
            <a:br>
              <a:rPr lang="sl-SI" dirty="0" smtClean="0"/>
            </a:br>
            <a:endParaRPr lang="sl-SI" dirty="0"/>
          </a:p>
        </p:txBody>
      </p:sp>
      <p:sp>
        <p:nvSpPr>
          <p:cNvPr id="3" name="Ograda vsebine 2"/>
          <p:cNvSpPr>
            <a:spLocks noGrp="1"/>
          </p:cNvSpPr>
          <p:nvPr>
            <p:ph idx="1"/>
          </p:nvPr>
        </p:nvSpPr>
        <p:spPr/>
        <p:txBody>
          <a:bodyPr>
            <a:normAutofit fontScale="92500"/>
          </a:bodyPr>
          <a:lstStyle/>
          <a:p>
            <a:pPr lvl="0"/>
            <a:r>
              <a:rPr lang="sl-SI" b="1" dirty="0" smtClean="0"/>
              <a:t>zavest</a:t>
            </a:r>
            <a:r>
              <a:rPr lang="sl-SI" dirty="0" smtClean="0"/>
              <a:t> </a:t>
            </a:r>
            <a:r>
              <a:rPr lang="sl-SI" dirty="0"/>
              <a:t>o različnih kulturnih vrednotah, prepričanjih, običajih med posamezniki v družbi </a:t>
            </a:r>
          </a:p>
          <a:p>
            <a:pPr lvl="0"/>
            <a:r>
              <a:rPr lang="sl-SI" dirty="0"/>
              <a:t>razumevanje, da te vrednote, prepričanja, običaji pomembno zaznamujejo interakcije med ljudmi. </a:t>
            </a:r>
          </a:p>
          <a:p>
            <a:pPr lvl="0"/>
            <a:r>
              <a:rPr lang="sl-SI" dirty="0"/>
              <a:t>Vendar je premalo, da smo zgolj občutljivi na kulturne razlike, saj to še ne zagotavlja ustreznih storitev za pripadnike etničnih/kulturnih manjšin. </a:t>
            </a:r>
          </a:p>
          <a:p>
            <a:pPr lvl="0"/>
            <a:r>
              <a:rPr lang="sl-SI" dirty="0"/>
              <a:t>Etnična občutljivost strokovnjakov je zgolj pogoj za kulturno kompetentnost služb. </a:t>
            </a:r>
          </a:p>
          <a:p>
            <a:endParaRPr lang="sl-SI"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dirty="0" smtClean="0"/>
              <a:t>Etnično občutljiva načela</a:t>
            </a:r>
            <a:endParaRPr lang="sl-SI" dirty="0"/>
          </a:p>
        </p:txBody>
      </p:sp>
      <p:sp>
        <p:nvSpPr>
          <p:cNvPr id="3" name="Ograda vsebine 2"/>
          <p:cNvSpPr>
            <a:spLocks noGrp="1"/>
          </p:cNvSpPr>
          <p:nvPr>
            <p:ph idx="1"/>
          </p:nvPr>
        </p:nvSpPr>
        <p:spPr/>
        <p:txBody>
          <a:bodyPr>
            <a:normAutofit fontScale="70000" lnSpcReduction="20000"/>
          </a:bodyPr>
          <a:lstStyle/>
          <a:p>
            <a:pPr lvl="0"/>
            <a:r>
              <a:rPr lang="sl-SI" dirty="0" smtClean="0"/>
              <a:t>poznavanje </a:t>
            </a:r>
            <a:r>
              <a:rPr lang="sl-SI" dirty="0"/>
              <a:t>različnih kulturnih praks in običajev,</a:t>
            </a:r>
          </a:p>
          <a:p>
            <a:pPr lvl="0"/>
            <a:r>
              <a:rPr lang="sl-SI" dirty="0"/>
              <a:t>spoštovanje in upoštevanje kulturnih razlik, </a:t>
            </a:r>
          </a:p>
          <a:p>
            <a:pPr lvl="0"/>
            <a:r>
              <a:rPr lang="sl-SI" dirty="0"/>
              <a:t>spoštovanje in upoštevanje kulturnih potreb in vrednot,</a:t>
            </a:r>
          </a:p>
          <a:p>
            <a:pPr lvl="0"/>
            <a:r>
              <a:rPr lang="sl-SI" dirty="0"/>
              <a:t>poznavanje in upoštevanje načina družinske strukture, </a:t>
            </a:r>
          </a:p>
          <a:p>
            <a:pPr lvl="0"/>
            <a:r>
              <a:rPr lang="sl-SI" dirty="0"/>
              <a:t>poznavanje razmerij med spoloma, </a:t>
            </a:r>
          </a:p>
          <a:p>
            <a:pPr lvl="0"/>
            <a:r>
              <a:rPr lang="sl-SI" dirty="0"/>
              <a:t>poznavanje medgeneracijskih vlog, </a:t>
            </a:r>
          </a:p>
          <a:p>
            <a:pPr lvl="0"/>
            <a:r>
              <a:rPr lang="sl-SI" dirty="0"/>
              <a:t>poznavanje skrbstvenih dolžnosti znotraj skupnosti, </a:t>
            </a:r>
          </a:p>
          <a:p>
            <a:pPr lvl="0"/>
            <a:r>
              <a:rPr lang="sl-SI" dirty="0"/>
              <a:t>poznavanje zdravstvenih prepričanj, </a:t>
            </a:r>
          </a:p>
          <a:p>
            <a:pPr lvl="0"/>
            <a:r>
              <a:rPr lang="sl-SI" dirty="0"/>
              <a:t>poznavanje načina prehranjevanja, </a:t>
            </a:r>
          </a:p>
          <a:p>
            <a:pPr lvl="0"/>
            <a:r>
              <a:rPr lang="sl-SI" dirty="0"/>
              <a:t>poznavanje rabe maternega jezika, </a:t>
            </a:r>
          </a:p>
          <a:p>
            <a:pPr lvl="0"/>
            <a:r>
              <a:rPr lang="sl-SI" dirty="0"/>
              <a:t>poznavanje in spoštovanje verskega prepričanja, </a:t>
            </a:r>
          </a:p>
          <a:p>
            <a:pPr lvl="0"/>
            <a:r>
              <a:rPr lang="sl-SI" dirty="0"/>
              <a:t>poznavanje razmerij med posameznikom, družino in skupnostjo, </a:t>
            </a:r>
          </a:p>
          <a:p>
            <a:pPr lvl="0"/>
            <a:r>
              <a:rPr lang="sl-SI" dirty="0"/>
              <a:t>poznavanje etnične in kulturne identifikacije.  </a:t>
            </a:r>
          </a:p>
          <a:p>
            <a:endParaRPr lang="sl-SI"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dirty="0" err="1" smtClean="0"/>
              <a:t>Antirasistična</a:t>
            </a:r>
            <a:r>
              <a:rPr lang="sl-SI" dirty="0" smtClean="0"/>
              <a:t> perspektiva  </a:t>
            </a:r>
            <a:endParaRPr lang="sl-SI" dirty="0"/>
          </a:p>
        </p:txBody>
      </p:sp>
      <p:sp>
        <p:nvSpPr>
          <p:cNvPr id="3" name="Ograda vsebine 2"/>
          <p:cNvSpPr>
            <a:spLocks noGrp="1"/>
          </p:cNvSpPr>
          <p:nvPr>
            <p:ph idx="1"/>
          </p:nvPr>
        </p:nvSpPr>
        <p:spPr/>
        <p:txBody>
          <a:bodyPr/>
          <a:lstStyle/>
          <a:p>
            <a:pPr>
              <a:buNone/>
            </a:pPr>
            <a:r>
              <a:rPr lang="sl-SI" dirty="0" err="1"/>
              <a:t>Antirasistično</a:t>
            </a:r>
            <a:r>
              <a:rPr lang="sl-SI" dirty="0"/>
              <a:t> socialno delo</a:t>
            </a:r>
            <a:r>
              <a:rPr lang="sl-SI" b="1" dirty="0"/>
              <a:t> </a:t>
            </a:r>
            <a:r>
              <a:rPr lang="sl-SI" dirty="0"/>
              <a:t>se  sooča z </a:t>
            </a:r>
            <a:r>
              <a:rPr lang="sl-SI" b="1" dirty="0"/>
              <a:t>družbenim razmejevanjem</a:t>
            </a:r>
            <a:r>
              <a:rPr lang="sl-SI" dirty="0"/>
              <a:t> in strukturnimi </a:t>
            </a:r>
            <a:r>
              <a:rPr lang="sl-SI" b="1" dirty="0"/>
              <a:t>neenakostmi</a:t>
            </a:r>
            <a:r>
              <a:rPr lang="sl-SI" dirty="0"/>
              <a:t>, ki jih vzdržuje rasizem, deluje za njihovo preseganje in odpravljanje. Temelji na zagotavljanju </a:t>
            </a:r>
            <a:r>
              <a:rPr lang="sl-SI" b="1" dirty="0"/>
              <a:t>bolj učinkovitih in občutljivih</a:t>
            </a:r>
            <a:r>
              <a:rPr lang="sl-SI" dirty="0"/>
              <a:t> služb, ki se odzivajo na potrebe ljudi, kot jih sami definirajo. </a:t>
            </a:r>
            <a:r>
              <a:rPr lang="sl-SI" dirty="0" smtClean="0"/>
              <a:t>(</a:t>
            </a:r>
            <a:r>
              <a:rPr lang="sl-SI" dirty="0" err="1" smtClean="0"/>
              <a:t>Dominelli</a:t>
            </a:r>
            <a:r>
              <a:rPr lang="sl-SI" dirty="0" smtClean="0"/>
              <a:t>, 1988)</a:t>
            </a:r>
            <a:endParaRPr lang="sl-SI" dirty="0"/>
          </a:p>
          <a:p>
            <a:endParaRPr lang="sl-SI"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457200" y="274638"/>
            <a:ext cx="8229600" cy="922114"/>
          </a:xfrm>
        </p:spPr>
        <p:txBody>
          <a:bodyPr/>
          <a:lstStyle/>
          <a:p>
            <a:r>
              <a:rPr lang="sl-SI" dirty="0" err="1" smtClean="0"/>
              <a:t>Antirasistična</a:t>
            </a:r>
            <a:r>
              <a:rPr lang="sl-SI" dirty="0" smtClean="0"/>
              <a:t> načela </a:t>
            </a:r>
            <a:endParaRPr lang="sl-SI" dirty="0"/>
          </a:p>
        </p:txBody>
      </p:sp>
      <p:sp>
        <p:nvSpPr>
          <p:cNvPr id="3" name="Ograda vsebine 2"/>
          <p:cNvSpPr>
            <a:spLocks noGrp="1"/>
          </p:cNvSpPr>
          <p:nvPr>
            <p:ph idx="1"/>
          </p:nvPr>
        </p:nvSpPr>
        <p:spPr>
          <a:xfrm>
            <a:off x="467544" y="1124744"/>
            <a:ext cx="8229600" cy="5040560"/>
          </a:xfrm>
        </p:spPr>
        <p:txBody>
          <a:bodyPr>
            <a:normAutofit fontScale="25000" lnSpcReduction="20000"/>
          </a:bodyPr>
          <a:lstStyle/>
          <a:p>
            <a:pPr lvl="0">
              <a:buNone/>
            </a:pPr>
            <a:r>
              <a:rPr lang="sl-SI" sz="7200" dirty="0" smtClean="0"/>
              <a:t> </a:t>
            </a:r>
          </a:p>
          <a:p>
            <a:r>
              <a:rPr lang="sl-SI" sz="7200" dirty="0" err="1" smtClean="0"/>
              <a:t>opolnomočenje</a:t>
            </a:r>
            <a:r>
              <a:rPr lang="sl-SI" sz="7200" dirty="0" smtClean="0"/>
              <a:t> uporabnikov  služb</a:t>
            </a:r>
          </a:p>
          <a:p>
            <a:pPr lvl="0"/>
            <a:r>
              <a:rPr lang="sl-SI" sz="7200" dirty="0" smtClean="0"/>
              <a:t>kritično </a:t>
            </a:r>
            <a:r>
              <a:rPr lang="sl-SI" sz="7200" dirty="0"/>
              <a:t>razumevanje strukturnih neenakosti </a:t>
            </a:r>
          </a:p>
          <a:p>
            <a:pPr lvl="0"/>
            <a:r>
              <a:rPr lang="sl-SI" sz="7200" dirty="0"/>
              <a:t>razumevanje lastnega položaja znotraj privilegiranosti  </a:t>
            </a:r>
          </a:p>
          <a:p>
            <a:pPr lvl="0"/>
            <a:r>
              <a:rPr lang="sl-SI" sz="7200" dirty="0" smtClean="0"/>
              <a:t>znanje </a:t>
            </a:r>
            <a:r>
              <a:rPr lang="sl-SI" sz="7200" dirty="0"/>
              <a:t>o delovanju in razumevanju družbenega sistema</a:t>
            </a:r>
          </a:p>
          <a:p>
            <a:pPr lvl="0"/>
            <a:r>
              <a:rPr lang="sl-SI" sz="7200" dirty="0"/>
              <a:t>znanje in razumevanje o različnih družbenih skupinah in kulturah</a:t>
            </a:r>
          </a:p>
          <a:p>
            <a:pPr lvl="0"/>
            <a:r>
              <a:rPr lang="sl-SI" sz="7200" dirty="0"/>
              <a:t>soočanje in spreminjanje osebnih in strukturnih predsodkov</a:t>
            </a:r>
          </a:p>
          <a:p>
            <a:pPr lvl="0"/>
            <a:r>
              <a:rPr lang="sl-SI" sz="7200" dirty="0"/>
              <a:t>zavzemanje za družbene </a:t>
            </a:r>
            <a:r>
              <a:rPr lang="sl-SI" sz="7200" dirty="0" smtClean="0"/>
              <a:t>spremembe</a:t>
            </a:r>
          </a:p>
          <a:p>
            <a:pPr lvl="0"/>
            <a:r>
              <a:rPr lang="sl-SI" sz="7200" dirty="0" smtClean="0"/>
              <a:t>ustvarjanje alternativ, ki niso zatiralne</a:t>
            </a:r>
          </a:p>
          <a:p>
            <a:pPr lvl="0"/>
            <a:r>
              <a:rPr lang="sl-SI" sz="7200" dirty="0" smtClean="0"/>
              <a:t>delovanje po načelu pozitivne diskriminacije</a:t>
            </a:r>
          </a:p>
          <a:p>
            <a:pPr lvl="0"/>
            <a:r>
              <a:rPr lang="sl-SI" sz="7200" dirty="0" smtClean="0"/>
              <a:t>spoštovanje kulturnih razlik</a:t>
            </a:r>
          </a:p>
          <a:p>
            <a:pPr lvl="0"/>
            <a:r>
              <a:rPr lang="sl-SI" sz="7200" dirty="0" smtClean="0"/>
              <a:t>razvijanje pozitivne identitete pripadnikov etničnih skupin</a:t>
            </a:r>
          </a:p>
          <a:p>
            <a:pPr lvl="0"/>
            <a:r>
              <a:rPr lang="sl-SI" sz="7200" dirty="0" smtClean="0"/>
              <a:t>delo na potrebah uporabnikov</a:t>
            </a:r>
          </a:p>
          <a:p>
            <a:pPr lvl="0"/>
            <a:r>
              <a:rPr lang="sl-SI" sz="7200" dirty="0" smtClean="0"/>
              <a:t>prepoznavanje in preseganje osebnih, kulturnih in strukturnih </a:t>
            </a:r>
            <a:r>
              <a:rPr lang="sl-SI" sz="7200" dirty="0" err="1" smtClean="0"/>
              <a:t>rasizmov</a:t>
            </a:r>
            <a:r>
              <a:rPr lang="sl-SI" sz="7200" dirty="0" smtClean="0"/>
              <a:t> </a:t>
            </a:r>
          </a:p>
          <a:p>
            <a:pPr lvl="0"/>
            <a:r>
              <a:rPr lang="sl-SI" sz="7200" dirty="0" smtClean="0"/>
              <a:t>lastna angažiranost </a:t>
            </a:r>
          </a:p>
          <a:p>
            <a:pPr lvl="0"/>
            <a:r>
              <a:rPr lang="sl-SI" sz="7200" dirty="0" smtClean="0"/>
              <a:t>delo na kulturnih razlikah (ne na kulturnih primanjkljajih) </a:t>
            </a:r>
          </a:p>
          <a:p>
            <a:r>
              <a:rPr lang="sl-SI" sz="7200" dirty="0" smtClean="0"/>
              <a:t>razvijanje pozitivne etnične identitete </a:t>
            </a:r>
          </a:p>
          <a:p>
            <a:r>
              <a:rPr lang="sl-SI" sz="7200" dirty="0" smtClean="0"/>
              <a:t>zaposlovanje pripadnikov etničnih skupin</a:t>
            </a:r>
          </a:p>
          <a:p>
            <a:pPr lvl="0"/>
            <a:endParaRPr lang="sl-SI" sz="7200" dirty="0" smtClean="0"/>
          </a:p>
          <a:p>
            <a:pPr lvl="0"/>
            <a:endParaRPr lang="sl-SI" dirty="0"/>
          </a:p>
          <a:p>
            <a:endParaRPr lang="sl-SI"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normAutofit fontScale="90000"/>
          </a:bodyPr>
          <a:lstStyle/>
          <a:p>
            <a:r>
              <a:rPr lang="sl-SI" b="1" dirty="0" smtClean="0"/>
              <a:t/>
            </a:r>
            <a:br>
              <a:rPr lang="sl-SI" b="1" dirty="0" smtClean="0"/>
            </a:br>
            <a:r>
              <a:rPr lang="sl-SI" b="1" dirty="0" smtClean="0"/>
              <a:t>Kulturna kompetentnost</a:t>
            </a:r>
            <a:r>
              <a:rPr lang="sl-SI" dirty="0" smtClean="0"/>
              <a:t/>
            </a:r>
            <a:br>
              <a:rPr lang="sl-SI" dirty="0" smtClean="0"/>
            </a:br>
            <a:endParaRPr lang="sl-SI" dirty="0"/>
          </a:p>
        </p:txBody>
      </p:sp>
      <p:sp>
        <p:nvSpPr>
          <p:cNvPr id="3" name="Ograda vsebine 2"/>
          <p:cNvSpPr>
            <a:spLocks noGrp="1"/>
          </p:cNvSpPr>
          <p:nvPr>
            <p:ph idx="1"/>
          </p:nvPr>
        </p:nvSpPr>
        <p:spPr/>
        <p:txBody>
          <a:bodyPr>
            <a:normAutofit fontScale="70000" lnSpcReduction="20000"/>
          </a:bodyPr>
          <a:lstStyle/>
          <a:p>
            <a:pPr lvl="0"/>
            <a:r>
              <a:rPr lang="sl-SI" dirty="0" smtClean="0"/>
              <a:t>primerno usposobljenost, spretnost, ustrezno sposobnost za delo v večkulturni družbi in za delo s pripadniki različnih kultur.</a:t>
            </a:r>
          </a:p>
          <a:p>
            <a:pPr lvl="0"/>
            <a:r>
              <a:rPr lang="sl-SI" dirty="0" smtClean="0"/>
              <a:t> Kompetenca je nabor obnašanja, spretnosti, stališč, ki so povezana z uspešnim obnašanjem glede na določen kontekst. </a:t>
            </a:r>
          </a:p>
          <a:p>
            <a:pPr lvl="0"/>
            <a:r>
              <a:rPr lang="sl-SI" dirty="0" smtClean="0"/>
              <a:t>Kulturno kompetentna socialna služba je odzivna na socialne probleme v odnosu do kulture, »rase«  spola itd.  </a:t>
            </a:r>
          </a:p>
          <a:p>
            <a:pPr lvl="0"/>
            <a:r>
              <a:rPr lang="sl-SI" dirty="0" smtClean="0"/>
              <a:t>Gre za skupek vedenja, odnosa, prakse, zakonodaje, ki sistemu oz. socialni službi omogočajo učinkovito delo s pripadniki različnih kultur. </a:t>
            </a:r>
          </a:p>
          <a:p>
            <a:pPr lvl="0"/>
            <a:r>
              <a:rPr lang="sl-SI" dirty="0" smtClean="0"/>
              <a:t>Kulturna kompetentnost zato nujno obsega prepoznavanje in razumevanje, kako ekonomski pogoji, »rasa«, kultura, etničnost in širši družbeni kontekst vplivajo na vsakdanje življenje in vsakdanje izkušnje ljudi. Kulturna kompetentnost torej lahko razumemo tudi kot zmožnost posameznega strokovnjaka za učinkovito odpravljanje svoje strokovne vloge v večkulturnem okolju. </a:t>
            </a:r>
          </a:p>
          <a:p>
            <a:endParaRPr lang="sl-SI"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dirty="0" smtClean="0"/>
              <a:t>Definicije</a:t>
            </a:r>
            <a:endParaRPr lang="sl-SI" dirty="0"/>
          </a:p>
        </p:txBody>
      </p:sp>
      <p:sp>
        <p:nvSpPr>
          <p:cNvPr id="3" name="Ograda vsebine 2"/>
          <p:cNvSpPr>
            <a:spLocks noGrp="1"/>
          </p:cNvSpPr>
          <p:nvPr>
            <p:ph idx="1"/>
          </p:nvPr>
        </p:nvSpPr>
        <p:spPr/>
        <p:txBody>
          <a:bodyPr>
            <a:normAutofit fontScale="70000" lnSpcReduction="20000"/>
          </a:bodyPr>
          <a:lstStyle/>
          <a:p>
            <a:pPr lvl="0">
              <a:buNone/>
            </a:pPr>
            <a:r>
              <a:rPr lang="sl-SI" dirty="0" err="1" smtClean="0"/>
              <a:t>Devore</a:t>
            </a:r>
            <a:r>
              <a:rPr lang="sl-SI" dirty="0" smtClean="0"/>
              <a:t>, </a:t>
            </a:r>
            <a:r>
              <a:rPr lang="sl-SI" dirty="0" err="1" smtClean="0"/>
              <a:t>Schlesinger</a:t>
            </a:r>
            <a:r>
              <a:rPr lang="sl-SI" dirty="0" smtClean="0"/>
              <a:t> ([</a:t>
            </a:r>
            <a:r>
              <a:rPr lang="sl-SI" dirty="0"/>
              <a:t>1981] 1999</a:t>
            </a:r>
            <a:r>
              <a:rPr lang="sl-SI" dirty="0" smtClean="0"/>
              <a:t>):</a:t>
            </a:r>
          </a:p>
          <a:p>
            <a:pPr lvl="0">
              <a:buNone/>
            </a:pPr>
            <a:r>
              <a:rPr lang="sl-SI" dirty="0" smtClean="0"/>
              <a:t> </a:t>
            </a:r>
            <a:r>
              <a:rPr lang="sl-SI" dirty="0" smtClean="0"/>
              <a:t>Etnično občutljivo socialno delo je socialno delo s pripadniki etničnih skupin, ki upošteva kulturne vrednote, kulturne potrebe in »etnično realnost« pripadnikov etničnih skupin, kar obsega tudi sledenje </a:t>
            </a:r>
            <a:r>
              <a:rPr lang="sl-SI" dirty="0" err="1" smtClean="0"/>
              <a:t>antirasističnim</a:t>
            </a:r>
            <a:r>
              <a:rPr lang="sl-SI" dirty="0" smtClean="0"/>
              <a:t> načelom.</a:t>
            </a:r>
          </a:p>
          <a:p>
            <a:pPr lvl="0">
              <a:buNone/>
            </a:pPr>
            <a:endParaRPr lang="sl-SI" dirty="0" smtClean="0"/>
          </a:p>
          <a:p>
            <a:pPr>
              <a:buNone/>
            </a:pPr>
            <a:r>
              <a:rPr lang="sl-SI" dirty="0" smtClean="0"/>
              <a:t>Thompson (2002): Etnično občutljiva praksa se osredotoča na vprašanja kulturnih vrednot, kulturnih praks in kulturnih potreb. Etnično občutljiva praksa mora nujno temeljiti na </a:t>
            </a:r>
            <a:r>
              <a:rPr lang="sl-SI" dirty="0" err="1" smtClean="0"/>
              <a:t>antirasističnih</a:t>
            </a:r>
            <a:r>
              <a:rPr lang="sl-SI" dirty="0" smtClean="0"/>
              <a:t> načelih, saj etnične razlike pogosto pripisujemo biološkim razlikam, kar postane argument za opredeljevanje večvrednosti in manjvrednosti med skupinami.  »Etnično </a:t>
            </a:r>
            <a:r>
              <a:rPr lang="sl-SI" dirty="0" err="1" smtClean="0"/>
              <a:t>občutliva</a:t>
            </a:r>
            <a:r>
              <a:rPr lang="sl-SI" dirty="0" smtClean="0"/>
              <a:t> praksa je nujen pogoj z dobro prakso, vendar ni zadosten. Praksa mora biti nujno tudi </a:t>
            </a:r>
            <a:r>
              <a:rPr lang="sl-SI" dirty="0" err="1" smtClean="0"/>
              <a:t>antirasistična</a:t>
            </a:r>
            <a:r>
              <a:rPr lang="sl-SI" dirty="0" smtClean="0"/>
              <a:t>.« </a:t>
            </a:r>
          </a:p>
          <a:p>
            <a:pPr lvl="0">
              <a:buNone/>
            </a:pPr>
            <a:endParaRPr lang="sl-SI" dirty="0" smtClean="0"/>
          </a:p>
          <a:p>
            <a:pPr lvl="0">
              <a:buNone/>
            </a:pPr>
            <a:endParaRPr lang="sl-SI" i="1" dirty="0"/>
          </a:p>
          <a:p>
            <a:pPr lvl="0">
              <a:buNone/>
            </a:pPr>
            <a:endParaRPr lang="sl-SI" i="1" dirty="0"/>
          </a:p>
          <a:p>
            <a:endParaRPr lang="sl-SI"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wipe(down)">
                                      <p:cBhvr>
                                        <p:cTn id="17"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endParaRPr lang="sl-SI"/>
          </a:p>
        </p:txBody>
      </p:sp>
      <p:sp>
        <p:nvSpPr>
          <p:cNvPr id="3" name="Ograda vsebine 2"/>
          <p:cNvSpPr>
            <a:spLocks noGrp="1"/>
          </p:cNvSpPr>
          <p:nvPr>
            <p:ph idx="1"/>
          </p:nvPr>
        </p:nvSpPr>
        <p:spPr/>
        <p:txBody>
          <a:bodyPr>
            <a:normAutofit/>
          </a:bodyPr>
          <a:lstStyle/>
          <a:p>
            <a:pPr>
              <a:buNone/>
            </a:pPr>
            <a:r>
              <a:rPr lang="sl-SI" dirty="0"/>
              <a:t> </a:t>
            </a:r>
          </a:p>
          <a:p>
            <a:endParaRPr lang="sl-SI" dirty="0"/>
          </a:p>
        </p:txBody>
      </p:sp>
      <p:sp>
        <p:nvSpPr>
          <p:cNvPr id="4" name="Pravokotnik 3"/>
          <p:cNvSpPr/>
          <p:nvPr/>
        </p:nvSpPr>
        <p:spPr>
          <a:xfrm>
            <a:off x="1331640" y="2204864"/>
            <a:ext cx="5526360" cy="1477328"/>
          </a:xfrm>
          <a:prstGeom prst="rect">
            <a:avLst/>
          </a:prstGeom>
        </p:spPr>
        <p:txBody>
          <a:bodyPr wrap="square">
            <a:spAutoFit/>
          </a:bodyPr>
          <a:lstStyle/>
          <a:p>
            <a:pPr algn="ctr"/>
            <a:r>
              <a:rPr lang="sl-SI" dirty="0"/>
              <a:t>ETNIČNA / KULTURNA </a:t>
            </a:r>
            <a:r>
              <a:rPr lang="sl-SI" dirty="0" smtClean="0"/>
              <a:t>OBČUTLJIVOST</a:t>
            </a:r>
          </a:p>
          <a:p>
            <a:pPr algn="ctr"/>
            <a:r>
              <a:rPr lang="sl-SI" dirty="0" smtClean="0"/>
              <a:t> </a:t>
            </a:r>
            <a:r>
              <a:rPr lang="sl-SI" dirty="0"/>
              <a:t>+ </a:t>
            </a:r>
            <a:endParaRPr lang="sl-SI" dirty="0" smtClean="0"/>
          </a:p>
          <a:p>
            <a:pPr algn="ctr"/>
            <a:r>
              <a:rPr lang="sl-SI" dirty="0" smtClean="0"/>
              <a:t>ANTIRASISTIČNA </a:t>
            </a:r>
            <a:r>
              <a:rPr lang="sl-SI" dirty="0"/>
              <a:t>NAČELA</a:t>
            </a:r>
          </a:p>
          <a:p>
            <a:pPr algn="ctr"/>
            <a:r>
              <a:rPr lang="sl-SI" dirty="0"/>
              <a:t>=</a:t>
            </a:r>
          </a:p>
          <a:p>
            <a:pPr algn="ctr"/>
            <a:r>
              <a:rPr lang="sl-SI" dirty="0"/>
              <a:t>KULTURNO KOMPETENTNO SOCIALNO DELO</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normAutofit fontScale="90000"/>
          </a:bodyPr>
          <a:lstStyle/>
          <a:p>
            <a:r>
              <a:rPr lang="sl-SI" b="1" dirty="0" smtClean="0"/>
              <a:t/>
            </a:r>
            <a:br>
              <a:rPr lang="sl-SI" b="1" dirty="0" smtClean="0"/>
            </a:br>
            <a:r>
              <a:rPr lang="sl-SI" b="1" dirty="0" smtClean="0"/>
              <a:t>Kulturne kompetence</a:t>
            </a:r>
            <a:r>
              <a:rPr lang="sl-SI" dirty="0" smtClean="0"/>
              <a:t/>
            </a:r>
            <a:br>
              <a:rPr lang="sl-SI" dirty="0" smtClean="0"/>
            </a:br>
            <a:endParaRPr lang="sl-SI" dirty="0"/>
          </a:p>
        </p:txBody>
      </p:sp>
      <p:sp>
        <p:nvSpPr>
          <p:cNvPr id="3" name="Ograda vsebine 2"/>
          <p:cNvSpPr>
            <a:spLocks noGrp="1"/>
          </p:cNvSpPr>
          <p:nvPr>
            <p:ph idx="1"/>
          </p:nvPr>
        </p:nvSpPr>
        <p:spPr/>
        <p:txBody>
          <a:bodyPr>
            <a:normAutofit fontScale="77500" lnSpcReduction="20000"/>
          </a:bodyPr>
          <a:lstStyle/>
          <a:p>
            <a:r>
              <a:rPr lang="sl-SI" b="1" u="sng" dirty="0" smtClean="0">
                <a:hlinkClick r:id="" action="ppaction://hlinkfile"/>
              </a:rPr>
              <a:t>Samozavedanje </a:t>
            </a:r>
            <a:r>
              <a:rPr lang="sl-SI" b="1" u="sng" dirty="0">
                <a:hlinkClick r:id="" action="ppaction://hlinkfile"/>
              </a:rPr>
              <a:t>in soočanje s predsodki in kulturnimi vrednotami</a:t>
            </a:r>
            <a:endParaRPr lang="sl-SI" u="sng" dirty="0"/>
          </a:p>
          <a:p>
            <a:r>
              <a:rPr lang="sl-SI" b="1" u="sng" dirty="0">
                <a:hlinkClick r:id="" action="ppaction://hlinkfile"/>
              </a:rPr>
              <a:t>Etnična občutljivost - Poznavanje in razumevanje »etnične realnosti«</a:t>
            </a:r>
            <a:endParaRPr lang="sl-SI" u="sng" dirty="0"/>
          </a:p>
          <a:p>
            <a:r>
              <a:rPr lang="sl-SI" b="1" u="sng" dirty="0">
                <a:hlinkClick r:id="" action="ppaction://hlinkfile"/>
              </a:rPr>
              <a:t>Etnično občutljivo komuniciranje</a:t>
            </a:r>
            <a:endParaRPr lang="sl-SI" u="sng" dirty="0"/>
          </a:p>
          <a:p>
            <a:r>
              <a:rPr lang="sl-SI" b="1" u="sng" dirty="0">
                <a:hlinkClick r:id="" action="ppaction://hlinkfile"/>
              </a:rPr>
              <a:t>Zavest o lastni poziciji privilegiranosti</a:t>
            </a:r>
            <a:endParaRPr lang="sl-SI" u="sng" dirty="0"/>
          </a:p>
          <a:p>
            <a:r>
              <a:rPr lang="sl-SI" b="1" u="sng" dirty="0">
                <a:hlinkClick r:id="" action="ppaction://hlinkfile"/>
              </a:rPr>
              <a:t>Delo po metodi krepitve moči</a:t>
            </a:r>
            <a:endParaRPr lang="sl-SI" u="sng" dirty="0"/>
          </a:p>
          <a:p>
            <a:r>
              <a:rPr lang="sl-SI" b="1" u="sng" dirty="0">
                <a:hlinkClick r:id="" action="ppaction://hlinkfile"/>
              </a:rPr>
              <a:t>Kulturno zagovorništvo</a:t>
            </a:r>
            <a:endParaRPr lang="sl-SI" u="sng" dirty="0"/>
          </a:p>
          <a:p>
            <a:r>
              <a:rPr lang="sl-SI" b="1" u="sng" dirty="0">
                <a:hlinkClick r:id="" action="ppaction://hlinkfile"/>
              </a:rPr>
              <a:t>Socialni aktivizem in skupnostno socialno delo</a:t>
            </a:r>
            <a:endParaRPr lang="sl-SI" u="sng" dirty="0"/>
          </a:p>
          <a:p>
            <a:r>
              <a:rPr lang="sl-SI" b="1" u="sng" dirty="0">
                <a:hlinkClick r:id="" action="ppaction://hlinkfile"/>
              </a:rPr>
              <a:t>Zaposlovanje pripadnikov etničnih/kulturnih manjšin</a:t>
            </a:r>
            <a:endParaRPr lang="sl-SI" u="sng" dirty="0"/>
          </a:p>
          <a:p>
            <a:r>
              <a:rPr lang="sl-SI" b="1" u="sng" dirty="0">
                <a:hlinkClick r:id="" action="ppaction://hlinkfile"/>
              </a:rPr>
              <a:t>Etnično občutljivo medijsko poročanje </a:t>
            </a:r>
            <a:endParaRPr lang="sl-SI" u="sng" dirty="0"/>
          </a:p>
          <a:p>
            <a:r>
              <a:rPr lang="sl-SI" b="1" u="sng" dirty="0">
                <a:hlinkClick r:id="" action="ppaction://hlinkfile"/>
              </a:rPr>
              <a:t>Etnično občutljivo raziskovanje </a:t>
            </a:r>
            <a:endParaRPr lang="sl-SI" u="sng" dirty="0"/>
          </a:p>
          <a:p>
            <a:endParaRPr lang="sl-SI"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b="1" dirty="0"/>
              <a:t>odsotnost etničnih </a:t>
            </a:r>
            <a:r>
              <a:rPr lang="sl-SI" b="1" dirty="0" smtClean="0"/>
              <a:t>diskurzov v SD</a:t>
            </a:r>
            <a:endParaRPr lang="sl-SI" dirty="0"/>
          </a:p>
        </p:txBody>
      </p:sp>
      <p:sp>
        <p:nvSpPr>
          <p:cNvPr id="3" name="Ograda vsebine 2"/>
          <p:cNvSpPr>
            <a:spLocks noGrp="1"/>
          </p:cNvSpPr>
          <p:nvPr>
            <p:ph idx="1"/>
          </p:nvPr>
        </p:nvSpPr>
        <p:spPr>
          <a:xfrm>
            <a:off x="755576" y="2636912"/>
            <a:ext cx="8229600" cy="4525963"/>
          </a:xfrm>
        </p:spPr>
        <p:txBody>
          <a:bodyPr/>
          <a:lstStyle/>
          <a:p>
            <a:pPr marL="514350" indent="-514350">
              <a:buAutoNum type="arabicPeriod"/>
            </a:pPr>
            <a:r>
              <a:rPr lang="sl-SI" dirty="0" smtClean="0"/>
              <a:t>kasnejši razvoj stroke</a:t>
            </a:r>
          </a:p>
          <a:p>
            <a:pPr marL="514350" indent="-514350">
              <a:buFont typeface="Arial" pitchFamily="34" charset="0"/>
              <a:buAutoNum type="arabicPeriod"/>
            </a:pPr>
            <a:r>
              <a:rPr lang="sl-SI" dirty="0"/>
              <a:t>o</a:t>
            </a:r>
            <a:r>
              <a:rPr lang="sl-SI" dirty="0" smtClean="0"/>
              <a:t>zek prostor </a:t>
            </a:r>
            <a:r>
              <a:rPr lang="sl-SI" dirty="0"/>
              <a:t>v sistemu izobraževanja za socialno </a:t>
            </a:r>
            <a:r>
              <a:rPr lang="sl-SI" dirty="0" smtClean="0"/>
              <a:t>delo</a:t>
            </a:r>
          </a:p>
          <a:p>
            <a:pPr marL="514350" indent="-514350">
              <a:buFont typeface="Arial" pitchFamily="34" charset="0"/>
              <a:buAutoNum type="arabicPeriod"/>
            </a:pPr>
            <a:r>
              <a:rPr lang="sl-SI" dirty="0" smtClean="0"/>
              <a:t>vpliv </a:t>
            </a:r>
            <a:r>
              <a:rPr lang="sl-SI" dirty="0" err="1"/>
              <a:t>univerzalistične</a:t>
            </a:r>
            <a:r>
              <a:rPr lang="sl-SI" dirty="0"/>
              <a:t> komunistično/socialistične</a:t>
            </a:r>
            <a:r>
              <a:rPr lang="sl-SI" baseline="30000" dirty="0"/>
              <a:t> </a:t>
            </a:r>
            <a:r>
              <a:rPr lang="sl-SI" dirty="0"/>
              <a:t>ideologije</a:t>
            </a:r>
          </a:p>
          <a:p>
            <a:pPr marL="514350" indent="-514350">
              <a:buFont typeface="Arial" pitchFamily="34" charset="0"/>
              <a:buAutoNum type="arabicPeriod"/>
            </a:pPr>
            <a:endParaRPr lang="sl-SI" dirty="0"/>
          </a:p>
          <a:p>
            <a:pPr marL="514350" indent="-514350">
              <a:buAutoNum type="arabicPeriod"/>
            </a:pPr>
            <a:endParaRPr lang="sl-SI" dirty="0"/>
          </a:p>
          <a:p>
            <a:pPr>
              <a:buNone/>
            </a:pPr>
            <a:endParaRPr lang="sl-SI"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normAutofit fontScale="90000"/>
          </a:bodyPr>
          <a:lstStyle/>
          <a:p>
            <a:r>
              <a:rPr lang="sl-SI" dirty="0" smtClean="0"/>
              <a:t>Posledice odsotnosti</a:t>
            </a:r>
            <a:br>
              <a:rPr lang="sl-SI" dirty="0" smtClean="0"/>
            </a:br>
            <a:r>
              <a:rPr lang="sl-SI" dirty="0" smtClean="0"/>
              <a:t> etničnih diskurzov </a:t>
            </a:r>
            <a:endParaRPr lang="sl-SI" dirty="0"/>
          </a:p>
        </p:txBody>
      </p:sp>
      <p:sp>
        <p:nvSpPr>
          <p:cNvPr id="3" name="Ograda vsebine 2"/>
          <p:cNvSpPr>
            <a:spLocks noGrp="1"/>
          </p:cNvSpPr>
          <p:nvPr>
            <p:ph idx="1"/>
          </p:nvPr>
        </p:nvSpPr>
        <p:spPr/>
        <p:txBody>
          <a:bodyPr>
            <a:normAutofit fontScale="55000" lnSpcReduction="20000"/>
          </a:bodyPr>
          <a:lstStyle/>
          <a:p>
            <a:pPr>
              <a:buNone/>
            </a:pPr>
            <a:r>
              <a:rPr lang="sl-SI" sz="3600" dirty="0" smtClean="0"/>
              <a:t>Etnično neobčutljivo SD:</a:t>
            </a:r>
          </a:p>
          <a:p>
            <a:pPr>
              <a:buNone/>
            </a:pPr>
            <a:endParaRPr lang="sl-SI" sz="3600" dirty="0" smtClean="0"/>
          </a:p>
          <a:p>
            <a:pPr marL="514350" indent="-514350">
              <a:buAutoNum type="arabicPeriod"/>
            </a:pPr>
            <a:r>
              <a:rPr lang="sl-SI" dirty="0" err="1" smtClean="0"/>
              <a:t>Patologizacija</a:t>
            </a:r>
            <a:r>
              <a:rPr lang="sl-SI" dirty="0" smtClean="0"/>
              <a:t> </a:t>
            </a:r>
          </a:p>
          <a:p>
            <a:pPr marL="514350" indent="-514350">
              <a:buAutoNum type="arabicPeriod"/>
            </a:pPr>
            <a:r>
              <a:rPr lang="sl-SI" dirty="0" smtClean="0"/>
              <a:t>Odsotnost zaposlenih pripadnikov kulturno različnih skupin</a:t>
            </a:r>
          </a:p>
          <a:p>
            <a:pPr marL="514350" indent="-514350">
              <a:buAutoNum type="arabicPeriod"/>
            </a:pPr>
            <a:r>
              <a:rPr lang="sl-SI" dirty="0" smtClean="0"/>
              <a:t>Obtoževanje žrtve </a:t>
            </a:r>
          </a:p>
          <a:p>
            <a:pPr marL="514350" indent="-514350">
              <a:buAutoNum type="arabicPeriod"/>
            </a:pPr>
            <a:r>
              <a:rPr lang="sl-SI" dirty="0" smtClean="0"/>
              <a:t>Pokroviteljski odnos </a:t>
            </a:r>
          </a:p>
          <a:p>
            <a:pPr marL="514350" indent="-514350">
              <a:buAutoNum type="arabicPeriod"/>
            </a:pPr>
            <a:r>
              <a:rPr lang="sl-SI" dirty="0" smtClean="0"/>
              <a:t>Izogibanje rasizmu, kljub njegovemu zaznavanju</a:t>
            </a:r>
          </a:p>
          <a:p>
            <a:pPr marL="514350" indent="-514350">
              <a:buAutoNum type="arabicPeriod"/>
            </a:pPr>
            <a:r>
              <a:rPr lang="sl-SI" dirty="0" smtClean="0"/>
              <a:t>Poveličevanje pomena in učinkov minimalnih intervencij (salonsko SD)</a:t>
            </a:r>
          </a:p>
          <a:p>
            <a:pPr marL="514350" indent="-514350">
              <a:buAutoNum type="arabicPeriod"/>
            </a:pPr>
            <a:r>
              <a:rPr lang="sl-SI" dirty="0" smtClean="0"/>
              <a:t>Odkriti rasizem </a:t>
            </a:r>
          </a:p>
          <a:p>
            <a:pPr marL="514350" indent="-514350">
              <a:buAutoNum type="arabicPeriod"/>
            </a:pPr>
            <a:r>
              <a:rPr lang="sl-SI" dirty="0" smtClean="0"/>
              <a:t>Prikriti rasizem </a:t>
            </a:r>
          </a:p>
          <a:p>
            <a:pPr marL="514350" indent="-514350">
              <a:buAutoNum type="arabicPeriod"/>
            </a:pPr>
            <a:r>
              <a:rPr lang="sl-SI" dirty="0" err="1" smtClean="0"/>
              <a:t>Paternalizem</a:t>
            </a:r>
            <a:r>
              <a:rPr lang="sl-SI" dirty="0" smtClean="0"/>
              <a:t> </a:t>
            </a:r>
          </a:p>
          <a:p>
            <a:pPr marL="514350" indent="-514350">
              <a:buAutoNum type="arabicPeriod"/>
            </a:pPr>
            <a:r>
              <a:rPr lang="sl-SI" dirty="0" smtClean="0"/>
              <a:t>Ozko razumevanje polja socialnega dela </a:t>
            </a:r>
          </a:p>
          <a:p>
            <a:pPr marL="514350" indent="-514350">
              <a:buAutoNum type="arabicPeriod"/>
            </a:pPr>
            <a:r>
              <a:rPr lang="sl-SI" dirty="0" smtClean="0"/>
              <a:t>Socialna kontrola</a:t>
            </a:r>
          </a:p>
          <a:p>
            <a:pPr marL="514350" indent="-514350">
              <a:buAutoNum type="arabicPeriod"/>
            </a:pPr>
            <a:r>
              <a:rPr lang="sl-SI" dirty="0" smtClean="0"/>
              <a:t>Minimaliziranjem potreb </a:t>
            </a:r>
          </a:p>
          <a:p>
            <a:pPr marL="514350" indent="-514350">
              <a:buAutoNum type="arabicPeriod"/>
            </a:pPr>
            <a:r>
              <a:rPr lang="sl-SI" dirty="0" smtClean="0"/>
              <a:t>Spodbujanje k nizkim pričakovanjem</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20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fade">
                                      <p:cBhvr>
                                        <p:cTn id="17" dur="20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fade">
                                      <p:cBhvr>
                                        <p:cTn id="22" dur="2000"/>
                                        <p:tgtEl>
                                          <p:spTgt spid="3">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Effect transition="in" filter="fade">
                                      <p:cBhvr>
                                        <p:cTn id="27" dur="2000"/>
                                        <p:tgtEl>
                                          <p:spTgt spid="3">
                                            <p:txEl>
                                              <p:pRg st="5" end="5"/>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6" end="6"/>
                                            </p:txEl>
                                          </p:spTgt>
                                        </p:tgtEl>
                                        <p:attrNameLst>
                                          <p:attrName>style.visibility</p:attrName>
                                        </p:attrNameLst>
                                      </p:cBhvr>
                                      <p:to>
                                        <p:strVal val="visible"/>
                                      </p:to>
                                    </p:set>
                                    <p:animEffect transition="in" filter="fade">
                                      <p:cBhvr>
                                        <p:cTn id="32" dur="2000"/>
                                        <p:tgtEl>
                                          <p:spTgt spid="3">
                                            <p:txEl>
                                              <p:pRg st="6" end="6"/>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7" end="7"/>
                                            </p:txEl>
                                          </p:spTgt>
                                        </p:tgtEl>
                                        <p:attrNameLst>
                                          <p:attrName>style.visibility</p:attrName>
                                        </p:attrNameLst>
                                      </p:cBhvr>
                                      <p:to>
                                        <p:strVal val="visible"/>
                                      </p:to>
                                    </p:set>
                                    <p:animEffect transition="in" filter="fade">
                                      <p:cBhvr>
                                        <p:cTn id="37" dur="2000"/>
                                        <p:tgtEl>
                                          <p:spTgt spid="3">
                                            <p:txEl>
                                              <p:pRg st="7" end="7"/>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3">
                                            <p:txEl>
                                              <p:pRg st="8" end="8"/>
                                            </p:txEl>
                                          </p:spTgt>
                                        </p:tgtEl>
                                        <p:attrNameLst>
                                          <p:attrName>style.visibility</p:attrName>
                                        </p:attrNameLst>
                                      </p:cBhvr>
                                      <p:to>
                                        <p:strVal val="visible"/>
                                      </p:to>
                                    </p:set>
                                    <p:animEffect transition="in" filter="fade">
                                      <p:cBhvr>
                                        <p:cTn id="42" dur="2000"/>
                                        <p:tgtEl>
                                          <p:spTgt spid="3">
                                            <p:txEl>
                                              <p:pRg st="8" end="8"/>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3">
                                            <p:txEl>
                                              <p:pRg st="9" end="9"/>
                                            </p:txEl>
                                          </p:spTgt>
                                        </p:tgtEl>
                                        <p:attrNameLst>
                                          <p:attrName>style.visibility</p:attrName>
                                        </p:attrNameLst>
                                      </p:cBhvr>
                                      <p:to>
                                        <p:strVal val="visible"/>
                                      </p:to>
                                    </p:set>
                                    <p:animEffect transition="in" filter="fade">
                                      <p:cBhvr>
                                        <p:cTn id="47" dur="2000"/>
                                        <p:tgtEl>
                                          <p:spTgt spid="3">
                                            <p:txEl>
                                              <p:pRg st="9" end="9"/>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grpId="0" nodeType="clickEffect">
                                  <p:stCondLst>
                                    <p:cond delay="0"/>
                                  </p:stCondLst>
                                  <p:childTnLst>
                                    <p:set>
                                      <p:cBhvr>
                                        <p:cTn id="51" dur="1" fill="hold">
                                          <p:stCondLst>
                                            <p:cond delay="0"/>
                                          </p:stCondLst>
                                        </p:cTn>
                                        <p:tgtEl>
                                          <p:spTgt spid="3">
                                            <p:txEl>
                                              <p:pRg st="10" end="10"/>
                                            </p:txEl>
                                          </p:spTgt>
                                        </p:tgtEl>
                                        <p:attrNameLst>
                                          <p:attrName>style.visibility</p:attrName>
                                        </p:attrNameLst>
                                      </p:cBhvr>
                                      <p:to>
                                        <p:strVal val="visible"/>
                                      </p:to>
                                    </p:set>
                                    <p:animEffect transition="in" filter="fade">
                                      <p:cBhvr>
                                        <p:cTn id="52" dur="2000"/>
                                        <p:tgtEl>
                                          <p:spTgt spid="3">
                                            <p:txEl>
                                              <p:pRg st="10" end="10"/>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10" presetClass="entr" presetSubtype="0" fill="hold" grpId="0" nodeType="clickEffect">
                                  <p:stCondLst>
                                    <p:cond delay="0"/>
                                  </p:stCondLst>
                                  <p:childTnLst>
                                    <p:set>
                                      <p:cBhvr>
                                        <p:cTn id="56" dur="1" fill="hold">
                                          <p:stCondLst>
                                            <p:cond delay="0"/>
                                          </p:stCondLst>
                                        </p:cTn>
                                        <p:tgtEl>
                                          <p:spTgt spid="3">
                                            <p:txEl>
                                              <p:pRg st="11" end="11"/>
                                            </p:txEl>
                                          </p:spTgt>
                                        </p:tgtEl>
                                        <p:attrNameLst>
                                          <p:attrName>style.visibility</p:attrName>
                                        </p:attrNameLst>
                                      </p:cBhvr>
                                      <p:to>
                                        <p:strVal val="visible"/>
                                      </p:to>
                                    </p:set>
                                    <p:animEffect transition="in" filter="fade">
                                      <p:cBhvr>
                                        <p:cTn id="57" dur="2000"/>
                                        <p:tgtEl>
                                          <p:spTgt spid="3">
                                            <p:txEl>
                                              <p:pRg st="11" end="11"/>
                                            </p:txEl>
                                          </p:spTgt>
                                        </p:tgtEl>
                                      </p:cBhvr>
                                    </p:animEffect>
                                  </p:childTnLst>
                                </p:cTn>
                              </p:par>
                            </p:childTnLst>
                          </p:cTn>
                        </p:par>
                      </p:childTnLst>
                    </p:cTn>
                  </p:par>
                  <p:par>
                    <p:cTn id="58" fill="hold">
                      <p:stCondLst>
                        <p:cond delay="indefinite"/>
                      </p:stCondLst>
                      <p:childTnLst>
                        <p:par>
                          <p:cTn id="59" fill="hold">
                            <p:stCondLst>
                              <p:cond delay="0"/>
                            </p:stCondLst>
                            <p:childTnLst>
                              <p:par>
                                <p:cTn id="60" presetID="10" presetClass="entr" presetSubtype="0" fill="hold" grpId="0" nodeType="clickEffect">
                                  <p:stCondLst>
                                    <p:cond delay="0"/>
                                  </p:stCondLst>
                                  <p:childTnLst>
                                    <p:set>
                                      <p:cBhvr>
                                        <p:cTn id="61" dur="1" fill="hold">
                                          <p:stCondLst>
                                            <p:cond delay="0"/>
                                          </p:stCondLst>
                                        </p:cTn>
                                        <p:tgtEl>
                                          <p:spTgt spid="3">
                                            <p:txEl>
                                              <p:pRg st="12" end="12"/>
                                            </p:txEl>
                                          </p:spTgt>
                                        </p:tgtEl>
                                        <p:attrNameLst>
                                          <p:attrName>style.visibility</p:attrName>
                                        </p:attrNameLst>
                                      </p:cBhvr>
                                      <p:to>
                                        <p:strVal val="visible"/>
                                      </p:to>
                                    </p:set>
                                    <p:animEffect transition="in" filter="fade">
                                      <p:cBhvr>
                                        <p:cTn id="62" dur="2000"/>
                                        <p:tgtEl>
                                          <p:spTgt spid="3">
                                            <p:txEl>
                                              <p:pRg st="12" end="12"/>
                                            </p:txEl>
                                          </p:spTgt>
                                        </p:tgtEl>
                                      </p:cBhvr>
                                    </p:animEffect>
                                  </p:childTnLst>
                                </p:cTn>
                              </p:par>
                            </p:childTnLst>
                          </p:cTn>
                        </p:par>
                      </p:childTnLst>
                    </p:cTn>
                  </p:par>
                  <p:par>
                    <p:cTn id="63" fill="hold">
                      <p:stCondLst>
                        <p:cond delay="indefinite"/>
                      </p:stCondLst>
                      <p:childTnLst>
                        <p:par>
                          <p:cTn id="64" fill="hold">
                            <p:stCondLst>
                              <p:cond delay="0"/>
                            </p:stCondLst>
                            <p:childTnLst>
                              <p:par>
                                <p:cTn id="65" presetID="10" presetClass="entr" presetSubtype="0" fill="hold" grpId="0" nodeType="clickEffect">
                                  <p:stCondLst>
                                    <p:cond delay="0"/>
                                  </p:stCondLst>
                                  <p:childTnLst>
                                    <p:set>
                                      <p:cBhvr>
                                        <p:cTn id="66" dur="1" fill="hold">
                                          <p:stCondLst>
                                            <p:cond delay="0"/>
                                          </p:stCondLst>
                                        </p:cTn>
                                        <p:tgtEl>
                                          <p:spTgt spid="3">
                                            <p:txEl>
                                              <p:pRg st="13" end="13"/>
                                            </p:txEl>
                                          </p:spTgt>
                                        </p:tgtEl>
                                        <p:attrNameLst>
                                          <p:attrName>style.visibility</p:attrName>
                                        </p:attrNameLst>
                                      </p:cBhvr>
                                      <p:to>
                                        <p:strVal val="visible"/>
                                      </p:to>
                                    </p:set>
                                    <p:animEffect transition="in" filter="fade">
                                      <p:cBhvr>
                                        <p:cTn id="67" dur="2000"/>
                                        <p:tgtEl>
                                          <p:spTgt spid="3">
                                            <p:txEl>
                                              <p:pRg st="13" end="13"/>
                                            </p:txEl>
                                          </p:spTgt>
                                        </p:tgtEl>
                                      </p:cBhvr>
                                    </p:animEffect>
                                  </p:childTnLst>
                                </p:cTn>
                              </p:par>
                            </p:childTnLst>
                          </p:cTn>
                        </p:par>
                      </p:childTnLst>
                    </p:cTn>
                  </p:par>
                  <p:par>
                    <p:cTn id="68" fill="hold">
                      <p:stCondLst>
                        <p:cond delay="indefinite"/>
                      </p:stCondLst>
                      <p:childTnLst>
                        <p:par>
                          <p:cTn id="69" fill="hold">
                            <p:stCondLst>
                              <p:cond delay="0"/>
                            </p:stCondLst>
                            <p:childTnLst>
                              <p:par>
                                <p:cTn id="70" presetID="10" presetClass="entr" presetSubtype="0" fill="hold" grpId="0" nodeType="clickEffect">
                                  <p:stCondLst>
                                    <p:cond delay="0"/>
                                  </p:stCondLst>
                                  <p:childTnLst>
                                    <p:set>
                                      <p:cBhvr>
                                        <p:cTn id="71" dur="1" fill="hold">
                                          <p:stCondLst>
                                            <p:cond delay="0"/>
                                          </p:stCondLst>
                                        </p:cTn>
                                        <p:tgtEl>
                                          <p:spTgt spid="3">
                                            <p:txEl>
                                              <p:pRg st="14" end="14"/>
                                            </p:txEl>
                                          </p:spTgt>
                                        </p:tgtEl>
                                        <p:attrNameLst>
                                          <p:attrName>style.visibility</p:attrName>
                                        </p:attrNameLst>
                                      </p:cBhvr>
                                      <p:to>
                                        <p:strVal val="visible"/>
                                      </p:to>
                                    </p:set>
                                    <p:animEffect transition="in" filter="fade">
                                      <p:cBhvr>
                                        <p:cTn id="72" dur="2000"/>
                                        <p:tgtEl>
                                          <p:spTgt spid="3">
                                            <p:txEl>
                                              <p:pRg st="14" end="1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dirty="0" smtClean="0"/>
              <a:t>1. </a:t>
            </a:r>
            <a:r>
              <a:rPr lang="sl-SI" dirty="0" err="1" smtClean="0"/>
              <a:t>Patologizacija</a:t>
            </a:r>
            <a:r>
              <a:rPr lang="sl-SI" dirty="0" smtClean="0"/>
              <a:t> </a:t>
            </a:r>
            <a:endParaRPr lang="sl-SI" dirty="0"/>
          </a:p>
        </p:txBody>
      </p:sp>
      <p:sp>
        <p:nvSpPr>
          <p:cNvPr id="3" name="Ograda vsebine 2"/>
          <p:cNvSpPr>
            <a:spLocks noGrp="1"/>
          </p:cNvSpPr>
          <p:nvPr>
            <p:ph idx="1"/>
          </p:nvPr>
        </p:nvSpPr>
        <p:spPr/>
        <p:txBody>
          <a:bodyPr>
            <a:normAutofit/>
          </a:bodyPr>
          <a:lstStyle/>
          <a:p>
            <a:pPr>
              <a:buNone/>
            </a:pPr>
            <a:r>
              <a:rPr lang="sl-SI" i="1" dirty="0" smtClean="0"/>
              <a:t>»</a:t>
            </a:r>
            <a:r>
              <a:rPr lang="sl-SI" i="1" dirty="0"/>
              <a:t>Nasilje je del romske kulture, del njihovega vsakdanjika! Kulturo pa je potrebno spoštovati!« </a:t>
            </a:r>
            <a:r>
              <a:rPr lang="sl-SI" dirty="0"/>
              <a:t>(javni delavec za delo z Romi na CSD, junij 2006)  </a:t>
            </a:r>
          </a:p>
          <a:p>
            <a:pPr>
              <a:buNone/>
            </a:pPr>
            <a:endParaRPr lang="sl-SI" i="1" dirty="0" smtClean="0"/>
          </a:p>
          <a:p>
            <a:pPr>
              <a:buNone/>
            </a:pPr>
            <a:r>
              <a:rPr lang="sl-SI" i="1" dirty="0" smtClean="0"/>
              <a:t>»</a:t>
            </a:r>
            <a:r>
              <a:rPr lang="sl-SI" i="1" dirty="0"/>
              <a:t>Romskih žensk ne sprejemamo. Enkrat smo imeli eno, pa so bile same težave!« </a:t>
            </a:r>
            <a:r>
              <a:rPr lang="sl-SI" dirty="0"/>
              <a:t>(zaposlena v materinskem domu, marec 2009)</a:t>
            </a:r>
          </a:p>
          <a:p>
            <a:endParaRPr lang="sl-SI" dirty="0"/>
          </a:p>
          <a:p>
            <a:endParaRPr lang="sl-SI"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endParaRPr lang="sl-SI"/>
          </a:p>
        </p:txBody>
      </p:sp>
      <p:sp>
        <p:nvSpPr>
          <p:cNvPr id="3" name="Ograda vsebine 2"/>
          <p:cNvSpPr>
            <a:spLocks noGrp="1"/>
          </p:cNvSpPr>
          <p:nvPr>
            <p:ph idx="1"/>
          </p:nvPr>
        </p:nvSpPr>
        <p:spPr/>
        <p:txBody>
          <a:bodyPr>
            <a:normAutofit fontScale="85000" lnSpcReduction="20000"/>
          </a:bodyPr>
          <a:lstStyle/>
          <a:p>
            <a:pPr>
              <a:buNone/>
            </a:pPr>
            <a:r>
              <a:rPr lang="sl-SI" dirty="0" smtClean="0"/>
              <a:t>“</a:t>
            </a:r>
            <a:r>
              <a:rPr lang="sl-SI" dirty="0" err="1" smtClean="0"/>
              <a:t>Patologizacija</a:t>
            </a:r>
            <a:r>
              <a:rPr lang="sl-SI" dirty="0" smtClean="0"/>
              <a:t> je proces</a:t>
            </a:r>
            <a:r>
              <a:rPr lang="sl-SI" dirty="0"/>
              <a:t>, ki določene etnične/kulturne značilnosti določene osebe ali skupine konstruira kot </a:t>
            </a:r>
            <a:r>
              <a:rPr lang="sl-SI" b="1" dirty="0"/>
              <a:t>naravne, prirojene  značilnosti</a:t>
            </a:r>
            <a:r>
              <a:rPr lang="sl-SI" dirty="0"/>
              <a:t> te osebe ali skupine,  za opise pa se  uporabljajo </a:t>
            </a:r>
            <a:r>
              <a:rPr lang="sl-SI" b="1" dirty="0"/>
              <a:t>medicinski in psihološki pojmi</a:t>
            </a:r>
            <a:r>
              <a:rPr lang="sl-SI" dirty="0"/>
              <a:t> </a:t>
            </a:r>
            <a:r>
              <a:rPr lang="sl-SI" dirty="0" smtClean="0"/>
              <a:t>Ti </a:t>
            </a:r>
            <a:r>
              <a:rPr lang="sl-SI" dirty="0"/>
              <a:t>etnične manjšine pogosto opisujejo kot  tiste, ki so nagnjene k določenim telesnim in duševnim boleznim,  patološkem nasilju in manjši inteligentnosti ali celo duševni </a:t>
            </a:r>
            <a:r>
              <a:rPr lang="sl-SI" dirty="0" err="1"/>
              <a:t>manjrazvitosti</a:t>
            </a:r>
            <a:r>
              <a:rPr lang="sl-SI" dirty="0"/>
              <a:t>. Takšne konstruirane  individualizirane ali </a:t>
            </a:r>
            <a:r>
              <a:rPr lang="sl-SI" dirty="0" err="1"/>
              <a:t>kolektivizirane</a:t>
            </a:r>
            <a:r>
              <a:rPr lang="sl-SI" dirty="0"/>
              <a:t> značilnosti se uporablja za razlago socialnih dejstev, na primer revščine, socialne ranljivosti in celo marginalizacije skupine ali posameznikov</a:t>
            </a:r>
            <a:r>
              <a:rPr lang="sl-SI" dirty="0" smtClean="0"/>
              <a:t>.” </a:t>
            </a:r>
          </a:p>
          <a:p>
            <a:pPr>
              <a:buNone/>
            </a:pPr>
            <a:r>
              <a:rPr lang="sl-SI" dirty="0" smtClean="0"/>
              <a:t>Zaviršek, D. (2010)</a:t>
            </a:r>
            <a:endParaRPr lang="sl-SI" dirty="0"/>
          </a:p>
          <a:p>
            <a:endParaRPr lang="sl-SI"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normAutofit/>
          </a:bodyPr>
          <a:lstStyle/>
          <a:p>
            <a:r>
              <a:rPr lang="sl-SI" dirty="0" smtClean="0"/>
              <a:t>Otrokove pravice </a:t>
            </a:r>
            <a:r>
              <a:rPr lang="sl-SI" i="1" dirty="0" err="1" smtClean="0"/>
              <a:t>vs</a:t>
            </a:r>
            <a:r>
              <a:rPr lang="sl-SI" dirty="0" smtClean="0"/>
              <a:t>. kultura ??</a:t>
            </a:r>
            <a:endParaRPr lang="sl-SI" dirty="0"/>
          </a:p>
        </p:txBody>
      </p:sp>
      <p:sp>
        <p:nvSpPr>
          <p:cNvPr id="3" name="Ograda vsebine 2"/>
          <p:cNvSpPr>
            <a:spLocks noGrp="1"/>
          </p:cNvSpPr>
          <p:nvPr>
            <p:ph idx="1"/>
          </p:nvPr>
        </p:nvSpPr>
        <p:spPr>
          <a:xfrm>
            <a:off x="457200" y="1916832"/>
            <a:ext cx="8229600" cy="4209331"/>
          </a:xfrm>
        </p:spPr>
        <p:txBody>
          <a:bodyPr/>
          <a:lstStyle/>
          <a:p>
            <a:pPr>
              <a:buNone/>
            </a:pPr>
            <a:r>
              <a:rPr lang="sl-SI" dirty="0" smtClean="0"/>
              <a:t>medijsko odmeven primer o </a:t>
            </a:r>
            <a:r>
              <a:rPr lang="sl-SI" dirty="0"/>
              <a:t>prisilni poroki 13-letne romske deklice, ki jo je oče prodal v družino 18-letnega </a:t>
            </a:r>
            <a:r>
              <a:rPr lang="sl-SI" dirty="0" smtClean="0"/>
              <a:t>Roma </a:t>
            </a:r>
          </a:p>
          <a:p>
            <a:pPr>
              <a:buNone/>
            </a:pPr>
            <a:endParaRPr lang="sl-SI" dirty="0" smtClean="0"/>
          </a:p>
          <a:p>
            <a:pPr>
              <a:buNone/>
            </a:pPr>
            <a:r>
              <a:rPr lang="sl-SI" dirty="0" smtClean="0"/>
              <a:t>Stroka SD: </a:t>
            </a:r>
            <a:r>
              <a:rPr lang="sl-SI" i="1" dirty="0" smtClean="0"/>
              <a:t>“Gre za </a:t>
            </a:r>
            <a:r>
              <a:rPr lang="sl-SI" i="1" dirty="0"/>
              <a:t>romsko kulturo, kjer je nekaj povsem normalnega, da se dekleta poročajo mlajše</a:t>
            </a:r>
            <a:r>
              <a:rPr lang="sl-SI" i="1" dirty="0" smtClean="0"/>
              <a:t>.” </a:t>
            </a:r>
            <a:endParaRPr lang="sl-SI" i="1" dirty="0"/>
          </a:p>
          <a:p>
            <a:endParaRPr lang="sl-SI"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normAutofit/>
          </a:bodyPr>
          <a:lstStyle/>
          <a:p>
            <a:r>
              <a:rPr lang="sl-SI" b="1" dirty="0"/>
              <a:t>Prvi odzivi na </a:t>
            </a:r>
            <a:r>
              <a:rPr lang="sl-SI" b="1" dirty="0" smtClean="0"/>
              <a:t>etničnost v SD </a:t>
            </a:r>
            <a:endParaRPr lang="sl-SI" dirty="0"/>
          </a:p>
        </p:txBody>
      </p:sp>
      <p:sp>
        <p:nvSpPr>
          <p:cNvPr id="3" name="Ograda vsebine 2"/>
          <p:cNvSpPr>
            <a:spLocks noGrp="1"/>
          </p:cNvSpPr>
          <p:nvPr>
            <p:ph idx="1"/>
          </p:nvPr>
        </p:nvSpPr>
        <p:spPr/>
        <p:txBody>
          <a:bodyPr/>
          <a:lstStyle/>
          <a:p>
            <a:pPr>
              <a:buNone/>
            </a:pPr>
            <a:r>
              <a:rPr lang="sl-SI" dirty="0"/>
              <a:t>teme o etničnosti v socialno delo pripeljali </a:t>
            </a:r>
            <a:r>
              <a:rPr lang="sl-SI" dirty="0" smtClean="0"/>
              <a:t>begunci v </a:t>
            </a:r>
            <a:r>
              <a:rPr lang="sl-SI" dirty="0"/>
              <a:t>sredini 90. letih 20. stoletja</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normAutofit fontScale="90000"/>
          </a:bodyPr>
          <a:lstStyle/>
          <a:p>
            <a:r>
              <a:rPr lang="sl-SI" dirty="0" smtClean="0"/>
              <a:t>K</a:t>
            </a:r>
            <a:r>
              <a:rPr lang="sl-SI" dirty="0" smtClean="0"/>
              <a:t> čemu prispeva socialni delavce, </a:t>
            </a:r>
            <a:br>
              <a:rPr lang="sl-SI" dirty="0" smtClean="0"/>
            </a:br>
            <a:r>
              <a:rPr lang="sl-SI" dirty="0" smtClean="0"/>
              <a:t>ki ni občutljiv za razlike?</a:t>
            </a:r>
            <a:endParaRPr lang="sl-SI" dirty="0"/>
          </a:p>
        </p:txBody>
      </p:sp>
      <p:sp>
        <p:nvSpPr>
          <p:cNvPr id="3" name="Ograda vsebine 2"/>
          <p:cNvSpPr>
            <a:spLocks noGrp="1"/>
          </p:cNvSpPr>
          <p:nvPr>
            <p:ph idx="1"/>
          </p:nvPr>
        </p:nvSpPr>
        <p:spPr/>
        <p:txBody>
          <a:bodyPr>
            <a:normAutofit fontScale="85000" lnSpcReduction="20000"/>
          </a:bodyPr>
          <a:lstStyle/>
          <a:p>
            <a:pPr>
              <a:buNone/>
            </a:pPr>
            <a:r>
              <a:rPr lang="sl-SI" dirty="0" smtClean="0"/>
              <a:t>Neil </a:t>
            </a:r>
            <a:r>
              <a:rPr lang="sl-SI" dirty="0"/>
              <a:t>Thompson (2002: 76</a:t>
            </a:r>
            <a:r>
              <a:rPr lang="sl-SI" dirty="0" smtClean="0"/>
              <a:t>):</a:t>
            </a:r>
            <a:endParaRPr lang="sl-SI" dirty="0"/>
          </a:p>
          <a:p>
            <a:pPr>
              <a:buNone/>
            </a:pPr>
            <a:endParaRPr lang="sl-SI" dirty="0"/>
          </a:p>
          <a:p>
            <a:pPr lvl="0"/>
            <a:r>
              <a:rPr lang="sl-SI" dirty="0"/>
              <a:t>Prvič, prispeva k odtujevanju in izključevanju ljudi in ustvarjanju občutkov, da ljudje ne pripadajo v družbo. </a:t>
            </a:r>
          </a:p>
          <a:p>
            <a:pPr lvl="0"/>
            <a:r>
              <a:rPr lang="sl-SI" dirty="0"/>
              <a:t>Drugič, vpliva na razvoj občutkov manjvrednosti. </a:t>
            </a:r>
          </a:p>
          <a:p>
            <a:pPr lvl="0"/>
            <a:r>
              <a:rPr lang="sl-SI" dirty="0"/>
              <a:t>Tretjič, socialni delavec, ki ni občutljiv za razlike, ne upošteva in ne spoštuje dejavnikov, ki pomembno zaznamujejo vsakdanja življenja ljudi. </a:t>
            </a:r>
          </a:p>
          <a:p>
            <a:r>
              <a:rPr lang="sl-SI" dirty="0" smtClean="0"/>
              <a:t>Četrtič</a:t>
            </a:r>
            <a:r>
              <a:rPr lang="sl-SI" dirty="0"/>
              <a:t>, socialni delavec, ki ni občutljiv za razlike, prispeva k ustvarjanju problemov oz. k ohranjanju obstoječega stanja. </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normAutofit fontScale="90000"/>
          </a:bodyPr>
          <a:lstStyle/>
          <a:p>
            <a:r>
              <a:rPr lang="sl-SI" b="1" dirty="0"/>
              <a:t>Razvoj etnične občutljivosti </a:t>
            </a:r>
            <a:r>
              <a:rPr lang="sl-SI" b="1" dirty="0" smtClean="0"/>
              <a:t/>
            </a:r>
            <a:br>
              <a:rPr lang="sl-SI" b="1" dirty="0" smtClean="0"/>
            </a:br>
            <a:r>
              <a:rPr lang="sl-SI" b="1" dirty="0" smtClean="0"/>
              <a:t>v </a:t>
            </a:r>
            <a:r>
              <a:rPr lang="sl-SI" b="1" dirty="0"/>
              <a:t>socialnem delu </a:t>
            </a:r>
            <a:endParaRPr lang="sl-SI" dirty="0"/>
          </a:p>
        </p:txBody>
      </p:sp>
      <p:sp>
        <p:nvSpPr>
          <p:cNvPr id="3" name="Ograda vsebine 2"/>
          <p:cNvSpPr>
            <a:spLocks noGrp="1"/>
          </p:cNvSpPr>
          <p:nvPr>
            <p:ph idx="1"/>
          </p:nvPr>
        </p:nvSpPr>
        <p:spPr/>
        <p:txBody>
          <a:bodyPr>
            <a:normAutofit fontScale="77500" lnSpcReduction="20000"/>
          </a:bodyPr>
          <a:lstStyle/>
          <a:p>
            <a:r>
              <a:rPr lang="sl-SI" dirty="0"/>
              <a:t>Mary </a:t>
            </a:r>
            <a:r>
              <a:rPr lang="sl-SI" dirty="0" smtClean="0"/>
              <a:t>Richmond</a:t>
            </a:r>
            <a:r>
              <a:rPr lang="sl-SI" dirty="0"/>
              <a:t> </a:t>
            </a:r>
            <a:r>
              <a:rPr lang="sl-SI" dirty="0" smtClean="0"/>
              <a:t>- </a:t>
            </a:r>
            <a:r>
              <a:rPr lang="sl-SI" i="1" dirty="0" smtClean="0"/>
              <a:t>Social </a:t>
            </a:r>
            <a:r>
              <a:rPr lang="sl-SI" i="1" dirty="0" err="1" smtClean="0"/>
              <a:t>diagnosis</a:t>
            </a:r>
            <a:r>
              <a:rPr lang="sl-SI" dirty="0" smtClean="0"/>
              <a:t> (1917)</a:t>
            </a:r>
          </a:p>
          <a:p>
            <a:pPr lvl="0"/>
            <a:r>
              <a:rPr lang="sl-SI" dirty="0" smtClean="0"/>
              <a:t>Eno od poglavij:  priseljene družine ,ki </a:t>
            </a:r>
            <a:r>
              <a:rPr lang="sl-SI" dirty="0"/>
              <a:t>so se v ZDA priseljevale iz nekdanjih ameriških kolonij in </a:t>
            </a:r>
            <a:r>
              <a:rPr lang="sl-SI" dirty="0" smtClean="0"/>
              <a:t>Evrope </a:t>
            </a:r>
            <a:endParaRPr lang="sl-SI" dirty="0"/>
          </a:p>
          <a:p>
            <a:pPr lvl="0"/>
            <a:r>
              <a:rPr lang="sl-SI" b="1" dirty="0" smtClean="0"/>
              <a:t>2 nevarnosti: </a:t>
            </a:r>
          </a:p>
          <a:p>
            <a:pPr marL="514350" lvl="0" indent="-514350">
              <a:buAutoNum type="arabicPeriod"/>
            </a:pPr>
            <a:r>
              <a:rPr lang="sl-SI" dirty="0" smtClean="0"/>
              <a:t>poveličevanje </a:t>
            </a:r>
            <a:r>
              <a:rPr lang="sl-SI" dirty="0"/>
              <a:t>»kolonialnih« značilnosti priseljenih družin kot fiksnih, nespremenljivih značilnosti </a:t>
            </a:r>
            <a:r>
              <a:rPr lang="sl-SI" dirty="0" smtClean="0"/>
              <a:t> </a:t>
            </a:r>
          </a:p>
          <a:p>
            <a:pPr marL="514350" lvl="0" indent="-514350">
              <a:buAutoNum type="arabicPeriod"/>
            </a:pPr>
            <a:r>
              <a:rPr lang="sl-SI" dirty="0" smtClean="0"/>
              <a:t>zanemarjanje </a:t>
            </a:r>
            <a:r>
              <a:rPr lang="sl-SI" dirty="0"/>
              <a:t>nacionalnih oz. »rasnih« značilnosti, kar </a:t>
            </a:r>
            <a:r>
              <a:rPr lang="sl-SI" dirty="0" smtClean="0"/>
              <a:t>(barvna slepota, univerzalizem) </a:t>
            </a:r>
          </a:p>
          <a:p>
            <a:pPr marL="514350" lvl="0" indent="-514350">
              <a:buNone/>
            </a:pPr>
            <a:endParaRPr lang="sl-SI" dirty="0"/>
          </a:p>
          <a:p>
            <a:pPr>
              <a:buNone/>
            </a:pPr>
            <a:r>
              <a:rPr lang="sl-SI" dirty="0" smtClean="0"/>
              <a:t>“Socialni delavci lahko pričakujejo </a:t>
            </a:r>
            <a:r>
              <a:rPr lang="sl-SI" b="1" dirty="0" smtClean="0"/>
              <a:t>presenečenja, </a:t>
            </a:r>
            <a:r>
              <a:rPr lang="sl-SI" b="1" dirty="0"/>
              <a:t>če pri svojem delu s priseljenimi družinami zanemarjajo nacionalne in </a:t>
            </a:r>
            <a:r>
              <a:rPr lang="sl-SI" b="1" dirty="0" smtClean="0"/>
              <a:t>“rasne” </a:t>
            </a:r>
            <a:r>
              <a:rPr lang="sl-SI" b="1" dirty="0"/>
              <a:t>značilnosti</a:t>
            </a:r>
            <a:r>
              <a:rPr lang="sl-SI" dirty="0"/>
              <a:t> ter delajo z </a:t>
            </a:r>
            <a:r>
              <a:rPr lang="sl-SI" dirty="0" smtClean="0"/>
              <a:t>njimi enako kot z ameriškimi družinami.” </a:t>
            </a:r>
            <a:endParaRPr lang="sl-SI"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down)">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down)">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grpId="0" nodeType="clickEffect">
                                  <p:stCondLst>
                                    <p:cond delay="0"/>
                                  </p:stCondLst>
                                  <p:childTnLst>
                                    <p:set>
                                      <p:cBhvr>
                                        <p:cTn id="31" dur="1" fill="hold">
                                          <p:stCondLst>
                                            <p:cond delay="0"/>
                                          </p:stCondLst>
                                        </p:cTn>
                                        <p:tgtEl>
                                          <p:spTgt spid="3">
                                            <p:txEl>
                                              <p:pRg st="6" end="6"/>
                                            </p:txEl>
                                          </p:spTgt>
                                        </p:tgtEl>
                                        <p:attrNameLst>
                                          <p:attrName>style.visibility</p:attrName>
                                        </p:attrNameLst>
                                      </p:cBhvr>
                                      <p:to>
                                        <p:strVal val="visible"/>
                                      </p:to>
                                    </p:set>
                                    <p:animEffect transition="in" filter="wipe(down)">
                                      <p:cBhvr>
                                        <p:cTn id="32"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Potovanje">
  <a:themeElements>
    <a:clrScheme name="Potovanje">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Potovanje">
      <a:majorFont>
        <a:latin typeface="Franklin Gothic Medium"/>
        <a:ea typeface=""/>
        <a:cs typeface=""/>
        <a:font script="Jpan" typeface="HG創英角ｺﾞｼｯｸUB"/>
        <a:font script="Hang" typeface="돋움"/>
        <a:font script="Hans" typeface="隶书"/>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Franklin Gothic Book"/>
        <a:ea typeface=""/>
        <a:cs typeface=""/>
        <a:font script="Jpan" typeface="HGｺﾞｼｯｸE"/>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Potovanje">
      <a:fillStyleLst>
        <a:solidFill>
          <a:schemeClr val="phClr"/>
        </a:solidFill>
        <a:gradFill rotWithShape="1">
          <a:gsLst>
            <a:gs pos="0">
              <a:schemeClr val="phClr">
                <a:tint val="30000"/>
                <a:satMod val="250000"/>
              </a:schemeClr>
            </a:gs>
            <a:gs pos="72000">
              <a:schemeClr val="phClr">
                <a:tint val="75000"/>
                <a:satMod val="210000"/>
              </a:schemeClr>
            </a:gs>
            <a:gs pos="100000">
              <a:schemeClr val="phClr">
                <a:tint val="85000"/>
                <a:satMod val="210000"/>
              </a:schemeClr>
            </a:gs>
          </a:gsLst>
          <a:lin ang="5400000" scaled="1"/>
        </a:gradFill>
        <a:gradFill rotWithShape="1">
          <a:gsLst>
            <a:gs pos="0">
              <a:schemeClr val="phClr">
                <a:tint val="75000"/>
                <a:shade val="85000"/>
                <a:satMod val="230000"/>
              </a:schemeClr>
            </a:gs>
            <a:gs pos="25000">
              <a:schemeClr val="phClr">
                <a:tint val="90000"/>
                <a:shade val="70000"/>
                <a:satMod val="220000"/>
              </a:schemeClr>
            </a:gs>
            <a:gs pos="50000">
              <a:schemeClr val="phClr">
                <a:tint val="90000"/>
                <a:shade val="58000"/>
                <a:satMod val="225000"/>
              </a:schemeClr>
            </a:gs>
            <a:gs pos="65000">
              <a:schemeClr val="phClr">
                <a:tint val="90000"/>
                <a:shade val="58000"/>
                <a:satMod val="225000"/>
              </a:schemeClr>
            </a:gs>
            <a:gs pos="80000">
              <a:schemeClr val="phClr">
                <a:tint val="90000"/>
                <a:shade val="69000"/>
                <a:satMod val="220000"/>
              </a:schemeClr>
            </a:gs>
            <a:gs pos="100000">
              <a:schemeClr val="phClr">
                <a:tint val="77000"/>
                <a:shade val="80000"/>
                <a:satMod val="230000"/>
              </a:schemeClr>
            </a:gs>
          </a:gsLst>
          <a:lin ang="5400000" scaled="1"/>
        </a:gradFill>
      </a:fillStyleLst>
      <a:lnStyleLst>
        <a:ln w="10000" cap="flat" cmpd="sng" algn="ctr">
          <a:solidFill>
            <a:schemeClr val="ph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76200" dist="50800" dir="5400000" rotWithShape="0">
              <a:srgbClr val="4E3B30">
                <a:alpha val="60000"/>
              </a:srgbClr>
            </a:outerShdw>
          </a:effectLst>
        </a:effectStyle>
        <a:effectStyle>
          <a:effectLst>
            <a:outerShdw blurRad="76200" dist="50800" dir="5400000" rotWithShape="0">
              <a:srgbClr val="4E3B30">
                <a:alpha val="60000"/>
              </a:srgbClr>
            </a:outerShdw>
          </a:effectLst>
          <a:scene3d>
            <a:camera prst="orthographicFront">
              <a:rot lat="0" lon="0" rev="0"/>
            </a:camera>
            <a:lightRig rig="threePt" dir="tl">
              <a:rot lat="0" lon="0" rev="0"/>
            </a:lightRig>
          </a:scene3d>
          <a:sp3d prstMaterial="metal">
            <a:bevelT w="10000" h="10000"/>
          </a:sp3d>
        </a:effectStyle>
        <a:effectStyle>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phClr">
                <a:shade val="60000"/>
                <a:satMod val="110000"/>
              </a:schemeClr>
            </a:contourClr>
          </a:sp3d>
        </a:effectStyle>
      </a:effectStyleLst>
      <a:bgFillStyleLst>
        <a:solidFill>
          <a:schemeClr val="phClr"/>
        </a:solidFill>
        <a:blipFill>
          <a:blip xmlns:r="http://schemas.openxmlformats.org/officeDocument/2006/relationships" r:embed="rId1">
            <a:duotone>
              <a:schemeClr val="phClr">
                <a:shade val="90000"/>
                <a:satMod val="150000"/>
              </a:schemeClr>
              <a:schemeClr val="phClr">
                <a:tint val="88000"/>
                <a:satMod val="105000"/>
              </a:schemeClr>
            </a:duotone>
          </a:blip>
          <a:tile tx="0" ty="0" sx="95000" sy="95000" flip="none" algn="t"/>
        </a:blipFill>
        <a:blipFill>
          <a:blip xmlns:r="http://schemas.openxmlformats.org/officeDocument/2006/relationships" r:embed="rId2">
            <a:duotone>
              <a:schemeClr val="phClr">
                <a:shade val="30000"/>
                <a:satMod val="455000"/>
              </a:schemeClr>
              <a:schemeClr val="phClr">
                <a:tint val="95000"/>
                <a:satMod val="120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Trek</Template>
  <TotalTime>65</TotalTime>
  <Words>1102</Words>
  <Application>Microsoft Office PowerPoint</Application>
  <PresentationFormat>Diaprojekcija na zaslonu (4:3)</PresentationFormat>
  <Paragraphs>154</Paragraphs>
  <Slides>19</Slides>
  <Notes>0</Notes>
  <HiddenSlides>0</HiddenSlides>
  <MMClips>0</MMClips>
  <ScaleCrop>false</ScaleCrop>
  <HeadingPairs>
    <vt:vector size="4" baseType="variant">
      <vt:variant>
        <vt:lpstr>Tema</vt:lpstr>
      </vt:variant>
      <vt:variant>
        <vt:i4>1</vt:i4>
      </vt:variant>
      <vt:variant>
        <vt:lpstr>Naslovi diapozitivov</vt:lpstr>
      </vt:variant>
      <vt:variant>
        <vt:i4>19</vt:i4>
      </vt:variant>
    </vt:vector>
  </HeadingPairs>
  <TitlesOfParts>
    <vt:vector size="20" baseType="lpstr">
      <vt:lpstr>Potovanje</vt:lpstr>
      <vt:lpstr>Etnično občutljivo SD   (Uvodno predavanje)</vt:lpstr>
      <vt:lpstr>odsotnost etničnih diskurzov v SD</vt:lpstr>
      <vt:lpstr>Posledice odsotnosti  etničnih diskurzov </vt:lpstr>
      <vt:lpstr>1. Patologizacija </vt:lpstr>
      <vt:lpstr>Diapozitiv 5</vt:lpstr>
      <vt:lpstr>Otrokove pravice vs. kultura ??</vt:lpstr>
      <vt:lpstr>Prvi odzivi na etničnost v SD </vt:lpstr>
      <vt:lpstr>K čemu prispeva socialni delavce,  ki ni občutljiv za razlike?</vt:lpstr>
      <vt:lpstr>Razvoj etnične občutljivosti  v socialnem delu </vt:lpstr>
      <vt:lpstr>Kulturogram </vt:lpstr>
      <vt:lpstr>Etnično občutljivo socialno delo </vt:lpstr>
      <vt:lpstr> Etnična / kulturna občutljivost  </vt:lpstr>
      <vt:lpstr>Etnično občutljiva načela</vt:lpstr>
      <vt:lpstr>Antirasistična perspektiva  </vt:lpstr>
      <vt:lpstr>Antirasistična načela </vt:lpstr>
      <vt:lpstr> Kulturna kompetentnost </vt:lpstr>
      <vt:lpstr>Definicije</vt:lpstr>
      <vt:lpstr>Diapozitiv 18</vt:lpstr>
      <vt:lpstr> Kulturne kompetence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Etnično občutljivo SD   (Uvodno predavanje)</dc:title>
  <dc:creator>Špela</dc:creator>
  <cp:lastModifiedBy>Špela</cp:lastModifiedBy>
  <cp:revision>17</cp:revision>
  <dcterms:created xsi:type="dcterms:W3CDTF">2012-10-04T08:35:24Z</dcterms:created>
  <dcterms:modified xsi:type="dcterms:W3CDTF">2012-10-04T09:40:52Z</dcterms:modified>
</cp:coreProperties>
</file>