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30" name="Ograda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E0CE-4E61-48DA-8D6C-F76527E7A7FC}" type="datetimeFigureOut">
              <a:rPr lang="sl-SI" smtClean="0"/>
              <a:pPr/>
              <a:t>6.11.2012</a:t>
            </a:fld>
            <a:endParaRPr lang="sl-SI"/>
          </a:p>
        </p:txBody>
      </p:sp>
      <p:sp>
        <p:nvSpPr>
          <p:cNvPr id="19" name="Ograda no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7" name="Ograda številke diapoz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FA376-CB8D-44FD-A8C3-5AFE96CE664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E0CE-4E61-48DA-8D6C-F76527E7A7FC}" type="datetimeFigureOut">
              <a:rPr lang="sl-SI" smtClean="0"/>
              <a:pPr/>
              <a:t>6.11.2012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FA376-CB8D-44FD-A8C3-5AFE96CE664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E0CE-4E61-48DA-8D6C-F76527E7A7FC}" type="datetimeFigureOut">
              <a:rPr lang="sl-SI" smtClean="0"/>
              <a:pPr/>
              <a:t>6.11.2012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FA376-CB8D-44FD-A8C3-5AFE96CE664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E0CE-4E61-48DA-8D6C-F76527E7A7FC}" type="datetimeFigureOut">
              <a:rPr lang="sl-SI" smtClean="0"/>
              <a:pPr/>
              <a:t>6.11.2012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FA376-CB8D-44FD-A8C3-5AFE96CE664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E0CE-4E61-48DA-8D6C-F76527E7A7FC}" type="datetimeFigureOut">
              <a:rPr lang="sl-SI" smtClean="0"/>
              <a:pPr/>
              <a:t>6.11.2012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FA376-CB8D-44FD-A8C3-5AFE96CE664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E0CE-4E61-48DA-8D6C-F76527E7A7FC}" type="datetimeFigureOut">
              <a:rPr lang="sl-SI" smtClean="0"/>
              <a:pPr/>
              <a:t>6.11.2012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FA376-CB8D-44FD-A8C3-5AFE96CE664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E0CE-4E61-48DA-8D6C-F76527E7A7FC}" type="datetimeFigureOut">
              <a:rPr lang="sl-SI" smtClean="0"/>
              <a:pPr/>
              <a:t>6.11.2012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FA376-CB8D-44FD-A8C3-5AFE96CE664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E0CE-4E61-48DA-8D6C-F76527E7A7FC}" type="datetimeFigureOut">
              <a:rPr lang="sl-SI" smtClean="0"/>
              <a:pPr/>
              <a:t>6.11.2012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FA376-CB8D-44FD-A8C3-5AFE96CE664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E0CE-4E61-48DA-8D6C-F76527E7A7FC}" type="datetimeFigureOut">
              <a:rPr lang="sl-SI" smtClean="0"/>
              <a:pPr/>
              <a:t>6.11.2012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FA376-CB8D-44FD-A8C3-5AFE96CE664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E0CE-4E61-48DA-8D6C-F76527E7A7FC}" type="datetimeFigureOut">
              <a:rPr lang="sl-SI" smtClean="0"/>
              <a:pPr/>
              <a:t>6.11.2012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FA376-CB8D-44FD-A8C3-5AFE96CE664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dreži in zaokroži en kot pravokotnika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 trikotni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E0CE-4E61-48DA-8D6C-F76527E7A7FC}" type="datetimeFigureOut">
              <a:rPr lang="sl-SI" smtClean="0"/>
              <a:pPr/>
              <a:t>6.11.2012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5FA376-CB8D-44FD-A8C3-5AFE96CE664B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10" name="Prostoročno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Prostoročno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ročno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rostoročno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Ograda naslova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0" name="Ograda besedila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B17E0CE-4E61-48DA-8D6C-F76527E7A7FC}" type="datetimeFigureOut">
              <a:rPr lang="sl-SI" smtClean="0"/>
              <a:pPr/>
              <a:t>6.11.2012</a:t>
            </a:fld>
            <a:endParaRPr lang="sl-SI"/>
          </a:p>
        </p:txBody>
      </p:sp>
      <p:sp>
        <p:nvSpPr>
          <p:cNvPr id="22" name="Ograda no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5FA376-CB8D-44FD-A8C3-5AFE96CE664B}" type="slidenum">
              <a:rPr lang="sl-SI" smtClean="0"/>
              <a:pPr/>
              <a:t>‹#›</a:t>
            </a:fld>
            <a:endParaRPr lang="sl-SI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Prostoročno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Prostoročno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olenjskilist.si/2012/03/08/75943/novice/bela_krajina/Vranovicani_zahtevajo_da_se_romska_druzina_izseli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Uvod v etnično občutljivo socialno delo  (2)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sl-SI" dirty="0" smtClean="0"/>
              <a:t>Etnično občutljivo SD</a:t>
            </a:r>
          </a:p>
          <a:p>
            <a:pPr algn="l"/>
            <a:r>
              <a:rPr lang="sl-SI" dirty="0" smtClean="0"/>
              <a:t>as. dr. Špela Urh </a:t>
            </a:r>
          </a:p>
          <a:p>
            <a:pPr algn="l"/>
            <a:r>
              <a:rPr lang="sl-SI" dirty="0" smtClean="0"/>
              <a:t>FSD, 8.11.2012</a:t>
            </a:r>
            <a:endParaRPr lang="sl-S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Strukturna (institucionalna) raven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sl-SI" dirty="0" smtClean="0"/>
              <a:t>procesi, postopki, </a:t>
            </a:r>
            <a:r>
              <a:rPr lang="sl-SI" dirty="0"/>
              <a:t>pravila, navodila, prakse na ravni inštitucij, organizacij, sistemov, zakonodaje, </a:t>
            </a:r>
            <a:r>
              <a:rPr lang="sl-SI" dirty="0" smtClean="0"/>
              <a:t>ideologij</a:t>
            </a:r>
          </a:p>
          <a:p>
            <a:pPr>
              <a:buFontTx/>
              <a:buChar char="-"/>
            </a:pPr>
            <a:r>
              <a:rPr lang="sl-SI" dirty="0" smtClean="0"/>
              <a:t>brezbrižnost</a:t>
            </a:r>
            <a:r>
              <a:rPr lang="sl-SI" dirty="0"/>
              <a:t>, ignoranca, </a:t>
            </a:r>
            <a:r>
              <a:rPr lang="sl-SI" dirty="0" smtClean="0"/>
              <a:t>pasivnost</a:t>
            </a:r>
          </a:p>
          <a:p>
            <a:pPr>
              <a:buFontTx/>
              <a:buChar char="-"/>
            </a:pPr>
            <a:r>
              <a:rPr lang="sl-SI" dirty="0"/>
              <a:t>v</a:t>
            </a:r>
            <a:r>
              <a:rPr lang="sl-SI" dirty="0" smtClean="0"/>
              <a:t>ečja kontrola</a:t>
            </a:r>
          </a:p>
          <a:p>
            <a:pPr>
              <a:buNone/>
            </a:pPr>
            <a:endParaRPr lang="sl-SI" dirty="0"/>
          </a:p>
          <a:p>
            <a:endParaRPr lang="sl-S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PCS analiza – diskriminacije Romov </a:t>
            </a:r>
            <a:endParaRPr lang="sl-SI" dirty="0"/>
          </a:p>
        </p:txBody>
      </p:sp>
      <p:pic>
        <p:nvPicPr>
          <p:cNvPr id="4" name="Ograda vsebine 3" descr="Slika PCS analiza.em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80689" y="1935163"/>
            <a:ext cx="4382622" cy="4389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Rasizmi</a:t>
            </a:r>
            <a:r>
              <a:rPr lang="sl-SI" dirty="0" smtClean="0"/>
              <a:t>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sl-SI" b="1" dirty="0" smtClean="0"/>
              <a:t>osebni, kulturni, institucionalni </a:t>
            </a:r>
            <a:r>
              <a:rPr lang="sl-SI" sz="2000" dirty="0" smtClean="0"/>
              <a:t>(Thompson 2001, </a:t>
            </a:r>
            <a:r>
              <a:rPr lang="sl-SI" sz="2000" dirty="0" err="1" smtClean="0"/>
              <a:t>Dominelli</a:t>
            </a:r>
            <a:r>
              <a:rPr lang="sl-SI" sz="2000" dirty="0" smtClean="0"/>
              <a:t> 2007)</a:t>
            </a:r>
            <a:endParaRPr lang="sl-SI" sz="2000" dirty="0"/>
          </a:p>
          <a:p>
            <a:pPr lvl="1"/>
            <a:r>
              <a:rPr lang="sl-SI" b="1" dirty="0"/>
              <a:t>biološki (tradicionalni) </a:t>
            </a:r>
            <a:r>
              <a:rPr lang="sl-SI" dirty="0" smtClean="0"/>
              <a:t>(</a:t>
            </a:r>
            <a:r>
              <a:rPr lang="sl-SI" dirty="0"/>
              <a:t>temelji na fenotipskih značilnostih – barva kože, oči, struktura las</a:t>
            </a:r>
            <a:r>
              <a:rPr lang="sl-SI" dirty="0" smtClean="0"/>
              <a:t>…) in  </a:t>
            </a:r>
            <a:r>
              <a:rPr lang="sl-SI" b="1" dirty="0"/>
              <a:t>kulturni (moderni) rasizem</a:t>
            </a:r>
            <a:r>
              <a:rPr lang="sl-SI" dirty="0"/>
              <a:t> (fokus na jezik, religijo</a:t>
            </a:r>
            <a:r>
              <a:rPr lang="sl-SI" dirty="0" smtClean="0"/>
              <a:t>…) </a:t>
            </a:r>
            <a:r>
              <a:rPr lang="sl-SI" sz="2000" dirty="0" smtClean="0">
                <a:solidFill>
                  <a:srgbClr val="FF0000"/>
                </a:solidFill>
              </a:rPr>
              <a:t>(Ule ??)</a:t>
            </a:r>
            <a:endParaRPr lang="sl-SI" sz="2000" dirty="0">
              <a:solidFill>
                <a:srgbClr val="FF0000"/>
              </a:solidFill>
            </a:endParaRPr>
          </a:p>
          <a:p>
            <a:pPr lvl="1"/>
            <a:r>
              <a:rPr lang="sl-SI" b="1" dirty="0" smtClean="0"/>
              <a:t>namerni, nenamerni </a:t>
            </a:r>
            <a:r>
              <a:rPr lang="sl-SI" sz="2000" dirty="0" smtClean="0"/>
              <a:t>(</a:t>
            </a:r>
            <a:r>
              <a:rPr lang="sl-SI" sz="2000" dirty="0" err="1" smtClean="0">
                <a:solidFill>
                  <a:srgbClr val="FF0000"/>
                </a:solidFill>
              </a:rPr>
              <a:t>Rex</a:t>
            </a:r>
            <a:r>
              <a:rPr lang="sl-SI" sz="2000" dirty="0" smtClean="0">
                <a:solidFill>
                  <a:srgbClr val="FF0000"/>
                </a:solidFill>
              </a:rPr>
              <a:t> ??)</a:t>
            </a:r>
            <a:endParaRPr lang="sl-SI" sz="2000" dirty="0">
              <a:solidFill>
                <a:srgbClr val="FF0000"/>
              </a:solidFill>
            </a:endParaRPr>
          </a:p>
          <a:p>
            <a:pPr lvl="1"/>
            <a:r>
              <a:rPr lang="sl-SI" b="1" dirty="0"/>
              <a:t>odkrit, direkten, neposreden / prikrit, subtilen, posreden</a:t>
            </a:r>
            <a:r>
              <a:rPr lang="sl-SI" dirty="0"/>
              <a:t> – enak </a:t>
            </a:r>
            <a:r>
              <a:rPr lang="sl-SI" dirty="0" smtClean="0"/>
              <a:t>učinek </a:t>
            </a:r>
            <a:r>
              <a:rPr lang="sl-SI" sz="2000" dirty="0" smtClean="0"/>
              <a:t>(</a:t>
            </a:r>
            <a:r>
              <a:rPr lang="sl-SI" sz="2000" dirty="0" err="1" smtClean="0"/>
              <a:t>Dominelli</a:t>
            </a:r>
            <a:r>
              <a:rPr lang="sl-SI" sz="2000" dirty="0" smtClean="0"/>
              <a:t> 2007) </a:t>
            </a:r>
          </a:p>
          <a:p>
            <a:pPr lvl="1"/>
            <a:r>
              <a:rPr lang="sl-SI" b="1" dirty="0"/>
              <a:t>vsakdanji rasizem</a:t>
            </a:r>
            <a:r>
              <a:rPr lang="sl-SI" dirty="0"/>
              <a:t> </a:t>
            </a:r>
            <a:r>
              <a:rPr lang="sl-SI" sz="2000" dirty="0" smtClean="0"/>
              <a:t>(Zaviršek 2006)</a:t>
            </a:r>
            <a:endParaRPr lang="sl-SI" sz="2000" dirty="0"/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Preseganje rasizma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dirty="0" smtClean="0"/>
              <a:t>P – </a:t>
            </a:r>
            <a:r>
              <a:rPr lang="sl-SI" i="1" dirty="0" err="1" smtClean="0"/>
              <a:t>personal</a:t>
            </a:r>
            <a:r>
              <a:rPr lang="sl-SI" dirty="0" smtClean="0"/>
              <a:t> (osebna raven)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dirty="0" smtClean="0"/>
              <a:t>C – </a:t>
            </a:r>
            <a:r>
              <a:rPr lang="sl-SI" i="1" dirty="0" err="1" smtClean="0"/>
              <a:t>cultural</a:t>
            </a:r>
            <a:r>
              <a:rPr lang="sl-SI" dirty="0" smtClean="0"/>
              <a:t> (kulturna, skupnostna raven)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dirty="0" smtClean="0"/>
              <a:t>S – </a:t>
            </a:r>
            <a:r>
              <a:rPr lang="sl-SI" i="1" dirty="0" err="1" smtClean="0"/>
              <a:t>structural</a:t>
            </a:r>
            <a:r>
              <a:rPr lang="sl-SI" dirty="0" smtClean="0"/>
              <a:t> (strukturna, institucionalna raven)</a:t>
            </a:r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Ponotranjeni rasizem </a:t>
            </a:r>
            <a:br>
              <a:rPr lang="sl-SI" dirty="0" smtClean="0"/>
            </a:br>
            <a:r>
              <a:rPr lang="sl-SI" sz="2200" dirty="0" smtClean="0"/>
              <a:t>(</a:t>
            </a:r>
            <a:r>
              <a:rPr lang="sl-SI" sz="2200" dirty="0" err="1"/>
              <a:t>Camara</a:t>
            </a:r>
            <a:r>
              <a:rPr lang="sl-SI" sz="2200" dirty="0"/>
              <a:t> P. Jones, </a:t>
            </a:r>
            <a:r>
              <a:rPr lang="sl-SI" sz="2200" dirty="0" smtClean="0"/>
              <a:t>2002)</a:t>
            </a:r>
            <a:endParaRPr lang="sl-SI" sz="22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39552" y="2076872"/>
            <a:ext cx="8229600" cy="452048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l-SI" b="1" dirty="0" smtClean="0"/>
              <a:t>Zgodba </a:t>
            </a:r>
            <a:r>
              <a:rPr lang="sl-SI" b="1" dirty="0" smtClean="0"/>
              <a:t>o vrtnarju </a:t>
            </a:r>
          </a:p>
          <a:p>
            <a:pPr lvl="0">
              <a:buNone/>
            </a:pPr>
            <a:r>
              <a:rPr lang="sl-SI" dirty="0" smtClean="0"/>
              <a:t>Vrtnar </a:t>
            </a:r>
            <a:r>
              <a:rPr lang="sl-SI" dirty="0"/>
              <a:t>ima dva zabojnika za rože, za katerega ve, da je v enem bogata zemlja, v drugem izčrpana zemlja. Ima 2 paketka semen iste vrste rož – rdeče barve in roza barve. Vrtnar ima raje rdeče rože, zato poseje seme rdečih rož v novo, rodovitno zemljo, seme roza rož pa v izčrpano zemljo. </a:t>
            </a:r>
            <a:r>
              <a:rPr lang="sl-SI" dirty="0" smtClean="0"/>
              <a:t>Rdeče </a:t>
            </a:r>
            <a:r>
              <a:rPr lang="sl-SI" dirty="0"/>
              <a:t>rože so bogato vzklile, visoko zrasle, bogato cvetele, roza cvetlice pa so zelo slabo pognale, zrasle le do polovice višine rdečih. </a:t>
            </a:r>
            <a:endParaRPr lang="sl-SI" dirty="0" smtClean="0"/>
          </a:p>
          <a:p>
            <a:pPr lvl="0">
              <a:buNone/>
            </a:pPr>
            <a:endParaRPr lang="sl-SI" i="1" dirty="0" smtClean="0"/>
          </a:p>
          <a:p>
            <a:pPr lvl="0">
              <a:buNone/>
            </a:pPr>
            <a:r>
              <a:rPr lang="sl-SI" i="1" dirty="0" smtClean="0"/>
              <a:t>Gre za ilustracijo </a:t>
            </a:r>
            <a:r>
              <a:rPr lang="sl-SI" b="1" i="1" dirty="0" smtClean="0"/>
              <a:t>institucionalnega rasizma</a:t>
            </a:r>
            <a:r>
              <a:rPr lang="sl-SI" i="1" dirty="0" smtClean="0"/>
              <a:t> </a:t>
            </a:r>
            <a:r>
              <a:rPr lang="sl-SI" i="1" dirty="0"/>
              <a:t>(slaba zemlja kot strukturna ovira, ki omogoča pasivnost, ignoranco odgovornega vrtnarja v primeru potrebe po reakciji,  pripisovanje privilegiranosti). </a:t>
            </a:r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sl-SI" dirty="0"/>
              <a:t>Naslednje leto se je ponovila ista zgodba: Rdeče rože v rodovitni zemlji so bogato cvetele, roza rože so se borile za preživetje. Roza rože je vrtnar vedno tudi prej obrezal, populil nizke, šibke rastline, jih </a:t>
            </a:r>
            <a:r>
              <a:rPr lang="sl-SI" dirty="0" smtClean="0"/>
              <a:t>populil, </a:t>
            </a:r>
            <a:r>
              <a:rPr lang="sl-SI" dirty="0"/>
              <a:t>še preden so se dokončno izkazale. Prav tako je populil roza cvetlice, kjer je seme veter odnesel v zabojnik, kjer so rastle rdeče rože. Ko so se rože v jeseni posušile, je seme padlo nazaj na zemljo in tako se je dogajalo vsako leto znova. Čez 10 let je vrtnar rekel: »Prav sem imel, da sem izbral rdeče, ne pa roza. Poglej, kako se rdeče bohotijo in kako skromne in šibke so roza cvetlice. Dobro je, da sem posejal rdeče v boljšo zemljo. </a:t>
            </a:r>
            <a:endParaRPr lang="sl-SI" dirty="0" smtClean="0"/>
          </a:p>
          <a:p>
            <a:pPr lvl="0">
              <a:buNone/>
            </a:pPr>
            <a:endParaRPr lang="sl-SI" i="1" dirty="0"/>
          </a:p>
          <a:p>
            <a:pPr lvl="0">
              <a:buNone/>
            </a:pPr>
            <a:r>
              <a:rPr lang="sl-SI" i="1" dirty="0" smtClean="0"/>
              <a:t>Gre za ilustracijo </a:t>
            </a:r>
            <a:r>
              <a:rPr lang="sl-SI" b="1" i="1" dirty="0" smtClean="0"/>
              <a:t>osebno </a:t>
            </a:r>
            <a:r>
              <a:rPr lang="sl-SI" b="1" i="1" dirty="0" err="1" smtClean="0"/>
              <a:t>mediiranega</a:t>
            </a:r>
            <a:r>
              <a:rPr lang="sl-SI" b="1" i="1" dirty="0" smtClean="0"/>
              <a:t> rasizma </a:t>
            </a:r>
            <a:r>
              <a:rPr lang="sl-SI" i="1" dirty="0"/>
              <a:t>(nameren/nenameren, dejanja, ki zatirajo, dejanja, ki vzdržujejo strukturne ovire, pod vplivom družbenih norm).</a:t>
            </a:r>
            <a:endParaRPr lang="sl-SI" dirty="0"/>
          </a:p>
          <a:p>
            <a:endParaRPr lang="sl-SI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endParaRPr lang="sl-SI" b="1" dirty="0"/>
          </a:p>
          <a:p>
            <a:pPr lvl="0">
              <a:buNone/>
            </a:pPr>
            <a:r>
              <a:rPr lang="sl-SI" dirty="0" smtClean="0"/>
              <a:t>Ko </a:t>
            </a:r>
            <a:r>
              <a:rPr lang="sl-SI" dirty="0"/>
              <a:t>pride mimo čebela, ki želi oprašiti roza rožo, ji roza cvetlica reče: »Stop! Ne prinašaj mi teh roza opraševalcev! Raje imam rdeče!« </a:t>
            </a:r>
            <a:r>
              <a:rPr lang="sl-SI" i="1" dirty="0"/>
              <a:t>Rože so ponotranjile prepričanje, da so rdeče rože boljše od roza rož, ponotranjile so negativen diskurz o sebi.</a:t>
            </a:r>
            <a:r>
              <a:rPr lang="sl-SI" dirty="0"/>
              <a:t> </a:t>
            </a:r>
            <a:endParaRPr lang="sl-SI" dirty="0" smtClean="0"/>
          </a:p>
          <a:p>
            <a:pPr lvl="0">
              <a:buNone/>
            </a:pPr>
            <a:endParaRPr lang="sl-SI" dirty="0" smtClean="0"/>
          </a:p>
          <a:p>
            <a:pPr lvl="0">
              <a:buNone/>
            </a:pPr>
            <a:endParaRPr lang="sl-SI" dirty="0"/>
          </a:p>
          <a:p>
            <a:pPr lvl="0">
              <a:buNone/>
            </a:pPr>
            <a:r>
              <a:rPr lang="sl-SI" i="1" dirty="0" smtClean="0"/>
              <a:t>Gre za ilustracijo</a:t>
            </a:r>
            <a:r>
              <a:rPr lang="sl-SI" b="1" i="1" dirty="0" smtClean="0"/>
              <a:t>»ponotranjenega  rasizma« (konformizem). </a:t>
            </a:r>
            <a:endParaRPr lang="sl-SI" i="1" dirty="0"/>
          </a:p>
          <a:p>
            <a:pPr lvl="0">
              <a:buFontTx/>
              <a:buChar char="-"/>
            </a:pPr>
            <a:r>
              <a:rPr lang="sl-SI" dirty="0" smtClean="0"/>
              <a:t>zavestno </a:t>
            </a:r>
            <a:r>
              <a:rPr lang="sl-SI" dirty="0"/>
              <a:t>sprejemanje večinskih in prevladujočih norm obnašanja, čeprav nasprotujejo osebnim stališčem in željam posameznika. </a:t>
            </a:r>
            <a:endParaRPr lang="sl-SI" dirty="0" smtClean="0"/>
          </a:p>
          <a:p>
            <a:pPr lvl="0">
              <a:buFontTx/>
              <a:buChar char="-"/>
            </a:pPr>
            <a:r>
              <a:rPr lang="sl-SI" dirty="0" smtClean="0"/>
              <a:t>če </a:t>
            </a:r>
            <a:r>
              <a:rPr lang="sl-SI" dirty="0"/>
              <a:t>se take razmere </a:t>
            </a:r>
            <a:r>
              <a:rPr lang="sl-SI" b="1" dirty="0"/>
              <a:t>ohranijo dlje časa</a:t>
            </a:r>
            <a:r>
              <a:rPr lang="sl-SI" dirty="0"/>
              <a:t>, lahko podrejeni razvijejo pravo </a:t>
            </a:r>
            <a:r>
              <a:rPr lang="sl-SI" b="1" dirty="0"/>
              <a:t>identifikacijo</a:t>
            </a:r>
            <a:r>
              <a:rPr lang="sl-SI" dirty="0"/>
              <a:t> s svojo vlogo. </a:t>
            </a:r>
            <a:endParaRPr lang="sl-SI" dirty="0" smtClean="0"/>
          </a:p>
          <a:p>
            <a:pPr lvl="0">
              <a:buFontTx/>
              <a:buChar char="-"/>
            </a:pPr>
            <a:r>
              <a:rPr lang="sl-SI" dirty="0" smtClean="0"/>
              <a:t>začno </a:t>
            </a:r>
            <a:r>
              <a:rPr lang="sl-SI" dirty="0"/>
              <a:t>se </a:t>
            </a:r>
            <a:r>
              <a:rPr lang="sl-SI" b="1" dirty="0"/>
              <a:t>poniževati in sovražiti sami sebe</a:t>
            </a:r>
            <a:r>
              <a:rPr lang="sl-SI" dirty="0"/>
              <a:t>. </a:t>
            </a:r>
          </a:p>
          <a:p>
            <a:pPr lvl="0">
              <a:buNone/>
            </a:pPr>
            <a:endParaRPr lang="sl-S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Kulturna heterogenost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dirty="0" smtClean="0"/>
              <a:t>Popis prebivalstva RS, 2002: </a:t>
            </a:r>
          </a:p>
          <a:p>
            <a:r>
              <a:rPr lang="sl-SI" dirty="0" smtClean="0"/>
              <a:t>več kot 70% ljudi se je opredelilo za Slovence </a:t>
            </a:r>
          </a:p>
          <a:p>
            <a:r>
              <a:rPr lang="sl-SI" dirty="0"/>
              <a:t>v</a:t>
            </a:r>
            <a:r>
              <a:rPr lang="sl-SI" dirty="0" smtClean="0"/>
              <a:t>eč kot 50% pripadnikov rimskokatoliški veri </a:t>
            </a:r>
          </a:p>
          <a:p>
            <a:pPr>
              <a:buNone/>
            </a:pPr>
            <a:endParaRPr lang="sl-SI" dirty="0"/>
          </a:p>
          <a:p>
            <a:pPr algn="ctr">
              <a:buNone/>
            </a:pPr>
            <a:r>
              <a:rPr lang="sl-SI" i="1" dirty="0" smtClean="0"/>
              <a:t>Vtis o homogenosti Slovenije</a:t>
            </a:r>
            <a:endParaRPr lang="sl-SI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Nenaklonjen odnos </a:t>
            </a:r>
            <a:br>
              <a:rPr lang="sl-SI" dirty="0" smtClean="0"/>
            </a:br>
            <a:r>
              <a:rPr lang="sl-SI" dirty="0" smtClean="0"/>
              <a:t>do narodnostne heterogenosti 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2276872"/>
            <a:ext cx="8229600" cy="4389120"/>
          </a:xfrm>
        </p:spPr>
        <p:txBody>
          <a:bodyPr>
            <a:normAutofit/>
          </a:bodyPr>
          <a:lstStyle/>
          <a:p>
            <a:pPr lvl="0"/>
            <a:r>
              <a:rPr lang="sl-SI" dirty="0" smtClean="0"/>
              <a:t>Težnja k </a:t>
            </a:r>
            <a:r>
              <a:rPr lang="sl-SI" dirty="0"/>
              <a:t>ohranjanju t.i. avtohtonih narodnih skupnosti </a:t>
            </a:r>
          </a:p>
          <a:p>
            <a:pPr lvl="0"/>
            <a:r>
              <a:rPr lang="sl-SI" dirty="0" smtClean="0"/>
              <a:t>61. člen </a:t>
            </a:r>
            <a:r>
              <a:rPr lang="sl-SI" dirty="0"/>
              <a:t>Ustave </a:t>
            </a:r>
            <a:r>
              <a:rPr lang="sl-SI" dirty="0" smtClean="0"/>
              <a:t>RS: </a:t>
            </a:r>
            <a:r>
              <a:rPr lang="sl-SI" i="1" dirty="0" smtClean="0"/>
              <a:t>vsakdo lahko </a:t>
            </a:r>
            <a:r>
              <a:rPr lang="sl-SI" i="1" dirty="0"/>
              <a:t>»svobodno izraža svojo kulturo in uporablja svoj jezik in </a:t>
            </a:r>
            <a:r>
              <a:rPr lang="sl-SI" i="1" dirty="0" smtClean="0"/>
              <a:t>pisavo«</a:t>
            </a:r>
            <a:endParaRPr lang="sl-SI" i="1" dirty="0"/>
          </a:p>
          <a:p>
            <a:pPr lvl="0"/>
            <a:r>
              <a:rPr lang="sl-SI" dirty="0" smtClean="0"/>
              <a:t>Manjšine - </a:t>
            </a:r>
            <a:r>
              <a:rPr lang="sl-SI" dirty="0"/>
              <a:t>vir nestabilnosti, konfliktov, nevarnosti za nemoten obstoj držav </a:t>
            </a:r>
          </a:p>
          <a:p>
            <a:pPr lvl="0"/>
            <a:r>
              <a:rPr lang="sl-SI" dirty="0" smtClean="0"/>
              <a:t>Razlogi: pregoni, </a:t>
            </a:r>
            <a:r>
              <a:rPr lang="sl-SI" dirty="0"/>
              <a:t>zanikanja njihove </a:t>
            </a:r>
            <a:r>
              <a:rPr lang="sl-SI" dirty="0" smtClean="0"/>
              <a:t>identitete</a:t>
            </a:r>
            <a:endParaRPr lang="sl-SI" dirty="0"/>
          </a:p>
          <a:p>
            <a:endParaRPr lang="sl-SI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/>
              <a:t>Odzivi </a:t>
            </a:r>
            <a:r>
              <a:rPr lang="sl-SI" b="1" dirty="0"/>
              <a:t>večine do </a:t>
            </a:r>
            <a:r>
              <a:rPr lang="sl-SI" b="1" dirty="0" smtClean="0"/>
              <a:t>tujcev</a:t>
            </a: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sl-SI" b="1" dirty="0"/>
              <a:t>ksenofobija</a:t>
            </a:r>
            <a:r>
              <a:rPr lang="sl-SI" dirty="0"/>
              <a:t> (kaže se kot odpor do »drugih« - vse , kar ne spada v lastno kulturo, se smatra za </a:t>
            </a:r>
            <a:r>
              <a:rPr lang="sl-SI" dirty="0" smtClean="0"/>
              <a:t>tuje)</a:t>
            </a:r>
            <a:endParaRPr lang="sl-SI" sz="2400" dirty="0" smtClean="0"/>
          </a:p>
          <a:p>
            <a:pPr lvl="1">
              <a:buNone/>
            </a:pPr>
            <a:endParaRPr lang="sl-SI" sz="2400" b="1" dirty="0"/>
          </a:p>
          <a:p>
            <a:pPr lvl="1">
              <a:buNone/>
            </a:pPr>
            <a:r>
              <a:rPr lang="sl-SI" b="1" dirty="0" err="1" smtClean="0"/>
              <a:t>eksotizacija</a:t>
            </a:r>
            <a:r>
              <a:rPr lang="sl-SI" dirty="0" smtClean="0"/>
              <a:t> </a:t>
            </a:r>
            <a:r>
              <a:rPr lang="sl-SI" dirty="0"/>
              <a:t>(kot posebna oblika </a:t>
            </a:r>
            <a:r>
              <a:rPr lang="sl-SI" dirty="0" err="1"/>
              <a:t>ksenofilije</a:t>
            </a:r>
            <a:r>
              <a:rPr lang="sl-SI" dirty="0"/>
              <a:t> – občudovanje </a:t>
            </a:r>
            <a:r>
              <a:rPr lang="sl-SI" dirty="0" smtClean="0"/>
              <a:t>tujega, </a:t>
            </a:r>
            <a:r>
              <a:rPr lang="sl-SI" dirty="0"/>
              <a:t>idealiziranje </a:t>
            </a:r>
            <a:r>
              <a:rPr lang="sl-SI" dirty="0" err="1"/>
              <a:t>glorificiranje</a:t>
            </a:r>
            <a:r>
              <a:rPr lang="sl-SI" dirty="0"/>
              <a:t> tujega</a:t>
            </a:r>
            <a:r>
              <a:rPr lang="sl-SI" dirty="0" smtClean="0"/>
              <a:t>)</a:t>
            </a:r>
            <a:endParaRPr lang="sl-SI" sz="2400" dirty="0"/>
          </a:p>
          <a:p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Cilji predavanja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r</a:t>
            </a:r>
            <a:r>
              <a:rPr lang="sl-SI" dirty="0" smtClean="0"/>
              <a:t>azumevanje razsežnosti koncepta etničnosti </a:t>
            </a:r>
          </a:p>
          <a:p>
            <a:r>
              <a:rPr lang="sl-SI" dirty="0" smtClean="0"/>
              <a:t>spoznavanje koncepta </a:t>
            </a:r>
            <a:r>
              <a:rPr lang="sl-SI" dirty="0" err="1" smtClean="0"/>
              <a:t>intersekcionalnosti</a:t>
            </a:r>
            <a:r>
              <a:rPr lang="sl-SI" dirty="0" smtClean="0"/>
              <a:t> (Hrženjak, </a:t>
            </a:r>
            <a:r>
              <a:rPr lang="sl-SI" dirty="0" err="1" smtClean="0"/>
              <a:t>Jalušič</a:t>
            </a:r>
            <a:r>
              <a:rPr lang="sl-SI" dirty="0" smtClean="0"/>
              <a:t> 2011)</a:t>
            </a:r>
          </a:p>
          <a:p>
            <a:r>
              <a:rPr lang="sl-SI" dirty="0"/>
              <a:t>s</a:t>
            </a:r>
            <a:r>
              <a:rPr lang="sl-SI" dirty="0" smtClean="0"/>
              <a:t>poznavanje etnične / kulturne heterogenosti v Sloveniji </a:t>
            </a:r>
          </a:p>
          <a:p>
            <a:r>
              <a:rPr lang="sl-SI" dirty="0"/>
              <a:t>r</a:t>
            </a:r>
            <a:r>
              <a:rPr lang="sl-SI" dirty="0" smtClean="0"/>
              <a:t>azumevanje prve kulturne kompetence – soočanje z lastnimi predsodki </a:t>
            </a:r>
          </a:p>
          <a:p>
            <a:r>
              <a:rPr lang="sl-SI" dirty="0" smtClean="0"/>
              <a:t>spoznavanje etnične </a:t>
            </a:r>
            <a:r>
              <a:rPr lang="sl-SI" dirty="0"/>
              <a:t>realnosti </a:t>
            </a:r>
            <a:r>
              <a:rPr lang="sl-SI" dirty="0" smtClean="0"/>
              <a:t>Romov v Sloveniji </a:t>
            </a:r>
            <a:endParaRPr lang="sl-SI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Posledice ksenofobije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3545235"/>
          </a:xfrm>
        </p:spPr>
        <p:txBody>
          <a:bodyPr>
            <a:normAutofit/>
          </a:bodyPr>
          <a:lstStyle/>
          <a:p>
            <a:pPr lvl="0"/>
            <a:r>
              <a:rPr lang="sl-SI" b="1" dirty="0" err="1" smtClean="0"/>
              <a:t>Eksterminacija</a:t>
            </a:r>
            <a:endParaRPr lang="sl-SI" dirty="0"/>
          </a:p>
          <a:p>
            <a:pPr lvl="0"/>
            <a:r>
              <a:rPr lang="sl-SI" b="1" dirty="0"/>
              <a:t>Pregon, </a:t>
            </a:r>
            <a:r>
              <a:rPr lang="sl-SI" b="1" dirty="0" smtClean="0"/>
              <a:t>preseljevanje, deportacija</a:t>
            </a:r>
            <a:endParaRPr lang="sl-SI" dirty="0"/>
          </a:p>
          <a:p>
            <a:pPr lvl="0"/>
            <a:r>
              <a:rPr lang="sl-SI" b="1" dirty="0"/>
              <a:t>Segregacija </a:t>
            </a:r>
            <a:endParaRPr lang="sl-SI" b="1" dirty="0" smtClean="0"/>
          </a:p>
          <a:p>
            <a:pPr lvl="0"/>
            <a:r>
              <a:rPr lang="sl-SI" b="1" dirty="0" smtClean="0"/>
              <a:t>Asimilacija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err="1" smtClean="0"/>
              <a:t>Intersekcionalnost</a:t>
            </a:r>
            <a:r>
              <a:rPr lang="sl-SI" b="1" dirty="0" smtClean="0"/>
              <a:t> </a:t>
            </a:r>
            <a:br>
              <a:rPr lang="sl-SI" b="1" dirty="0" smtClean="0"/>
            </a:br>
            <a:r>
              <a:rPr lang="sl-SI" sz="2700" dirty="0" smtClean="0"/>
              <a:t>(Hrženjak, </a:t>
            </a:r>
            <a:r>
              <a:rPr lang="sl-SI" sz="2700" dirty="0" err="1" smtClean="0"/>
              <a:t>Jalušič</a:t>
            </a:r>
            <a:r>
              <a:rPr lang="sl-SI" sz="2700" dirty="0" smtClean="0"/>
              <a:t> 2011)</a:t>
            </a:r>
            <a:endParaRPr lang="sl-SI" sz="27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2468880"/>
            <a:ext cx="8229600" cy="3696424"/>
          </a:xfrm>
        </p:spPr>
        <p:txBody>
          <a:bodyPr/>
          <a:lstStyle/>
          <a:p>
            <a:r>
              <a:rPr lang="sl-SI" dirty="0" smtClean="0"/>
              <a:t>Orientacija, načelo, pot v raziskovanju kompleksnih neenakosti </a:t>
            </a:r>
          </a:p>
          <a:p>
            <a:r>
              <a:rPr lang="sl-SI" dirty="0" smtClean="0"/>
              <a:t>Diskriminacije nimajo enega vira</a:t>
            </a:r>
          </a:p>
          <a:p>
            <a:r>
              <a:rPr lang="sl-SI" dirty="0" smtClean="0"/>
              <a:t>Več dimenzij se med seboj križa (npr. </a:t>
            </a:r>
            <a:r>
              <a:rPr lang="sl-SI" dirty="0" smtClean="0"/>
              <a:t>s</a:t>
            </a:r>
            <a:r>
              <a:rPr lang="sl-SI" dirty="0" smtClean="0"/>
              <a:t>pol, starost, razred, etnična pripadnost  …)</a:t>
            </a:r>
          </a:p>
          <a:p>
            <a:r>
              <a:rPr lang="sl-SI" dirty="0" err="1" smtClean="0"/>
              <a:t>Intersekcijska</a:t>
            </a:r>
            <a:r>
              <a:rPr lang="sl-SI" dirty="0" smtClean="0"/>
              <a:t> diskriminacija največja med pripadniki etničnih in “vidnih” manjšin </a:t>
            </a:r>
            <a:endParaRPr lang="sl-SI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Dimenzije,okoli katerih obstaja </a:t>
            </a:r>
            <a:br>
              <a:rPr lang="sl-SI" dirty="0" smtClean="0"/>
            </a:br>
            <a:r>
              <a:rPr lang="sl-SI" dirty="0" smtClean="0"/>
              <a:t>največ diskriminacij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/>
          <a:lstStyle/>
          <a:p>
            <a:pPr lvl="0"/>
            <a:r>
              <a:rPr lang="sl-SI" dirty="0" smtClean="0"/>
              <a:t>SPOL</a:t>
            </a:r>
          </a:p>
          <a:p>
            <a:pPr lvl="0"/>
            <a:r>
              <a:rPr lang="sl-SI" dirty="0" smtClean="0"/>
              <a:t>ETNIČNOST </a:t>
            </a:r>
          </a:p>
          <a:p>
            <a:pPr lvl="0"/>
            <a:r>
              <a:rPr lang="sl-SI" dirty="0" smtClean="0"/>
              <a:t>RAZRED</a:t>
            </a:r>
          </a:p>
          <a:p>
            <a:pPr lvl="0"/>
            <a:r>
              <a:rPr lang="sl-SI" dirty="0" smtClean="0"/>
              <a:t>DRŽAVLJANSKI STATUS </a:t>
            </a:r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1</a:t>
            </a:r>
            <a:r>
              <a:rPr lang="sl-SI" dirty="0" smtClean="0"/>
              <a:t>. kulturna </a:t>
            </a:r>
            <a:r>
              <a:rPr lang="sl-SI" dirty="0" smtClean="0"/>
              <a:t>kompetenca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39552" y="2332037"/>
            <a:ext cx="8229600" cy="2969171"/>
          </a:xfrm>
        </p:spPr>
        <p:txBody>
          <a:bodyPr/>
          <a:lstStyle/>
          <a:p>
            <a:pPr algn="ctr">
              <a:buNone/>
            </a:pPr>
            <a:r>
              <a:rPr lang="sl-SI" b="1" i="1" dirty="0" smtClean="0"/>
              <a:t>Samozavedanje </a:t>
            </a:r>
            <a:r>
              <a:rPr lang="sl-SI" b="1" i="1" dirty="0" smtClean="0"/>
              <a:t>in soočanje </a:t>
            </a:r>
            <a:endParaRPr lang="sl-SI" b="1" i="1" dirty="0" smtClean="0"/>
          </a:p>
          <a:p>
            <a:pPr algn="ctr">
              <a:buNone/>
            </a:pPr>
            <a:r>
              <a:rPr lang="sl-SI" b="1" i="1" dirty="0" smtClean="0"/>
              <a:t>s </a:t>
            </a:r>
            <a:r>
              <a:rPr lang="sl-SI" b="1" i="1" dirty="0" smtClean="0"/>
              <a:t>predsodki in kulturnimi vrednotami</a:t>
            </a:r>
            <a:endParaRPr lang="sl-SI" i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Vrednoteno usmerjena praksa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525963"/>
          </a:xfrm>
        </p:spPr>
        <p:txBody>
          <a:bodyPr/>
          <a:lstStyle/>
          <a:p>
            <a:r>
              <a:rPr lang="sl-SI" dirty="0" smtClean="0"/>
              <a:t>Vpliv predsodkov </a:t>
            </a:r>
          </a:p>
          <a:p>
            <a:r>
              <a:rPr lang="sl-SI" dirty="0" smtClean="0"/>
              <a:t>Etnično neobčutljiva praksa SD</a:t>
            </a:r>
          </a:p>
          <a:p>
            <a:r>
              <a:rPr lang="sl-SI" dirty="0" smtClean="0"/>
              <a:t>Ne temelji na racionalnem znanju</a:t>
            </a:r>
          </a:p>
          <a:p>
            <a:r>
              <a:rPr lang="sl-SI" dirty="0" smtClean="0"/>
              <a:t>Temveč na “zdravorazumskih” prepričanjih, ki jih pogosto zaznamujejo predsodki   </a:t>
            </a:r>
          </a:p>
          <a:p>
            <a:r>
              <a:rPr lang="sl-SI" dirty="0" smtClean="0"/>
              <a:t>SD ne deluje v vakuumu – vpliv kulturnih vrednot na prakso SD </a:t>
            </a:r>
            <a:endParaRPr lang="sl-SI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Samorefleksija </a:t>
            </a:r>
            <a:r>
              <a:rPr lang="sl-SI" dirty="0" smtClean="0"/>
              <a:t>lastnih predsodkov </a:t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Prvo pomembno načelo kulturno kompetentnega SD </a:t>
            </a:r>
          </a:p>
          <a:p>
            <a:r>
              <a:rPr lang="sl-SI" dirty="0" smtClean="0"/>
              <a:t>Ozaveščanje svoje notranje vrednostne klime </a:t>
            </a:r>
            <a:endParaRPr lang="sl-SI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Izvor predsodkov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b="1" dirty="0" smtClean="0"/>
              <a:t>makro vplivi</a:t>
            </a:r>
            <a:r>
              <a:rPr lang="sl-SI" dirty="0" smtClean="0"/>
              <a:t> (spremembam družbenih struktur, kot na primer pomanjkanje delovnih mest, ogrožen občutek varnosti ipd.)</a:t>
            </a:r>
          </a:p>
          <a:p>
            <a:pPr lvl="0"/>
            <a:r>
              <a:rPr lang="sl-SI" b="1" dirty="0" err="1" smtClean="0"/>
              <a:t>mikro</a:t>
            </a:r>
            <a:r>
              <a:rPr lang="sl-SI" b="1" dirty="0" smtClean="0"/>
              <a:t> vplivi</a:t>
            </a:r>
            <a:r>
              <a:rPr lang="sl-SI" dirty="0" smtClean="0"/>
              <a:t> (zgodnje otroštvo, ko se v primarni socializaciji oblikujejo primarne kategorizacije</a:t>
            </a:r>
            <a:r>
              <a:rPr lang="sl-SI" dirty="0" smtClean="0"/>
              <a:t>)</a:t>
            </a:r>
            <a:endParaRPr lang="sl-SI" dirty="0" smtClean="0"/>
          </a:p>
          <a:p>
            <a:pPr>
              <a:buNone/>
            </a:pPr>
            <a:r>
              <a:rPr lang="sl-SI" dirty="0" smtClean="0"/>
              <a:t>(</a:t>
            </a:r>
            <a:r>
              <a:rPr lang="sl-SI" dirty="0" smtClean="0">
                <a:solidFill>
                  <a:srgbClr val="FF0000"/>
                </a:solidFill>
              </a:rPr>
              <a:t>Ule, ??)</a:t>
            </a:r>
            <a:endParaRPr lang="sl-SI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/>
              <a:t/>
            </a:r>
            <a:br>
              <a:rPr lang="sl-SI" b="1" dirty="0" smtClean="0"/>
            </a:br>
            <a:r>
              <a:rPr lang="sl-SI" b="1" dirty="0" smtClean="0"/>
              <a:t>Vaja</a:t>
            </a:r>
            <a:r>
              <a:rPr lang="sl-SI" b="1" dirty="0" smtClean="0"/>
              <a:t>: Asociacije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l-SI" dirty="0" smtClean="0"/>
              <a:t>V </a:t>
            </a:r>
            <a:r>
              <a:rPr lang="sl-SI" dirty="0" smtClean="0"/>
              <a:t>roke vzemite svinčnik in papir. Zapišite vse asociacije, ki vam pridejo prve na misel ob besedi Romi/cigani </a:t>
            </a:r>
            <a:r>
              <a:rPr lang="sl-SI" dirty="0" smtClean="0"/>
              <a:t>. </a:t>
            </a:r>
          </a:p>
          <a:p>
            <a:pPr>
              <a:buNone/>
            </a:pPr>
            <a:r>
              <a:rPr lang="sl-SI" dirty="0" smtClean="0"/>
              <a:t>Pomembno </a:t>
            </a:r>
            <a:r>
              <a:rPr lang="sl-SI" dirty="0" smtClean="0"/>
              <a:t>je, da vaja poteka hitro, brez dolgotrajnega razmišljanja. 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i="1" dirty="0" smtClean="0"/>
              <a:t>V </a:t>
            </a:r>
            <a:r>
              <a:rPr lang="sl-SI" i="1" dirty="0" smtClean="0"/>
              <a:t>drugem delu se poskušajte spomniti, od kod izvirajo te asociacije in od koga ste prejeli ta sporočila.   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Izvor predsodkov o Romih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39552" y="2468880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sl-SI" dirty="0" smtClean="0"/>
              <a:t>MIKRO RAVEN : Največji vpliv ima </a:t>
            </a:r>
            <a:r>
              <a:rPr lang="sl-SI" b="1" dirty="0" smtClean="0"/>
              <a:t>zgodnja socializacija</a:t>
            </a:r>
            <a:r>
              <a:rPr lang="sl-SI" dirty="0" smtClean="0"/>
              <a:t> </a:t>
            </a:r>
            <a:endParaRPr lang="sl-SI" dirty="0" smtClean="0"/>
          </a:p>
          <a:p>
            <a:pPr>
              <a:buFontTx/>
              <a:buChar char="-"/>
            </a:pPr>
            <a:r>
              <a:rPr lang="sl-SI" dirty="0" smtClean="0"/>
              <a:t>Starši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l-SI" dirty="0" smtClean="0"/>
              <a:t>MAKRO RAVEN: Kulturni vplivi na razvoj in ohranjanje predsodkov o </a:t>
            </a:r>
            <a:r>
              <a:rPr lang="sl-SI" dirty="0" smtClean="0"/>
              <a:t>Romih</a:t>
            </a:r>
          </a:p>
          <a:p>
            <a:pPr>
              <a:buFontTx/>
              <a:buChar char="-"/>
            </a:pPr>
            <a:r>
              <a:rPr lang="sl-SI" dirty="0" smtClean="0"/>
              <a:t>Beseda Rom /cigan – negativna konotacija  </a:t>
            </a:r>
          </a:p>
          <a:p>
            <a:pPr>
              <a:buFontTx/>
              <a:buChar char="-"/>
            </a:pPr>
            <a:endParaRPr lang="sl-SI" dirty="0" smtClean="0"/>
          </a:p>
          <a:p>
            <a:pPr lvl="0" fontAlgn="base"/>
            <a:r>
              <a:rPr lang="sl-SI" dirty="0" smtClean="0"/>
              <a:t>cigan kot sinonim za tatu (Če nekdo reče »imeli smo cigana v hiši«, to pomeni, da so bili okradeni.);</a:t>
            </a:r>
          </a:p>
          <a:p>
            <a:pPr lvl="0" fontAlgn="base"/>
            <a:r>
              <a:rPr lang="sl-SI" dirty="0" smtClean="0"/>
              <a:t>cigan kot sinonim za nehigieno, nemaren </a:t>
            </a:r>
            <a:r>
              <a:rPr lang="sl-SI" dirty="0" err="1" smtClean="0"/>
              <a:t>izgled</a:t>
            </a:r>
            <a:r>
              <a:rPr lang="sl-SI" dirty="0" smtClean="0"/>
              <a:t> (Človek, ki je oblečen v raztrgano in umazano obleko, je »vlaški cigan«. Nemarno oblečeni ženski rečemo »</a:t>
            </a:r>
            <a:r>
              <a:rPr lang="sl-SI" dirty="0" err="1" smtClean="0"/>
              <a:t>ciganica</a:t>
            </a:r>
            <a:r>
              <a:rPr lang="sl-SI" dirty="0" smtClean="0"/>
              <a:t>«.);</a:t>
            </a:r>
          </a:p>
          <a:p>
            <a:pPr lvl="0" fontAlgn="base"/>
            <a:r>
              <a:rPr lang="sl-SI" dirty="0" smtClean="0"/>
              <a:t>cigan kot sinonim za temno barvo kože;</a:t>
            </a:r>
          </a:p>
          <a:p>
            <a:pPr lvl="0" fontAlgn="base"/>
            <a:r>
              <a:rPr lang="sl-SI" dirty="0" smtClean="0"/>
              <a:t>glagol »</a:t>
            </a:r>
            <a:r>
              <a:rPr lang="sl-SI" dirty="0" err="1" smtClean="0"/>
              <a:t>ciganiti</a:t>
            </a:r>
            <a:r>
              <a:rPr lang="sl-SI" dirty="0" smtClean="0"/>
              <a:t>«, »</a:t>
            </a:r>
            <a:r>
              <a:rPr lang="sl-SI" dirty="0" err="1" smtClean="0"/>
              <a:t>ociganiti</a:t>
            </a:r>
            <a:r>
              <a:rPr lang="sl-SI" dirty="0" smtClean="0"/>
              <a:t>« pomeni nekoga ogoljufati.</a:t>
            </a:r>
          </a:p>
          <a:p>
            <a:pPr>
              <a:buNone/>
            </a:pPr>
            <a:r>
              <a:rPr lang="sl-SI" dirty="0" smtClean="0"/>
              <a:t>(Pavla Štrukelj, 2004)  </a:t>
            </a:r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“PCS” </a:t>
            </a:r>
            <a:r>
              <a:rPr lang="sl-SI" dirty="0" smtClean="0"/>
              <a:t>model </a:t>
            </a:r>
            <a:r>
              <a:rPr lang="sl-SI" sz="2400" dirty="0" smtClean="0"/>
              <a:t>(Thompson 2001) </a:t>
            </a:r>
            <a:endParaRPr lang="sl-SI" sz="24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sl-SI" dirty="0" smtClean="0"/>
              <a:t>P – </a:t>
            </a:r>
            <a:r>
              <a:rPr lang="sl-SI" i="1" dirty="0" err="1" smtClean="0"/>
              <a:t>personal</a:t>
            </a:r>
            <a:r>
              <a:rPr lang="sl-SI" dirty="0" smtClean="0"/>
              <a:t> (osebna raven)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dirty="0" smtClean="0"/>
              <a:t>C – </a:t>
            </a:r>
            <a:r>
              <a:rPr lang="sl-SI" i="1" dirty="0" err="1" smtClean="0"/>
              <a:t>cultural</a:t>
            </a:r>
            <a:r>
              <a:rPr lang="sl-SI" dirty="0" smtClean="0"/>
              <a:t> (kulturna, skupnostna raven)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dirty="0" smtClean="0"/>
              <a:t>S – </a:t>
            </a:r>
            <a:r>
              <a:rPr lang="sl-SI" i="1" dirty="0" err="1" smtClean="0"/>
              <a:t>structural</a:t>
            </a:r>
            <a:r>
              <a:rPr lang="sl-SI" dirty="0" smtClean="0"/>
              <a:t> (strukturna, institucionalna raven)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SSKJ </a:t>
            </a:r>
            <a:r>
              <a:rPr lang="sl-SI" dirty="0" smtClean="0"/>
              <a:t>(1985) – beseda cigan</a:t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389120"/>
          </a:xfrm>
        </p:spPr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lang="sl-SI" dirty="0" smtClean="0"/>
              <a:t>»pripadnik </a:t>
            </a:r>
            <a:r>
              <a:rPr lang="sl-SI" dirty="0" smtClean="0"/>
              <a:t>iz Indije priseljenega ljudstva, navadno brez stalnega bivališča«. </a:t>
            </a:r>
            <a:endParaRPr lang="sl-SI" dirty="0" smtClean="0"/>
          </a:p>
          <a:p>
            <a:pPr>
              <a:buFontTx/>
              <a:buChar char="-"/>
            </a:pPr>
            <a:r>
              <a:rPr lang="sl-SI" dirty="0" smtClean="0"/>
              <a:t>“pravili </a:t>
            </a:r>
            <a:r>
              <a:rPr lang="sl-SI" dirty="0" smtClean="0"/>
              <a:t>so, da cigani kradejo </a:t>
            </a:r>
            <a:r>
              <a:rPr lang="sl-SI" dirty="0" smtClean="0"/>
              <a:t>otroke”</a:t>
            </a:r>
          </a:p>
          <a:p>
            <a:pPr>
              <a:buFontTx/>
              <a:buChar char="-"/>
            </a:pPr>
            <a:r>
              <a:rPr lang="sl-SI" dirty="0" smtClean="0"/>
              <a:t>»</a:t>
            </a:r>
            <a:r>
              <a:rPr lang="sl-SI" dirty="0" smtClean="0"/>
              <a:t>črn kot cigan«; »laže kot cigan</a:t>
            </a:r>
            <a:r>
              <a:rPr lang="sl-SI" dirty="0" smtClean="0"/>
              <a:t>«</a:t>
            </a:r>
          </a:p>
          <a:p>
            <a:pPr>
              <a:buFontTx/>
              <a:buChar char="-"/>
            </a:pPr>
            <a:r>
              <a:rPr lang="sl-SI" dirty="0" smtClean="0"/>
              <a:t> »</a:t>
            </a:r>
            <a:r>
              <a:rPr lang="sl-SI" dirty="0" smtClean="0"/>
              <a:t>zvit, lahkomiseln ali malopriden«  </a:t>
            </a:r>
            <a:r>
              <a:rPr lang="sl-SI" dirty="0" smtClean="0"/>
              <a:t>človek</a:t>
            </a:r>
          </a:p>
          <a:p>
            <a:pPr>
              <a:buFontTx/>
              <a:buChar char="-"/>
            </a:pPr>
            <a:r>
              <a:rPr lang="sl-SI" dirty="0" smtClean="0"/>
              <a:t>“je </a:t>
            </a:r>
            <a:r>
              <a:rPr lang="sl-SI" dirty="0" smtClean="0"/>
              <a:t>tak </a:t>
            </a:r>
            <a:r>
              <a:rPr lang="sl-SI" dirty="0" smtClean="0"/>
              <a:t>cigan” - biti </a:t>
            </a:r>
            <a:r>
              <a:rPr lang="sl-SI" dirty="0" smtClean="0"/>
              <a:t>slabo oblečen; </a:t>
            </a:r>
            <a:endParaRPr lang="sl-SI" dirty="0" smtClean="0"/>
          </a:p>
          <a:p>
            <a:pPr>
              <a:buFontTx/>
              <a:buChar char="-"/>
            </a:pPr>
            <a:r>
              <a:rPr lang="sl-SI" dirty="0" smtClean="0"/>
              <a:t>»</a:t>
            </a:r>
            <a:r>
              <a:rPr lang="sl-SI" dirty="0" smtClean="0"/>
              <a:t>pri nas je kot pri ciganih« </a:t>
            </a:r>
            <a:r>
              <a:rPr lang="sl-SI" dirty="0" smtClean="0"/>
              <a:t>- vse </a:t>
            </a:r>
            <a:r>
              <a:rPr lang="sl-SI" dirty="0" smtClean="0"/>
              <a:t>je v neredu; </a:t>
            </a:r>
            <a:endParaRPr lang="sl-SI" dirty="0" smtClean="0"/>
          </a:p>
          <a:p>
            <a:pPr>
              <a:buFontTx/>
              <a:buChar char="-"/>
            </a:pPr>
            <a:r>
              <a:rPr lang="sl-SI" dirty="0" smtClean="0"/>
              <a:t>»</a:t>
            </a:r>
            <a:r>
              <a:rPr lang="sl-SI" dirty="0" smtClean="0"/>
              <a:t>smeje se kot cigan belemu kruhu«</a:t>
            </a:r>
            <a:r>
              <a:rPr lang="sl-SI" i="1" dirty="0" smtClean="0"/>
              <a:t> </a:t>
            </a:r>
            <a:r>
              <a:rPr lang="sl-SI" dirty="0" smtClean="0"/>
              <a:t>- smejati </a:t>
            </a:r>
            <a:r>
              <a:rPr lang="sl-SI" dirty="0" smtClean="0"/>
              <a:t>se  široko, na vsa </a:t>
            </a:r>
            <a:r>
              <a:rPr lang="sl-SI" dirty="0" smtClean="0"/>
              <a:t>usta</a:t>
            </a:r>
          </a:p>
          <a:p>
            <a:pPr>
              <a:buFontTx/>
              <a:buChar char="-"/>
            </a:pPr>
            <a:r>
              <a:rPr lang="sl-SI" dirty="0" smtClean="0"/>
              <a:t> “</a:t>
            </a:r>
            <a:r>
              <a:rPr lang="sl-SI" dirty="0" err="1" smtClean="0"/>
              <a:t>ciganico</a:t>
            </a:r>
            <a:r>
              <a:rPr lang="sl-SI" dirty="0" smtClean="0"/>
              <a:t> “so </a:t>
            </a:r>
            <a:r>
              <a:rPr lang="sl-SI" dirty="0" smtClean="0"/>
              <a:t>obdolžili, da je ukradla kokoš</a:t>
            </a:r>
            <a:r>
              <a:rPr lang="sl-SI" dirty="0" smtClean="0"/>
              <a:t>«</a:t>
            </a:r>
          </a:p>
          <a:p>
            <a:pPr>
              <a:buFontTx/>
              <a:buChar char="-"/>
            </a:pPr>
            <a:r>
              <a:rPr lang="sl-SI" dirty="0" err="1" smtClean="0"/>
              <a:t>ciganija</a:t>
            </a:r>
            <a:r>
              <a:rPr lang="sl-SI" dirty="0" smtClean="0"/>
              <a:t> - »</a:t>
            </a:r>
            <a:r>
              <a:rPr lang="sl-SI" dirty="0" smtClean="0"/>
              <a:t>zelo revno, zanemarjeno stanovanje ali poslopje«. </a:t>
            </a:r>
            <a:endParaRPr lang="sl-SI" dirty="0" smtClean="0"/>
          </a:p>
          <a:p>
            <a:pPr>
              <a:buFontTx/>
              <a:buChar char="-"/>
            </a:pPr>
            <a:r>
              <a:rPr lang="sl-SI" dirty="0" err="1" smtClean="0"/>
              <a:t>ciganiti</a:t>
            </a:r>
            <a:r>
              <a:rPr lang="sl-SI" dirty="0" smtClean="0"/>
              <a:t> - »</a:t>
            </a:r>
            <a:r>
              <a:rPr lang="sl-SI" dirty="0" smtClean="0"/>
              <a:t>goljufati«, »odirati«, </a:t>
            </a:r>
            <a:endParaRPr lang="sl-SI" dirty="0" smtClean="0"/>
          </a:p>
          <a:p>
            <a:pPr>
              <a:buFontTx/>
              <a:buChar char="-"/>
            </a:pPr>
            <a:r>
              <a:rPr lang="sl-SI" dirty="0" smtClean="0"/>
              <a:t>ciganski - »</a:t>
            </a:r>
            <a:r>
              <a:rPr lang="sl-SI" dirty="0" smtClean="0"/>
              <a:t>nestalen«, »nemiren</a:t>
            </a:r>
            <a:r>
              <a:rPr lang="sl-SI" dirty="0" smtClean="0"/>
              <a:t>«</a:t>
            </a:r>
            <a:endParaRPr lang="sl-SI" dirty="0" smtClean="0"/>
          </a:p>
          <a:p>
            <a:pPr>
              <a:buFontTx/>
              <a:buChar char="-"/>
            </a:pPr>
            <a:endParaRPr lang="sl-SI" dirty="0" smtClean="0"/>
          </a:p>
          <a:p>
            <a:pPr>
              <a:buFontTx/>
              <a:buChar char="-"/>
            </a:pPr>
            <a:endParaRPr lang="sl-SI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Niko Grafenauer, </a:t>
            </a:r>
            <a:r>
              <a:rPr lang="sl-SI" dirty="0" err="1" smtClean="0"/>
              <a:t>Pedenjped</a:t>
            </a:r>
            <a:r>
              <a:rPr lang="sl-SI" dirty="0" smtClean="0"/>
              <a:t> , Glasbenik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sl-SI" dirty="0" err="1" smtClean="0"/>
              <a:t>Pedenjpedu</a:t>
            </a:r>
            <a:r>
              <a:rPr lang="sl-SI" dirty="0" smtClean="0"/>
              <a:t> je piščal kar</a:t>
            </a:r>
          </a:p>
          <a:p>
            <a:pPr>
              <a:buNone/>
            </a:pPr>
            <a:r>
              <a:rPr lang="sl-SI" dirty="0" smtClean="0"/>
              <a:t>čez noč cigan </a:t>
            </a:r>
            <a:r>
              <a:rPr lang="sl-SI" dirty="0" err="1" smtClean="0"/>
              <a:t>ukral</a:t>
            </a:r>
            <a:r>
              <a:rPr lang="sl-SI" dirty="0" smtClean="0"/>
              <a:t>.</a:t>
            </a:r>
          </a:p>
          <a:p>
            <a:pPr>
              <a:buNone/>
            </a:pPr>
            <a:r>
              <a:rPr lang="sl-SI" dirty="0" err="1" smtClean="0"/>
              <a:t>Svirilili</a:t>
            </a:r>
            <a:r>
              <a:rPr lang="sl-SI" dirty="0" smtClean="0"/>
              <a:t>, </a:t>
            </a:r>
            <a:r>
              <a:rPr lang="sl-SI" dirty="0" err="1" smtClean="0"/>
              <a:t>svirilili</a:t>
            </a:r>
            <a:r>
              <a:rPr lang="sl-SI" dirty="0" smtClean="0"/>
              <a:t>,</a:t>
            </a:r>
          </a:p>
          <a:p>
            <a:pPr>
              <a:buNone/>
            </a:pPr>
            <a:r>
              <a:rPr lang="sl-SI" dirty="0" smtClean="0"/>
              <a:t>niso ga več izsledili. 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Predsodki in posploševanje ne smejo zamegliti strokovnega znanja </a:t>
            </a:r>
          </a:p>
          <a:p>
            <a:r>
              <a:rPr lang="sl-SI" dirty="0" smtClean="0"/>
              <a:t>Potrebno nenehno vzpostavljati  kritično distanco do lastne, dominantne kulture </a:t>
            </a:r>
          </a:p>
          <a:p>
            <a:r>
              <a:rPr lang="sl-SI" dirty="0" smtClean="0"/>
              <a:t>Nenehno </a:t>
            </a:r>
            <a:r>
              <a:rPr lang="sl-SI" dirty="0" err="1" smtClean="0"/>
              <a:t>reflektirati</a:t>
            </a:r>
            <a:r>
              <a:rPr lang="sl-SI" dirty="0" smtClean="0"/>
              <a:t> naše dojemanje “drugih” </a:t>
            </a:r>
            <a:endParaRPr lang="sl-SI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r>
              <a:rPr lang="sl-SI" sz="2800" dirty="0" smtClean="0"/>
              <a:t>Literatura</a:t>
            </a:r>
            <a:r>
              <a:rPr lang="sl-SI" dirty="0" smtClean="0"/>
              <a:t>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680520"/>
          </a:xfrm>
        </p:spPr>
        <p:txBody>
          <a:bodyPr>
            <a:noAutofit/>
          </a:bodyPr>
          <a:lstStyle/>
          <a:p>
            <a:r>
              <a:rPr lang="sl-SI" sz="2400" dirty="0" err="1" smtClean="0"/>
              <a:t>Dominelli</a:t>
            </a:r>
            <a:r>
              <a:rPr lang="sl-SI" sz="2400" dirty="0" smtClean="0"/>
              <a:t>, L. </a:t>
            </a:r>
            <a:r>
              <a:rPr lang="sl-SI" sz="2400" dirty="0" smtClean="0"/>
              <a:t>(2007), </a:t>
            </a:r>
            <a:r>
              <a:rPr lang="en-US" sz="2400" dirty="0" smtClean="0"/>
              <a:t>Multi-ethnic Europe: Diversity and the challenges of “race”, racism, ethnicity and nationalism</a:t>
            </a:r>
            <a:r>
              <a:rPr lang="sl-SI" sz="2400" dirty="0" smtClean="0"/>
              <a:t>. </a:t>
            </a:r>
            <a:r>
              <a:rPr lang="en-US" sz="2400" dirty="0" smtClean="0"/>
              <a:t>V: D. </a:t>
            </a:r>
            <a:r>
              <a:rPr lang="en-US" sz="2400" dirty="0" err="1" smtClean="0"/>
              <a:t>Zaviršek</a:t>
            </a:r>
            <a:r>
              <a:rPr lang="en-US" sz="2400" dirty="0" smtClean="0"/>
              <a:t>, J. Zorn, L. </a:t>
            </a:r>
            <a:r>
              <a:rPr lang="en-US" sz="2400" dirty="0" err="1" smtClean="0"/>
              <a:t>Rihter</a:t>
            </a:r>
            <a:r>
              <a:rPr lang="en-US" sz="2400" dirty="0" smtClean="0"/>
              <a:t>, S. </a:t>
            </a:r>
            <a:r>
              <a:rPr lang="en-US" sz="2400" dirty="0" err="1" smtClean="0"/>
              <a:t>Žnidarec</a:t>
            </a:r>
            <a:r>
              <a:rPr lang="en-US" sz="2400" dirty="0" smtClean="0"/>
              <a:t> </a:t>
            </a:r>
            <a:r>
              <a:rPr lang="en-US" sz="2400" dirty="0" err="1" smtClean="0"/>
              <a:t>Demšar</a:t>
            </a:r>
            <a:r>
              <a:rPr lang="en-US" sz="2400" dirty="0" smtClean="0"/>
              <a:t> (</a:t>
            </a:r>
            <a:r>
              <a:rPr lang="en-US" sz="2400" dirty="0" err="1" smtClean="0"/>
              <a:t>ur</a:t>
            </a:r>
            <a:r>
              <a:rPr lang="en-US" sz="2400" dirty="0" smtClean="0"/>
              <a:t>.), </a:t>
            </a:r>
            <a:r>
              <a:rPr lang="en-US" sz="2400" i="1" dirty="0" smtClean="0"/>
              <a:t>Ethnicity in Eastern Europe. A challenge for social work education.</a:t>
            </a:r>
            <a:r>
              <a:rPr lang="en-US" sz="2400" dirty="0" smtClean="0"/>
              <a:t> Ljubljana: University of Ljubljana, Faculty of social work (19-38). </a:t>
            </a:r>
            <a:endParaRPr lang="sl-SI" sz="2400" dirty="0" smtClean="0"/>
          </a:p>
          <a:p>
            <a:r>
              <a:rPr lang="sl-SI" sz="2400" dirty="0" smtClean="0"/>
              <a:t>Hrženjak, M., </a:t>
            </a:r>
            <a:r>
              <a:rPr lang="sl-SI" sz="2400" dirty="0" err="1" smtClean="0"/>
              <a:t>Jalušič</a:t>
            </a:r>
            <a:r>
              <a:rPr lang="sl-SI" sz="2400" dirty="0" smtClean="0"/>
              <a:t>, V. (2011</a:t>
            </a:r>
            <a:r>
              <a:rPr lang="sl-SI" sz="2400" dirty="0" smtClean="0"/>
              <a:t>), </a:t>
            </a:r>
            <a:r>
              <a:rPr lang="sl-SI" sz="2400" i="1" dirty="0" err="1" smtClean="0"/>
              <a:t>rata</a:t>
            </a:r>
            <a:r>
              <a:rPr lang="sl-SI" sz="2400" i="1" dirty="0" smtClean="0"/>
              <a:t> </a:t>
            </a:r>
            <a:r>
              <a:rPr lang="sl-SI" sz="2400" i="1" dirty="0" smtClean="0"/>
              <a:t>niso </a:t>
            </a:r>
            <a:r>
              <a:rPr lang="sl-SI" sz="2400" i="1" dirty="0" err="1" smtClean="0"/>
              <a:t>baš</a:t>
            </a:r>
            <a:r>
              <a:rPr lang="sl-SI" sz="2400" i="1" dirty="0" smtClean="0"/>
              <a:t> </a:t>
            </a:r>
            <a:r>
              <a:rPr lang="sl-SI" sz="2400" i="1" dirty="0" smtClean="0"/>
              <a:t>odprta: </a:t>
            </a:r>
            <a:r>
              <a:rPr lang="sl-SI" sz="2400" i="1" dirty="0" smtClean="0"/>
              <a:t>(treba da jih </a:t>
            </a:r>
            <a:r>
              <a:rPr lang="sl-SI" sz="2400" i="1" dirty="0" err="1" smtClean="0"/>
              <a:t>gurneš</a:t>
            </a:r>
            <a:r>
              <a:rPr lang="sl-SI" sz="2400" i="1" dirty="0" smtClean="0"/>
              <a:t>, pa da se </a:t>
            </a:r>
            <a:r>
              <a:rPr lang="sl-SI" sz="2400" i="1" dirty="0" err="1" smtClean="0"/>
              <a:t>otvaraju</a:t>
            </a:r>
            <a:r>
              <a:rPr lang="sl-SI" sz="2400" i="1" dirty="0" smtClean="0"/>
              <a:t>) : perspektive v reševanju kompleksnih neenakosti</a:t>
            </a:r>
            <a:r>
              <a:rPr lang="sl-SI" sz="2400" dirty="0" smtClean="0"/>
              <a:t>. Ljubljana: Mirovni </a:t>
            </a:r>
            <a:r>
              <a:rPr lang="sl-SI" sz="2400" dirty="0" smtClean="0"/>
              <a:t>inštitut.</a:t>
            </a:r>
          </a:p>
          <a:p>
            <a:r>
              <a:rPr lang="sl-SI" sz="2400" dirty="0" smtClean="0"/>
              <a:t>Jones</a:t>
            </a:r>
            <a:r>
              <a:rPr lang="sl-SI" sz="2400" dirty="0" smtClean="0"/>
              <a:t>, C.P. (2002), </a:t>
            </a:r>
            <a:r>
              <a:rPr lang="sl-SI" sz="2400" dirty="0" err="1" smtClean="0"/>
              <a:t>Levels</a:t>
            </a:r>
            <a:r>
              <a:rPr lang="sl-SI" sz="2400" dirty="0" smtClean="0"/>
              <a:t> </a:t>
            </a:r>
            <a:r>
              <a:rPr lang="sl-SI" sz="2400" dirty="0" err="1" smtClean="0"/>
              <a:t>of</a:t>
            </a:r>
            <a:r>
              <a:rPr lang="sl-SI" sz="2400" dirty="0" smtClean="0"/>
              <a:t> </a:t>
            </a:r>
            <a:r>
              <a:rPr lang="sl-SI" sz="2400" dirty="0" err="1" smtClean="0"/>
              <a:t>Racism</a:t>
            </a:r>
            <a:r>
              <a:rPr lang="sl-SI" sz="2400" dirty="0" smtClean="0"/>
              <a:t>. A </a:t>
            </a:r>
            <a:r>
              <a:rPr lang="sl-SI" sz="2400" dirty="0" err="1" smtClean="0"/>
              <a:t>Theoretical</a:t>
            </a:r>
            <a:r>
              <a:rPr lang="sl-SI" sz="2400" dirty="0" smtClean="0"/>
              <a:t> </a:t>
            </a:r>
            <a:r>
              <a:rPr lang="sl-SI" sz="2400" dirty="0" err="1" smtClean="0"/>
              <a:t>Framework</a:t>
            </a:r>
            <a:r>
              <a:rPr lang="sl-SI" sz="2400" dirty="0" smtClean="0"/>
              <a:t> </a:t>
            </a:r>
            <a:r>
              <a:rPr lang="sl-SI" sz="2400" dirty="0" err="1" smtClean="0"/>
              <a:t>and</a:t>
            </a:r>
            <a:r>
              <a:rPr lang="sl-SI" sz="2400" dirty="0" smtClean="0"/>
              <a:t> a </a:t>
            </a:r>
            <a:r>
              <a:rPr lang="sl-SI" sz="2400" dirty="0" err="1" smtClean="0"/>
              <a:t>Garder</a:t>
            </a:r>
            <a:r>
              <a:rPr lang="sl-SI" sz="2400" dirty="0" smtClean="0"/>
              <a:t>’s Tale. V: T. La </a:t>
            </a:r>
            <a:r>
              <a:rPr lang="sl-SI" sz="2400" dirty="0" err="1" smtClean="0"/>
              <a:t>Veist</a:t>
            </a:r>
            <a:r>
              <a:rPr lang="sl-SI" sz="2400" dirty="0" smtClean="0"/>
              <a:t> (ur.), Race, </a:t>
            </a:r>
            <a:r>
              <a:rPr lang="sl-SI" sz="2400" dirty="0" err="1" smtClean="0"/>
              <a:t>Ethnicity</a:t>
            </a:r>
            <a:r>
              <a:rPr lang="sl-SI" sz="2400" dirty="0" smtClean="0"/>
              <a:t> </a:t>
            </a:r>
            <a:r>
              <a:rPr lang="sl-SI" sz="2400" dirty="0" err="1" smtClean="0"/>
              <a:t>and</a:t>
            </a:r>
            <a:r>
              <a:rPr lang="sl-SI" sz="2400" dirty="0" smtClean="0"/>
              <a:t> </a:t>
            </a:r>
            <a:r>
              <a:rPr lang="sl-SI" sz="2400" dirty="0" err="1" smtClean="0"/>
              <a:t>Health</a:t>
            </a:r>
            <a:r>
              <a:rPr lang="sl-SI" sz="2400" dirty="0" smtClean="0"/>
              <a:t>, str. 311-318</a:t>
            </a:r>
            <a:r>
              <a:rPr lang="sl-SI" sz="2400" dirty="0" smtClean="0"/>
              <a:t>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l-SI" sz="2800" dirty="0" err="1" smtClean="0"/>
              <a:t>Rex</a:t>
            </a:r>
            <a:r>
              <a:rPr lang="sl-SI" sz="2800" dirty="0" smtClean="0"/>
              <a:t>, J. (1970), </a:t>
            </a:r>
            <a:r>
              <a:rPr lang="sl-SI" sz="2800" i="1" dirty="0" smtClean="0"/>
              <a:t>Race </a:t>
            </a:r>
            <a:r>
              <a:rPr lang="sl-SI" sz="2800" i="1" dirty="0" err="1" smtClean="0"/>
              <a:t>relations</a:t>
            </a:r>
            <a:r>
              <a:rPr lang="sl-SI" sz="2800" i="1" dirty="0" smtClean="0"/>
              <a:t> in </a:t>
            </a:r>
            <a:r>
              <a:rPr lang="sl-SI" sz="2800" i="1" dirty="0" err="1" smtClean="0"/>
              <a:t>sociological</a:t>
            </a:r>
            <a:r>
              <a:rPr lang="sl-SI" sz="2800" i="1" dirty="0" smtClean="0"/>
              <a:t> </a:t>
            </a:r>
            <a:r>
              <a:rPr lang="sl-SI" sz="2800" i="1" dirty="0" err="1" smtClean="0"/>
              <a:t>theory</a:t>
            </a:r>
            <a:r>
              <a:rPr lang="sl-SI" sz="2800" i="1" dirty="0" smtClean="0"/>
              <a:t>.</a:t>
            </a:r>
            <a:r>
              <a:rPr lang="sl-SI" sz="2800" dirty="0" smtClean="0"/>
              <a:t> London: </a:t>
            </a:r>
            <a:r>
              <a:rPr lang="sl-SI" sz="2800" dirty="0" err="1" smtClean="0"/>
              <a:t>Cox</a:t>
            </a:r>
            <a:r>
              <a:rPr lang="sl-SI" sz="2800" dirty="0" smtClean="0"/>
              <a:t> &amp; </a:t>
            </a:r>
            <a:r>
              <a:rPr lang="sl-SI" sz="2800" dirty="0" err="1" smtClean="0"/>
              <a:t>Wyman</a:t>
            </a:r>
            <a:r>
              <a:rPr lang="sl-SI" sz="2800" dirty="0" smtClean="0"/>
              <a:t> </a:t>
            </a:r>
            <a:r>
              <a:rPr lang="sl-SI" sz="2800" dirty="0" err="1" smtClean="0"/>
              <a:t>Ltd</a:t>
            </a:r>
            <a:r>
              <a:rPr lang="sl-SI" sz="2800" dirty="0" smtClean="0"/>
              <a:t>. </a:t>
            </a:r>
          </a:p>
          <a:p>
            <a:r>
              <a:rPr lang="sl-SI" sz="2800" dirty="0" smtClean="0"/>
              <a:t>Štrukelj, P. (2004), </a:t>
            </a:r>
            <a:r>
              <a:rPr lang="sl-SI" sz="2800" i="1" dirty="0" smtClean="0"/>
              <a:t>Tisočletne podobe nemirnih nomadov: zgodovina in kultura Romov v Sloveniji.</a:t>
            </a:r>
            <a:r>
              <a:rPr lang="sl-SI" sz="2800" dirty="0" smtClean="0"/>
              <a:t> Ljubljana: Družina.</a:t>
            </a:r>
          </a:p>
          <a:p>
            <a:r>
              <a:rPr lang="sl-SI" sz="2800" dirty="0" smtClean="0"/>
              <a:t> Thompson, N. (2001), </a:t>
            </a:r>
            <a:r>
              <a:rPr lang="sl-SI" sz="2800" i="1" dirty="0" err="1" smtClean="0"/>
              <a:t>Anti</a:t>
            </a:r>
            <a:r>
              <a:rPr lang="sl-SI" sz="2800" i="1" dirty="0" smtClean="0"/>
              <a:t>-</a:t>
            </a:r>
            <a:r>
              <a:rPr lang="sl-SI" sz="2800" i="1" dirty="0" err="1" smtClean="0"/>
              <a:t>discriminatory</a:t>
            </a:r>
            <a:r>
              <a:rPr lang="sl-SI" sz="2800" i="1" dirty="0" smtClean="0"/>
              <a:t> </a:t>
            </a:r>
            <a:r>
              <a:rPr lang="sl-SI" sz="2800" i="1" dirty="0" err="1" smtClean="0"/>
              <a:t>practice</a:t>
            </a:r>
            <a:r>
              <a:rPr lang="sl-SI" sz="2800" i="1" dirty="0" smtClean="0"/>
              <a:t>.</a:t>
            </a:r>
            <a:r>
              <a:rPr lang="sl-SI" sz="2800" dirty="0" smtClean="0"/>
              <a:t> London: </a:t>
            </a:r>
            <a:r>
              <a:rPr lang="sl-SI" sz="2800" dirty="0" err="1" smtClean="0"/>
              <a:t>Palgrave</a:t>
            </a:r>
            <a:r>
              <a:rPr lang="sl-SI" sz="2800" dirty="0" smtClean="0"/>
              <a:t> </a:t>
            </a:r>
            <a:r>
              <a:rPr lang="sl-SI" sz="2800" dirty="0" err="1" smtClean="0"/>
              <a:t>Macmillan</a:t>
            </a:r>
            <a:r>
              <a:rPr lang="sl-SI" sz="2800" dirty="0" smtClean="0"/>
              <a:t>.</a:t>
            </a:r>
          </a:p>
          <a:p>
            <a:r>
              <a:rPr lang="sl-SI" sz="2800" dirty="0" smtClean="0"/>
              <a:t>Ule, M. (2005), Predsodki kot </a:t>
            </a:r>
            <a:r>
              <a:rPr lang="sl-SI" sz="2800" dirty="0" err="1" smtClean="0"/>
              <a:t>mikroideologije</a:t>
            </a:r>
            <a:r>
              <a:rPr lang="sl-SI" sz="2800" dirty="0" smtClean="0"/>
              <a:t> vsakdanjega sveta. V: </a:t>
            </a:r>
            <a:r>
              <a:rPr lang="sl-SI" sz="2800" dirty="0" err="1" smtClean="0"/>
              <a:t>V</a:t>
            </a:r>
            <a:r>
              <a:rPr lang="sl-SI" sz="2800" dirty="0" smtClean="0"/>
              <a:t>. Leskošek (ur.), </a:t>
            </a:r>
            <a:r>
              <a:rPr lang="sl-SI" sz="2800" i="1" dirty="0" smtClean="0"/>
              <a:t>Mi in oni: nestrpnost na Slovenskem. </a:t>
            </a:r>
            <a:r>
              <a:rPr lang="sl-SI" sz="2800" dirty="0" smtClean="0"/>
              <a:t>Ljubljana: Mirovni inštitut (21-40).</a:t>
            </a:r>
          </a:p>
          <a:p>
            <a:pPr lvl="0"/>
            <a:r>
              <a:rPr lang="sl-SI" sz="2800" dirty="0" smtClean="0"/>
              <a:t>Zaviršek, D. (2005), Tleči rasizem zahodnih demokracij, </a:t>
            </a:r>
            <a:r>
              <a:rPr lang="sl-SI" sz="2800" i="1" dirty="0" smtClean="0"/>
              <a:t>Socialno delo</a:t>
            </a:r>
            <a:r>
              <a:rPr lang="sl-SI" sz="2800" dirty="0" smtClean="0"/>
              <a:t>, 44, 4-5, str. 251-258.</a:t>
            </a:r>
            <a:endParaRPr lang="sl-S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Osebna raven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l-SI" dirty="0" smtClean="0"/>
              <a:t>osebne </a:t>
            </a:r>
            <a:r>
              <a:rPr lang="sl-SI" dirty="0"/>
              <a:t>misli, </a:t>
            </a:r>
            <a:r>
              <a:rPr lang="sl-SI" dirty="0" smtClean="0"/>
              <a:t>občutki, dejanja, prepričanja, predsodki 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b="1" dirty="0" smtClean="0"/>
              <a:t>Primeri</a:t>
            </a:r>
            <a:r>
              <a:rPr lang="sl-SI" b="1" dirty="0"/>
              <a:t>: </a:t>
            </a:r>
          </a:p>
          <a:p>
            <a:pPr lvl="0" fontAlgn="base">
              <a:buNone/>
            </a:pPr>
            <a:r>
              <a:rPr lang="sl-SI" dirty="0"/>
              <a:t>»To je vonj po Romih!« </a:t>
            </a:r>
            <a:r>
              <a:rPr lang="sl-SI" sz="2400" dirty="0"/>
              <a:t>(komentar socialne delavke ob odhodu romske družine iz njene pisarne)</a:t>
            </a:r>
          </a:p>
          <a:p>
            <a:pPr lvl="0" fontAlgn="base">
              <a:buNone/>
            </a:pPr>
            <a:r>
              <a:rPr lang="sl-SI" dirty="0"/>
              <a:t>»Pri Romih ne bi nikoli pila kave!« </a:t>
            </a:r>
            <a:r>
              <a:rPr lang="sl-SI" sz="2400" dirty="0"/>
              <a:t>(prepričanje znanke, ki se je zgražala nad mojimi raziskovalnimi obiski v romskih naseljih)</a:t>
            </a:r>
          </a:p>
          <a:p>
            <a:pPr lvl="0" fontAlgn="base">
              <a:buNone/>
            </a:pPr>
            <a:r>
              <a:rPr lang="sl-SI" dirty="0"/>
              <a:t>»Ne morem vam pomagati, ne delam več na denarni socialni pomoči!« </a:t>
            </a:r>
            <a:r>
              <a:rPr lang="sl-SI" sz="2400" dirty="0"/>
              <a:t>(socialna delavka ob obisku romske družine, ki živi v propadajoči baraki)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Kulturna raven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l-SI" dirty="0" smtClean="0"/>
              <a:t>kulturne norme, jezik, stili </a:t>
            </a:r>
            <a:r>
              <a:rPr lang="sl-SI" dirty="0"/>
              <a:t>oblačenja, običaji in druge vrednote, ki v določeni kulturi veljajo za zaželene, </a:t>
            </a:r>
            <a:r>
              <a:rPr lang="sl-SI" dirty="0" smtClean="0"/>
              <a:t>sprejemljive</a:t>
            </a:r>
            <a:endParaRPr lang="sl-SI" dirty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b="1" dirty="0" smtClean="0"/>
              <a:t>Primeri</a:t>
            </a:r>
            <a:r>
              <a:rPr lang="sl-SI" b="1" dirty="0"/>
              <a:t>: </a:t>
            </a:r>
          </a:p>
          <a:p>
            <a:pPr lvl="0" fontAlgn="base"/>
            <a:r>
              <a:rPr lang="sl-SI" dirty="0"/>
              <a:t>Upor prebivalcev Prosenjakovcev leta 2002, ki so zahtevali, da se 6-članska romska družina iz Murske Sobote preseli nazaj.  </a:t>
            </a:r>
          </a:p>
          <a:p>
            <a:pPr lvl="0" fontAlgn="base"/>
            <a:r>
              <a:rPr lang="sl-SI" dirty="0"/>
              <a:t>Upor vaščanov Vranovičev, ko je 10-članska romska družina v vasi kupila hišo in se preselila. Vaščani so predlagali, da bi sami odkupili hišo, za katero bi raje videli, da je prazna, kot pa da v njej živijo cigani. (marec 2012)  </a:t>
            </a:r>
          </a:p>
          <a:p>
            <a:pPr lvl="0" fontAlgn="base"/>
            <a:r>
              <a:rPr lang="sl-SI" dirty="0"/>
              <a:t>»Če ne boš priden, te bodo cigani odnesli!« </a:t>
            </a:r>
            <a:endParaRPr lang="sl-SI" dirty="0" smtClean="0"/>
          </a:p>
          <a:p>
            <a:pPr lvl="0" fontAlgn="base"/>
            <a:r>
              <a:rPr lang="sl-SI" dirty="0" smtClean="0"/>
              <a:t>»</a:t>
            </a:r>
            <a:r>
              <a:rPr lang="sl-SI" dirty="0"/>
              <a:t>V tvoji sobi je kot pri ciganih!« </a:t>
            </a:r>
          </a:p>
          <a:p>
            <a:pPr lvl="0" fontAlgn="base"/>
            <a:r>
              <a:rPr lang="sl-SI" dirty="0"/>
              <a:t>Pesem neznanega avtorja Bežimo, tecimo.</a:t>
            </a:r>
          </a:p>
          <a:p>
            <a:r>
              <a:rPr lang="sl-SI" dirty="0" smtClean="0"/>
              <a:t>NIMBY (</a:t>
            </a:r>
            <a:r>
              <a:rPr lang="sl-SI" i="1" dirty="0" smtClean="0"/>
              <a:t>Not In </a:t>
            </a:r>
            <a:r>
              <a:rPr lang="sl-SI" i="1" dirty="0" err="1" smtClean="0"/>
              <a:t>My</a:t>
            </a:r>
            <a:r>
              <a:rPr lang="sl-SI" i="1" dirty="0" smtClean="0"/>
              <a:t> Back </a:t>
            </a:r>
            <a:r>
              <a:rPr lang="sl-SI" i="1" dirty="0" err="1" smtClean="0"/>
              <a:t>Yard</a:t>
            </a:r>
            <a:r>
              <a:rPr lang="sl-SI" dirty="0" smtClean="0"/>
              <a:t>)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sl-SI" i="1" dirty="0" smtClean="0"/>
              <a:t/>
            </a:r>
            <a:br>
              <a:rPr lang="sl-SI" i="1" dirty="0" smtClean="0"/>
            </a:br>
            <a:r>
              <a:rPr lang="sl-SI" i="1" dirty="0" smtClean="0"/>
              <a:t/>
            </a:r>
            <a:br>
              <a:rPr lang="sl-SI" i="1" dirty="0" smtClean="0"/>
            </a:br>
            <a:r>
              <a:rPr lang="sl-SI" i="1" dirty="0" smtClean="0"/>
              <a:t/>
            </a:r>
            <a:br>
              <a:rPr lang="sl-SI" i="1" dirty="0" smtClean="0"/>
            </a:br>
            <a:r>
              <a:rPr lang="sl-SI" i="1" dirty="0" smtClean="0"/>
              <a:t/>
            </a:r>
            <a:br>
              <a:rPr lang="sl-SI" i="1" dirty="0" smtClean="0"/>
            </a:br>
            <a:r>
              <a:rPr lang="sl-SI" sz="3600" i="1" dirty="0" smtClean="0"/>
              <a:t>NIMBY </a:t>
            </a:r>
            <a:r>
              <a:rPr lang="sl-SI" i="1" dirty="0" smtClean="0"/>
              <a:t> </a:t>
            </a:r>
            <a:r>
              <a:rPr lang="sl-SI" i="1" dirty="0" smtClean="0"/>
              <a:t/>
            </a:r>
            <a:br>
              <a:rPr lang="sl-SI" i="1" dirty="0" smtClean="0"/>
            </a:br>
            <a:r>
              <a:rPr lang="sl-SI" sz="2700" b="1" dirty="0" smtClean="0"/>
              <a:t>Vranovičani zahtevajo, da se romska družina izseli</a:t>
            </a:r>
            <a:br>
              <a:rPr lang="sl-SI" sz="2700" b="1" dirty="0" smtClean="0"/>
            </a:br>
            <a:r>
              <a:rPr lang="sl-SI" sz="2700" b="1" dirty="0" smtClean="0"/>
              <a:t> </a:t>
            </a:r>
            <a:r>
              <a:rPr lang="sl-SI" sz="2000" dirty="0" smtClean="0"/>
              <a:t>(8.3.2012, </a:t>
            </a:r>
            <a:r>
              <a:rPr lang="sl-SI" sz="2000" dirty="0" smtClean="0">
                <a:hlinkClick r:id="rId2"/>
              </a:rPr>
              <a:t>http://www.dolenjskilist.si </a:t>
            </a:r>
            <a:r>
              <a:rPr lang="sl-SI" sz="2000" dirty="0" smtClean="0"/>
              <a:t>)</a:t>
            </a:r>
            <a:r>
              <a:rPr lang="sl-SI" sz="2800" dirty="0" smtClean="0"/>
              <a:t/>
            </a:r>
            <a:br>
              <a:rPr lang="sl-SI" sz="2800" dirty="0" smtClean="0"/>
            </a:br>
            <a:endParaRPr lang="sl-SI" sz="2700" i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1529408"/>
            <a:ext cx="8229600" cy="50679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l-SI" sz="2400" dirty="0" smtClean="0"/>
              <a:t>Na </a:t>
            </a:r>
            <a:r>
              <a:rPr lang="sl-SI" sz="2400" dirty="0"/>
              <a:t>Vranovičih zadnje dni vre. Tako je bilo slišati včeraj zvečer na sestanku na sedežu krajevne skupnosti Črnomelj. Pred dobrima dvema tednoma se je namreč v vas, ki šteje 100 prebivalcev, iz semiškega romskega naselja </a:t>
            </a:r>
            <a:r>
              <a:rPr lang="sl-SI" sz="2400" dirty="0" err="1"/>
              <a:t>Sovinek</a:t>
            </a:r>
            <a:r>
              <a:rPr lang="sl-SI" sz="2400" dirty="0"/>
              <a:t> </a:t>
            </a:r>
            <a:r>
              <a:rPr lang="sl-SI" sz="2400" b="1" dirty="0"/>
              <a:t>priselila 10-članska romska družina </a:t>
            </a:r>
            <a:r>
              <a:rPr lang="sl-SI" sz="2400" dirty="0"/>
              <a:t>Zvonka </a:t>
            </a:r>
            <a:r>
              <a:rPr lang="sl-SI" sz="2400" dirty="0" err="1"/>
              <a:t>Hudorovca</a:t>
            </a:r>
            <a:r>
              <a:rPr lang="sl-SI" sz="2400" dirty="0"/>
              <a:t>. Družina na </a:t>
            </a:r>
            <a:r>
              <a:rPr lang="sl-SI" sz="2400" dirty="0" err="1"/>
              <a:t>Sovinku</a:t>
            </a:r>
            <a:r>
              <a:rPr lang="sl-SI" sz="2400" dirty="0"/>
              <a:t> naj ne bi bila problematična, </a:t>
            </a:r>
            <a:r>
              <a:rPr lang="sl-SI" sz="2400" b="1" dirty="0"/>
              <a:t>dvakrat pa so jim že zažgali hišo,</a:t>
            </a:r>
            <a:r>
              <a:rPr lang="sl-SI" sz="2400" dirty="0"/>
              <a:t> zato so se umaknili.</a:t>
            </a:r>
          </a:p>
          <a:p>
            <a:pPr>
              <a:buNone/>
            </a:pPr>
            <a:r>
              <a:rPr lang="sl-SI" sz="2400" dirty="0"/>
              <a:t>Vendar pa prebivalci Vranovičev poudarjajo, </a:t>
            </a:r>
            <a:r>
              <a:rPr lang="sl-SI" sz="2400" dirty="0" smtClean="0"/>
              <a:t>da, </a:t>
            </a:r>
            <a:r>
              <a:rPr lang="sl-SI" sz="2400" dirty="0"/>
              <a:t>ki je zelo strnjena, hiše pa so v glavnem nanizane tik ob glavni cesti, ki vodi iz Metlike </a:t>
            </a:r>
            <a:r>
              <a:rPr lang="sl-SI" sz="2400" dirty="0" err="1" smtClean="0"/>
              <a:t>pr</a:t>
            </a:r>
            <a:r>
              <a:rPr lang="sl-SI" sz="2400" b="1" dirty="0" err="1" smtClean="0"/>
              <a:t>družina</a:t>
            </a:r>
            <a:r>
              <a:rPr lang="sl-SI" sz="2400" b="1" dirty="0" smtClean="0"/>
              <a:t> ne sodi v njihovo </a:t>
            </a:r>
            <a:r>
              <a:rPr lang="sl-SI" sz="2400" b="1" dirty="0" err="1" smtClean="0"/>
              <a:t>vas</a:t>
            </a:r>
            <a:r>
              <a:rPr lang="sl-SI" sz="2400" dirty="0" err="1" smtClean="0"/>
              <a:t>oti</a:t>
            </a:r>
            <a:r>
              <a:rPr lang="sl-SI" sz="2400" dirty="0" smtClean="0"/>
              <a:t> </a:t>
            </a:r>
            <a:r>
              <a:rPr lang="sl-SI" sz="2400" dirty="0"/>
              <a:t>Črnomlju. Hiša, v katero so se vselili </a:t>
            </a:r>
            <a:r>
              <a:rPr lang="sl-SI" sz="2400" dirty="0" err="1"/>
              <a:t>Hudorovčevi</a:t>
            </a:r>
            <a:r>
              <a:rPr lang="sl-SI" sz="2400" dirty="0"/>
              <a:t>, je sicer last Simona Potokarja, saj so </a:t>
            </a:r>
            <a:r>
              <a:rPr lang="sl-SI" sz="2400" dirty="0" err="1"/>
              <a:t>Hudorovčevi</a:t>
            </a:r>
            <a:r>
              <a:rPr lang="sl-SI" sz="2400" dirty="0"/>
              <a:t> doslej plačali zanjo le en obrok. </a:t>
            </a:r>
          </a:p>
          <a:p>
            <a:pPr>
              <a:buNone/>
            </a:pPr>
            <a:endParaRPr lang="sl-SI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dirty="0" smtClean="0"/>
              <a:t>Vaščani pa opozarjajo predvsem na to, da je </a:t>
            </a:r>
            <a:r>
              <a:rPr lang="sl-SI" b="1" dirty="0" smtClean="0"/>
              <a:t>hiša premajhna za zakonca s sedmimi šoloobveznimi otroki in enim predšolskim otrokom, okrog nje pa je tudi premalo prostora za njihovega konja in prašiča.</a:t>
            </a:r>
            <a:r>
              <a:rPr lang="sl-SI" dirty="0" smtClean="0"/>
              <a:t> Poleg tega v hiši ni ne vode ne urejenih sanitarij.</a:t>
            </a:r>
            <a:endParaRPr lang="sl-SI" dirty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dirty="0" smtClean="0"/>
              <a:t>Zaradi vsega tega se vaščani bojijo, kot so večkrat ponovili na včerajšnjem sestanku, </a:t>
            </a:r>
            <a:r>
              <a:rPr lang="sl-SI" b="1" dirty="0" smtClean="0"/>
              <a:t>kam bo življenje s takšnimi sosedi pripeljalo</a:t>
            </a:r>
            <a:r>
              <a:rPr lang="sl-SI" dirty="0" smtClean="0"/>
              <a:t>. Od različnih služb so izvedeli, da je družina sicer urejena, otroke pošilja v šolo, na Vranovičih pa se je prijavila po vseh predpisih. Vendar pa vaščani vidijo rešitev problema v tem, da se </a:t>
            </a:r>
            <a:r>
              <a:rPr lang="sl-SI" b="1" dirty="0" smtClean="0"/>
              <a:t>Romi vrnejo na </a:t>
            </a:r>
            <a:r>
              <a:rPr lang="sl-SI" b="1" dirty="0" err="1" smtClean="0"/>
              <a:t>Sovinek</a:t>
            </a:r>
            <a:r>
              <a:rPr lang="sl-SI" dirty="0" smtClean="0"/>
              <a:t>, kjer imajo bolje urejeno hišico, kot je nov dom na Vranovičih.</a:t>
            </a:r>
          </a:p>
          <a:p>
            <a:pPr>
              <a:buNone/>
            </a:pPr>
            <a:endParaRPr lang="sl-S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l-SI" dirty="0" smtClean="0"/>
              <a:t>Kot so dejali vaščani, si želijo problem rešiti strpno in po mirni poti, saj se zavedajo, da ga ni mogoče rešiti čez noč, upajo pa, da bodo</a:t>
            </a:r>
            <a:r>
              <a:rPr lang="sl-SI" b="1" dirty="0" smtClean="0"/>
              <a:t> Romi morda sami uvideli, da na Vranovičih nimajo primernih pogojev za življenje</a:t>
            </a:r>
            <a:r>
              <a:rPr lang="sl-SI" dirty="0" smtClean="0"/>
              <a:t>. Črnomaljska županja Mojca </a:t>
            </a:r>
            <a:r>
              <a:rPr lang="sl-SI" dirty="0" err="1" smtClean="0"/>
              <a:t>Čemas</a:t>
            </a:r>
            <a:r>
              <a:rPr lang="sl-SI" dirty="0" smtClean="0"/>
              <a:t> Stjepanovič je obljubila, da se bo pogovorila z lastnikom hiše, semiška županja Polona Kambič pa, da bo govorila z Zvonkom </a:t>
            </a:r>
            <a:r>
              <a:rPr lang="sl-SI" dirty="0" err="1" smtClean="0"/>
              <a:t>Hudorovcem</a:t>
            </a:r>
            <a:r>
              <a:rPr lang="sl-SI" dirty="0" smtClean="0"/>
              <a:t>. Vaščani so povedali, da so </a:t>
            </a:r>
            <a:r>
              <a:rPr lang="sl-SI" b="1" dirty="0" smtClean="0"/>
              <a:t>pripravljeni odkupiti za njih sporno hišo</a:t>
            </a:r>
            <a:r>
              <a:rPr lang="sl-SI" dirty="0" smtClean="0"/>
              <a:t>.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/>
              <a:t/>
            </a:r>
            <a:br>
              <a:rPr lang="sl-SI" b="1" dirty="0" smtClean="0"/>
            </a:br>
            <a:r>
              <a:rPr lang="sl-SI" b="1" dirty="0" smtClean="0"/>
              <a:t>Bežimo, tecimo </a:t>
            </a:r>
            <a:br>
              <a:rPr lang="sl-SI" b="1" dirty="0" smtClean="0"/>
            </a:br>
            <a:r>
              <a:rPr lang="sl-SI" sz="2700" b="1" dirty="0" smtClean="0"/>
              <a:t>(neznani avtor)</a:t>
            </a:r>
            <a:r>
              <a:rPr lang="sl-SI" sz="2700" dirty="0" smtClean="0"/>
              <a:t/>
            </a:r>
            <a:br>
              <a:rPr lang="sl-SI" sz="2700" dirty="0" smtClean="0"/>
            </a:br>
            <a:endParaRPr lang="sl-SI" sz="27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l-SI" dirty="0" smtClean="0"/>
              <a:t>Bežimo</a:t>
            </a:r>
            <a:r>
              <a:rPr lang="sl-SI" dirty="0"/>
              <a:t>, tecimo, cigani gredo, </a:t>
            </a:r>
          </a:p>
          <a:p>
            <a:pPr>
              <a:buNone/>
            </a:pPr>
            <a:r>
              <a:rPr lang="sl-SI" dirty="0"/>
              <a:t>V rjavih bisagah otroke </a:t>
            </a:r>
            <a:r>
              <a:rPr lang="sl-SI" dirty="0" err="1"/>
              <a:t>neso</a:t>
            </a:r>
            <a:r>
              <a:rPr lang="sl-SI" dirty="0"/>
              <a:t>.</a:t>
            </a:r>
          </a:p>
          <a:p>
            <a:pPr>
              <a:buNone/>
            </a:pPr>
            <a:r>
              <a:rPr lang="sl-SI" dirty="0"/>
              <a:t>Ti </a:t>
            </a:r>
            <a:r>
              <a:rPr lang="sl-SI" dirty="0" err="1"/>
              <a:t>dralala</a:t>
            </a:r>
            <a:r>
              <a:rPr lang="sl-SI" dirty="0"/>
              <a:t>, ti </a:t>
            </a:r>
            <a:r>
              <a:rPr lang="sl-SI" dirty="0" err="1"/>
              <a:t>dralala</a:t>
            </a:r>
            <a:r>
              <a:rPr lang="sl-SI" dirty="0"/>
              <a:t>, </a:t>
            </a:r>
            <a:r>
              <a:rPr lang="sl-SI" dirty="0" err="1"/>
              <a:t>tidralalalala</a:t>
            </a:r>
            <a:r>
              <a:rPr lang="sl-SI" dirty="0"/>
              <a:t>,</a:t>
            </a:r>
          </a:p>
          <a:p>
            <a:pPr>
              <a:buNone/>
            </a:pPr>
            <a:r>
              <a:rPr lang="sl-SI" dirty="0"/>
              <a:t> ti </a:t>
            </a:r>
            <a:r>
              <a:rPr lang="sl-SI" dirty="0" err="1"/>
              <a:t>dralala</a:t>
            </a:r>
            <a:r>
              <a:rPr lang="sl-SI" dirty="0"/>
              <a:t>, ti </a:t>
            </a:r>
            <a:r>
              <a:rPr lang="sl-SI" dirty="0" err="1"/>
              <a:t>dralala</a:t>
            </a:r>
            <a:r>
              <a:rPr lang="sl-SI" dirty="0"/>
              <a:t>, </a:t>
            </a:r>
            <a:r>
              <a:rPr lang="sl-SI" dirty="0" err="1"/>
              <a:t>tidralalalala</a:t>
            </a:r>
            <a:r>
              <a:rPr lang="sl-SI" dirty="0"/>
              <a:t>.</a:t>
            </a:r>
          </a:p>
          <a:p>
            <a:pPr>
              <a:buNone/>
            </a:pPr>
            <a:r>
              <a:rPr lang="sl-SI" dirty="0"/>
              <a:t> </a:t>
            </a:r>
          </a:p>
          <a:p>
            <a:pPr>
              <a:buNone/>
            </a:pPr>
            <a:r>
              <a:rPr lang="sl-SI" dirty="0"/>
              <a:t>Če se ne umivaš, cigana se boj,</a:t>
            </a:r>
          </a:p>
          <a:p>
            <a:pPr>
              <a:buNone/>
            </a:pPr>
            <a:r>
              <a:rPr lang="sl-SI" dirty="0"/>
              <a:t>Če ne te zaloti in vzame s seboj.</a:t>
            </a:r>
          </a:p>
          <a:p>
            <a:pPr>
              <a:buNone/>
            </a:pPr>
            <a:r>
              <a:rPr lang="sl-SI" dirty="0"/>
              <a:t>Ti </a:t>
            </a:r>
            <a:r>
              <a:rPr lang="sl-SI" dirty="0" err="1"/>
              <a:t>dralala</a:t>
            </a:r>
            <a:r>
              <a:rPr lang="sl-SI" dirty="0"/>
              <a:t>, ti </a:t>
            </a:r>
            <a:r>
              <a:rPr lang="sl-SI" dirty="0" err="1"/>
              <a:t>dralala</a:t>
            </a:r>
            <a:r>
              <a:rPr lang="sl-SI" dirty="0"/>
              <a:t>, </a:t>
            </a:r>
            <a:r>
              <a:rPr lang="sl-SI" dirty="0" err="1"/>
              <a:t>tidralalalala</a:t>
            </a:r>
            <a:r>
              <a:rPr lang="sl-SI" dirty="0"/>
              <a:t>,</a:t>
            </a:r>
          </a:p>
          <a:p>
            <a:pPr>
              <a:buNone/>
            </a:pPr>
            <a:r>
              <a:rPr lang="sl-SI" dirty="0"/>
              <a:t> ti </a:t>
            </a:r>
            <a:r>
              <a:rPr lang="sl-SI" dirty="0" err="1"/>
              <a:t>dralala</a:t>
            </a:r>
            <a:r>
              <a:rPr lang="sl-SI" dirty="0"/>
              <a:t>, ti </a:t>
            </a:r>
            <a:r>
              <a:rPr lang="sl-SI" dirty="0" err="1"/>
              <a:t>dralala</a:t>
            </a:r>
            <a:r>
              <a:rPr lang="sl-SI" dirty="0"/>
              <a:t>, </a:t>
            </a:r>
            <a:r>
              <a:rPr lang="sl-SI" dirty="0" err="1"/>
              <a:t>tidralalalala</a:t>
            </a:r>
            <a:r>
              <a:rPr lang="sl-SI" dirty="0"/>
              <a:t>.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tek">
  <a:themeElements>
    <a:clrScheme name="Pote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ote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ote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170</TotalTime>
  <Words>2090</Words>
  <Application>Microsoft Office PowerPoint</Application>
  <PresentationFormat>Diaprojekcija na zaslonu (4:3)</PresentationFormat>
  <Paragraphs>175</Paragraphs>
  <Slides>34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34</vt:i4>
      </vt:variant>
    </vt:vector>
  </HeadingPairs>
  <TitlesOfParts>
    <vt:vector size="35" baseType="lpstr">
      <vt:lpstr>Potek</vt:lpstr>
      <vt:lpstr>Uvod v etnično občutljivo socialno delo  (2)</vt:lpstr>
      <vt:lpstr>Cilji predavanja</vt:lpstr>
      <vt:lpstr>“PCS” model (Thompson 2001) </vt:lpstr>
      <vt:lpstr>Osebna raven</vt:lpstr>
      <vt:lpstr>Kulturna raven</vt:lpstr>
      <vt:lpstr>    NIMBY   Vranovičani zahtevajo, da se romska družina izseli  (8.3.2012, http://www.dolenjskilist.si ) </vt:lpstr>
      <vt:lpstr>Diapozitiv 7</vt:lpstr>
      <vt:lpstr>Diapozitiv 8</vt:lpstr>
      <vt:lpstr> Bežimo, tecimo  (neznani avtor) </vt:lpstr>
      <vt:lpstr>Strukturna (institucionalna) raven</vt:lpstr>
      <vt:lpstr>PCS analiza – diskriminacije Romov </vt:lpstr>
      <vt:lpstr>Rasizmi </vt:lpstr>
      <vt:lpstr>Preseganje rasizma </vt:lpstr>
      <vt:lpstr>Ponotranjeni rasizem  (Camara P. Jones, 2002)</vt:lpstr>
      <vt:lpstr>Diapozitiv 15</vt:lpstr>
      <vt:lpstr>Diapozitiv 16</vt:lpstr>
      <vt:lpstr>Kulturna heterogenost </vt:lpstr>
      <vt:lpstr>Nenaklonjen odnos  do narodnostne heterogenosti  </vt:lpstr>
      <vt:lpstr>Odzivi večine do tujcev </vt:lpstr>
      <vt:lpstr>Posledice ksenofobije</vt:lpstr>
      <vt:lpstr>Intersekcionalnost  (Hrženjak, Jalušič 2011)</vt:lpstr>
      <vt:lpstr>Dimenzije,okoli katerih obstaja  največ diskriminacij </vt:lpstr>
      <vt:lpstr> 1. kulturna kompetenca </vt:lpstr>
      <vt:lpstr>Vrednoteno usmerjena praksa </vt:lpstr>
      <vt:lpstr> Samorefleksija lastnih predsodkov  </vt:lpstr>
      <vt:lpstr>Izvor predsodkov </vt:lpstr>
      <vt:lpstr> Vaja: Asociacije </vt:lpstr>
      <vt:lpstr>Izvor predsodkov o Romih </vt:lpstr>
      <vt:lpstr>Diapozitiv 29</vt:lpstr>
      <vt:lpstr> SSKJ (1985) – beseda cigan </vt:lpstr>
      <vt:lpstr>Niko Grafenauer, Pedenjped , Glasbenik</vt:lpstr>
      <vt:lpstr>Diapozitiv 32</vt:lpstr>
      <vt:lpstr>Literatura </vt:lpstr>
      <vt:lpstr>Diapozitiv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Uvod v etnično občutljivo socialno delo  (2)</dc:title>
  <dc:creator>Špela</dc:creator>
  <cp:lastModifiedBy>Špela</cp:lastModifiedBy>
  <cp:revision>48</cp:revision>
  <dcterms:created xsi:type="dcterms:W3CDTF">2012-11-06T12:45:07Z</dcterms:created>
  <dcterms:modified xsi:type="dcterms:W3CDTF">2012-11-06T22:10:19Z</dcterms:modified>
</cp:coreProperties>
</file>