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303" r:id="rId3"/>
    <p:sldId id="270" r:id="rId4"/>
    <p:sldId id="271" r:id="rId5"/>
    <p:sldId id="288" r:id="rId6"/>
    <p:sldId id="290" r:id="rId7"/>
    <p:sldId id="291" r:id="rId8"/>
    <p:sldId id="292" r:id="rId9"/>
    <p:sldId id="300" r:id="rId10"/>
    <p:sldId id="301" r:id="rId11"/>
    <p:sldId id="295" r:id="rId12"/>
    <p:sldId id="296" r:id="rId13"/>
    <p:sldId id="298" r:id="rId14"/>
    <p:sldId id="289" r:id="rId15"/>
    <p:sldId id="302" r:id="rId16"/>
    <p:sldId id="299" r:id="rId17"/>
  </p:sldIdLst>
  <p:sldSz cx="9144000" cy="6858000" type="screen4x3"/>
  <p:notesSz cx="6858000" cy="9872663"/>
  <p:defaultTextStyle>
    <a:defPPr>
      <a:defRPr lang="en-GB"/>
    </a:defPPr>
    <a:lvl1pPr algn="l" rtl="0" fontAlgn="base">
      <a:spcBef>
        <a:spcPct val="0"/>
      </a:spcBef>
      <a:spcAft>
        <a:spcPct val="0"/>
      </a:spcAft>
      <a:defRPr sz="1600" kern="1200">
        <a:solidFill>
          <a:schemeClr val="tx1"/>
        </a:solidFill>
        <a:latin typeface="Times New Roman" pitchFamily="18" charset="0"/>
        <a:ea typeface="+mn-ea"/>
        <a:cs typeface="+mn-cs"/>
      </a:defRPr>
    </a:lvl1pPr>
    <a:lvl2pPr marL="457200" algn="l" rtl="0" fontAlgn="base">
      <a:spcBef>
        <a:spcPct val="0"/>
      </a:spcBef>
      <a:spcAft>
        <a:spcPct val="0"/>
      </a:spcAft>
      <a:defRPr sz="1600" kern="1200">
        <a:solidFill>
          <a:schemeClr val="tx1"/>
        </a:solidFill>
        <a:latin typeface="Times New Roman" pitchFamily="18" charset="0"/>
        <a:ea typeface="+mn-ea"/>
        <a:cs typeface="+mn-cs"/>
      </a:defRPr>
    </a:lvl2pPr>
    <a:lvl3pPr marL="914400" algn="l" rtl="0" fontAlgn="base">
      <a:spcBef>
        <a:spcPct val="0"/>
      </a:spcBef>
      <a:spcAft>
        <a:spcPct val="0"/>
      </a:spcAft>
      <a:defRPr sz="1600" kern="1200">
        <a:solidFill>
          <a:schemeClr val="tx1"/>
        </a:solidFill>
        <a:latin typeface="Times New Roman" pitchFamily="18" charset="0"/>
        <a:ea typeface="+mn-ea"/>
        <a:cs typeface="+mn-cs"/>
      </a:defRPr>
    </a:lvl3pPr>
    <a:lvl4pPr marL="1371600" algn="l" rtl="0" fontAlgn="base">
      <a:spcBef>
        <a:spcPct val="0"/>
      </a:spcBef>
      <a:spcAft>
        <a:spcPct val="0"/>
      </a:spcAft>
      <a:defRPr sz="1600" kern="1200">
        <a:solidFill>
          <a:schemeClr val="tx1"/>
        </a:solidFill>
        <a:latin typeface="Times New Roman" pitchFamily="18" charset="0"/>
        <a:ea typeface="+mn-ea"/>
        <a:cs typeface="+mn-cs"/>
      </a:defRPr>
    </a:lvl4pPr>
    <a:lvl5pPr marL="1828800" algn="l" rtl="0" fontAlgn="base">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56840" autoAdjust="0"/>
  </p:normalViewPr>
  <p:slideViewPr>
    <p:cSldViewPr>
      <p:cViewPr varScale="1">
        <p:scale>
          <a:sx n="61" d="100"/>
          <a:sy n="61" d="100"/>
        </p:scale>
        <p:origin x="-172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878" y="-90"/>
      </p:cViewPr>
      <p:guideLst>
        <p:guide orient="horz" pos="3109"/>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0" y="0"/>
            <a:ext cx="29718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9091" name="Rectangle 3"/>
          <p:cNvSpPr>
            <a:spLocks noGrp="1" noChangeArrowheads="1"/>
          </p:cNvSpPr>
          <p:nvPr>
            <p:ph type="dt" sz="quarter" idx="1"/>
          </p:nvPr>
        </p:nvSpPr>
        <p:spPr bwMode="auto">
          <a:xfrm>
            <a:off x="3886200" y="0"/>
            <a:ext cx="29718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9092" name="Rectangle 4"/>
          <p:cNvSpPr>
            <a:spLocks noGrp="1" noChangeArrowheads="1"/>
          </p:cNvSpPr>
          <p:nvPr>
            <p:ph type="ftr" sz="quarter" idx="2"/>
          </p:nvPr>
        </p:nvSpPr>
        <p:spPr bwMode="auto">
          <a:xfrm>
            <a:off x="0" y="9378950"/>
            <a:ext cx="29718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9093" name="Rectangle 5"/>
          <p:cNvSpPr>
            <a:spLocks noGrp="1" noChangeArrowheads="1"/>
          </p:cNvSpPr>
          <p:nvPr>
            <p:ph type="sldNum" sz="quarter" idx="3"/>
          </p:nvPr>
        </p:nvSpPr>
        <p:spPr bwMode="auto">
          <a:xfrm>
            <a:off x="3886200" y="9378950"/>
            <a:ext cx="29718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798469-F494-4DD3-BA05-45959D816BD0}" type="slidenum">
              <a:rPr lang="en-GB"/>
              <a:pPr>
                <a:defRPr/>
              </a:pPr>
              <a:t>‹#›</a:t>
            </a:fld>
            <a:endParaRPr lang="en-GB"/>
          </a:p>
        </p:txBody>
      </p:sp>
    </p:spTree>
    <p:extLst>
      <p:ext uri="{BB962C8B-B14F-4D97-AF65-F5344CB8AC3E}">
        <p14:creationId xmlns:p14="http://schemas.microsoft.com/office/powerpoint/2010/main" val="3273047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12291" name="Rectangle 3"/>
          <p:cNvSpPr>
            <a:spLocks noGrp="1" noChangeArrowheads="1"/>
          </p:cNvSpPr>
          <p:nvPr>
            <p:ph type="dt" idx="1"/>
          </p:nvPr>
        </p:nvSpPr>
        <p:spPr bwMode="auto">
          <a:xfrm>
            <a:off x="3886200" y="0"/>
            <a:ext cx="29718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18436" name="Rectangle 4"/>
          <p:cNvSpPr>
            <a:spLocks noChangeArrowheads="1" noTextEdit="1"/>
          </p:cNvSpPr>
          <p:nvPr>
            <p:ph type="sldImg" idx="2"/>
          </p:nvPr>
        </p:nvSpPr>
        <p:spPr bwMode="auto">
          <a:xfrm>
            <a:off x="960438" y="739775"/>
            <a:ext cx="4938712"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914400" y="4689475"/>
            <a:ext cx="5029200" cy="444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2294" name="Rectangle 6"/>
          <p:cNvSpPr>
            <a:spLocks noGrp="1" noChangeArrowheads="1"/>
          </p:cNvSpPr>
          <p:nvPr>
            <p:ph type="ftr" sz="quarter" idx="4"/>
          </p:nvPr>
        </p:nvSpPr>
        <p:spPr bwMode="auto">
          <a:xfrm>
            <a:off x="0" y="9378950"/>
            <a:ext cx="29718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12295" name="Rectangle 7"/>
          <p:cNvSpPr>
            <a:spLocks noGrp="1" noChangeArrowheads="1"/>
          </p:cNvSpPr>
          <p:nvPr>
            <p:ph type="sldNum" sz="quarter" idx="5"/>
          </p:nvPr>
        </p:nvSpPr>
        <p:spPr bwMode="auto">
          <a:xfrm>
            <a:off x="3886200" y="9378950"/>
            <a:ext cx="29718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A84D9F7-18B6-4954-B9AA-D1527909259D}" type="slidenum">
              <a:rPr lang="en-GB"/>
              <a:pPr>
                <a:defRPr/>
              </a:pPr>
              <a:t>‹#›</a:t>
            </a:fld>
            <a:endParaRPr lang="en-GB"/>
          </a:p>
        </p:txBody>
      </p:sp>
    </p:spTree>
    <p:extLst>
      <p:ext uri="{BB962C8B-B14F-4D97-AF65-F5344CB8AC3E}">
        <p14:creationId xmlns:p14="http://schemas.microsoft.com/office/powerpoint/2010/main" val="9658364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891B10A8-F90A-4D71-B34F-8E4BABFEF302}" type="slidenum">
              <a:rPr lang="en-GB" sz="1200" smtClean="0"/>
              <a:pPr eaLnBrk="1" hangingPunct="1"/>
              <a:t>1</a:t>
            </a:fld>
            <a:endParaRPr lang="en-GB" sz="1200" smtClean="0"/>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sl-SI"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5ACA305B-43DB-4F0E-8C73-AAF10B92B15B}" type="slidenum">
              <a:rPr lang="en-GB" sz="1200" smtClean="0"/>
              <a:pPr eaLnBrk="1" hangingPunct="1"/>
              <a:t>11</a:t>
            </a:fld>
            <a:endParaRPr lang="en-GB" sz="1200" smtClean="0"/>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r>
              <a:rPr lang="sl-SI" smtClean="0">
                <a:cs typeface="Times New Roman" pitchFamily="18" charset="0"/>
              </a:rPr>
              <a:t>Zmanjševanje škode je usmerjeno v preprečevanja in odpravljanja škode na različnih terenih. Lahko je usmerjeno v preprečevanje raznih vedenj, ki so škodljiva. V različnih situacijah je cilj preprečevanja lahko različen. V neki instanci, kjer je to smiselno, je to lahko preprečevanje uživanja (da ljudje ne bi začeli ali da bi nehali uživati), v drugih pa je to lahko preprečevanje škodljivih praktik uživanja in življenja na heroinu (uporabe nesterilnega pribora, zadetosti na delovnem mestu itn.). Lahko je usmerjeno v zmanjševanje škodljivih posledic nekih dejanj, ne pa dejanj samih (zadevanje po službi, večanje elastičnosti žil, ohranjanje prijateljev in stikov s sorodniki, posedovanje narkantija, zagovorniki v policijskih postopkih). Lahko pa je usmerjeno tudi v popravljanje škode, se pravi, da se odpravi škoda, ki je bila povzročena (opravičila, pojasnila v domačem okolju, na delovnem mestu, ponovno vzpostavljanje stikov, raznih vlog, poravnava dolgov). </a:t>
            </a:r>
          </a:p>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C4A84814-4B4D-447B-B93F-139D072F94E1}" type="slidenum">
              <a:rPr lang="en-GB" sz="1200" smtClean="0"/>
              <a:pPr eaLnBrk="1" hangingPunct="1"/>
              <a:t>12</a:t>
            </a:fld>
            <a:endParaRPr lang="en-GB" sz="1200" smtClean="0"/>
          </a:p>
        </p:txBody>
      </p:sp>
      <p:sp>
        <p:nvSpPr>
          <p:cNvPr id="29699" name="Rectangle 2"/>
          <p:cNvSpPr>
            <a:spLocks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r>
              <a:rPr lang="sl-SI" smtClean="0">
                <a:cs typeface="Times New Roman" pitchFamily="18" charset="0"/>
              </a:rPr>
              <a:t>Sredstva, ki jih zmanjševanje škode uporablja so različna. Lahko so povsem tehnični pripomočki (sterilni pribor, narkanti, </a:t>
            </a:r>
            <a:r>
              <a:rPr lang="sl-SI" i="1" smtClean="0">
                <a:cs typeface="Times New Roman" pitchFamily="18" charset="0"/>
              </a:rPr>
              <a:t>basic box</a:t>
            </a:r>
            <a:r>
              <a:rPr lang="sl-SI" smtClean="0">
                <a:cs typeface="Times New Roman" pitchFamily="18" charset="0"/>
              </a:rPr>
              <a:t>, mobitel, načini preizkušanja droge). Lahko je to spreminjanje navad, informiranje, ozaveščanje in učenje spretnosti (injiciranja, iskanja službe, uveljavljanja svojih pravic, itn.). Lahko pa so to tudi socialni ukrepi, ki izboljšajo življenjsko raven uživalcev in njihovih skupnosti (ustvarjanje priložnosti za vstopanje v druge vloge, druženje z vrstniki neuživalci, mediacija pri starših itn.), pa tudi konkretne spremembe okolja (večanje tolerantnosti v javnosti ali v konkretnih soseskah, občutljivosti pri posameznih službah, varne sobe, ipd.).</a:t>
            </a:r>
          </a:p>
          <a:p>
            <a:pPr eaLnBrk="1" hangingPunct="1"/>
            <a:endParaRPr lang="sl-SI" smtClean="0"/>
          </a:p>
          <a:p>
            <a:pPr eaLnBrk="1" hangingPunct="1"/>
            <a:r>
              <a:rPr lang="sl-SI" smtClean="0">
                <a:cs typeface="Times New Roman" pitchFamily="18" charset="0"/>
              </a:rPr>
              <a:t>Z usmerjenostjo v konkretne in materialne vidike uživanja pristop zmanjševanja škode daje uživalcem možnosti za konkretne izboljšave svojega življenja pa tudi za dedramatiziranje situacij. Z ozaveščanjem in zavarovanjem daje možnost novih artikulacij uživanja. Predvsem pa je značilnost zmanjševanja škode, ki je tudi eno izmed pomembnih veznih tkiv celotne paradigme in ji daje notranjo konsistentnost – doslednost in logičnost – krepitev moči uživalcev, njihovega položaja polnopravnega državljana in akterja na tem področju. Brez tega je zmanjševanje škode le tehnično izpopolnjeno nadaljevanje starih paradigem.</a:t>
            </a:r>
          </a:p>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D73A158F-BC41-498D-BAD6-FC478B8A0E7E}" type="slidenum">
              <a:rPr lang="en-GB" sz="1200" smtClean="0"/>
              <a:pPr eaLnBrk="1" hangingPunct="1"/>
              <a:t>14</a:t>
            </a:fld>
            <a:endParaRPr lang="en-GB" sz="1200" smtClean="0"/>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sl-SI"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Ograda stranske slike 1"/>
          <p:cNvSpPr>
            <a:spLocks noGrp="1" noRot="1" noChangeAspect="1" noTextEdit="1"/>
          </p:cNvSpPr>
          <p:nvPr>
            <p:ph type="sldImg"/>
          </p:nvPr>
        </p:nvSpPr>
        <p:spPr>
          <a:ln/>
        </p:spPr>
      </p:sp>
      <p:sp>
        <p:nvSpPr>
          <p:cNvPr id="31747" name="Ograda opomb 2"/>
          <p:cNvSpPr>
            <a:spLocks noGrp="1"/>
          </p:cNvSpPr>
          <p:nvPr>
            <p:ph type="body" idx="1"/>
          </p:nvPr>
        </p:nvSpPr>
        <p:spPr>
          <a:noFill/>
        </p:spPr>
        <p:txBody>
          <a:bodyPr/>
          <a:lstStyle/>
          <a:p>
            <a:pPr eaLnBrk="1" hangingPunct="1"/>
            <a:endParaRPr lang="sl-SI" smtClean="0"/>
          </a:p>
        </p:txBody>
      </p:sp>
      <p:sp>
        <p:nvSpPr>
          <p:cNvPr id="31748" name="Ograda številke diapozitiva 3"/>
          <p:cNvSpPr>
            <a:spLocks noGrp="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BE26C71C-D7B4-4823-9F68-CF9D6269EA67}" type="slidenum">
              <a:rPr lang="en-GB" sz="1200" smtClean="0"/>
              <a:pPr eaLnBrk="1" hangingPunct="1"/>
              <a:t>16</a:t>
            </a:fld>
            <a:endParaRPr lang="en-GB"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A6807C5B-02EA-4AE8-A606-FF962451CD96}" type="slidenum">
              <a:rPr lang="en-GB" sz="1200" smtClean="0"/>
              <a:pPr eaLnBrk="1" hangingPunct="1"/>
              <a:t>3</a:t>
            </a:fld>
            <a:endParaRPr lang="en-GB" sz="1200" smtClean="0"/>
          </a:p>
        </p:txBody>
      </p:sp>
      <p:sp>
        <p:nvSpPr>
          <p:cNvPr id="20483" name="Rectangle 2"/>
          <p:cNvSpPr>
            <a:spLocks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r>
              <a:rPr lang="sl-SI" smtClean="0">
                <a:cs typeface="Times New Roman" pitchFamily="18" charset="0"/>
              </a:rPr>
              <a:t>Največje tveganje, ki ga prinaša uživanje heroina, je verjetno prav </a:t>
            </a:r>
            <a:r>
              <a:rPr lang="sl-SI" i="1" smtClean="0">
                <a:cs typeface="Times New Roman" pitchFamily="18" charset="0"/>
              </a:rPr>
              <a:t>džankizacija, </a:t>
            </a:r>
            <a:r>
              <a:rPr lang="sl-SI" smtClean="0">
                <a:cs typeface="Times New Roman" pitchFamily="18" charset="0"/>
              </a:rPr>
              <a:t>proces, v katerem uživalec hkrati z uživanjem heroina zaradi družbene reakcije na svoje početje (kriminalizacija, stigmatizacija ipd.) in družbenega statusa same substance (prepovedana, demonizirana itn.) progresivno tone na družbeni lestvici, je izločen iz produktivnih družbenih procesov (sveta dela, izobraževanja) ter izobčen iz neformalnih mrež (družinskih, prijateljskih, ljubezenskih). Ta proces spremlja tudi materialno obubožanje, stapljanje z džankijevsko kulturo in – v stikih s službami, ki so namenjene zasvojenim uživalcem - prevzemanje vloge uličnega uživalca, </a:t>
            </a:r>
            <a:r>
              <a:rPr lang="sl-SI" i="1" smtClean="0">
                <a:cs typeface="Times New Roman" pitchFamily="18" charset="0"/>
              </a:rPr>
              <a:t>džankija. </a:t>
            </a:r>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4A696360-6D37-4643-B019-DE9F4766CA81}" type="slidenum">
              <a:rPr lang="en-GB" sz="1200" smtClean="0"/>
              <a:pPr eaLnBrk="1" hangingPunct="1"/>
              <a:t>4</a:t>
            </a:fld>
            <a:endParaRPr lang="en-GB" sz="1200" smtClean="0"/>
          </a:p>
        </p:txBody>
      </p:sp>
      <p:sp>
        <p:nvSpPr>
          <p:cNvPr id="21507" name="Rectangle 2"/>
          <p:cNvSpPr>
            <a:spLocks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r>
              <a:rPr lang="sl-SI" smtClean="0">
                <a:cs typeface="Times New Roman" pitchFamily="18" charset="0"/>
              </a:rPr>
              <a:t>Džankizacija kot proces in življenje vloge džankija je prav gotovo glavni dejavnik celega niza socialnih in zdravstvenih posledic, ki jih pripisujemo uživanju heroina. Z redkimi izjemami prav proces džankizacije progresivno stopnjuje tveganja, s katerim se uživalec srečuje, in tudi tista, ki ogrožajo njegovo okolje. </a:t>
            </a:r>
            <a:endParaRPr lang="en-GB" smtClean="0"/>
          </a:p>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7C1E736D-9C86-4C07-B79E-343C089B4B95}" type="slidenum">
              <a:rPr lang="en-GB" sz="1200" smtClean="0"/>
              <a:pPr eaLnBrk="1" hangingPunct="1"/>
              <a:t>5</a:t>
            </a:fld>
            <a:endParaRPr lang="en-GB" sz="1200" smtClean="0"/>
          </a:p>
        </p:txBody>
      </p:sp>
      <p:sp>
        <p:nvSpPr>
          <p:cNvPr id="22531" name="Rectangle 2"/>
          <p:cNvSpPr>
            <a:spLocks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r>
              <a:rPr lang="sl-SI" smtClean="0">
                <a:cs typeface="Times New Roman" pitchFamily="18" charset="0"/>
              </a:rPr>
              <a:t>Zmanjševanje škode je predvsem pragmatična in praktična strategija. V ospredju so konkretni </a:t>
            </a:r>
            <a:r>
              <a:rPr lang="sl-SI" i="1" smtClean="0">
                <a:cs typeface="Times New Roman" pitchFamily="18" charset="0"/>
              </a:rPr>
              <a:t>dogodki</a:t>
            </a:r>
            <a:r>
              <a:rPr lang="sl-SI" smtClean="0">
                <a:cs typeface="Times New Roman" pitchFamily="18" charset="0"/>
              </a:rPr>
              <a:t>, ki jih skušamo preprečiti ali čimbolj zmanjšati verjetnost, da bi se zgodili. So povsem oprijemljivi in natančno določljivi. Skušamo preprečiti, da bi pri intravenoznem uživanju prišlo do prenosa kužnih bolezni, večjih poškodb in obolenj, predoziranj, skušamo preprečiti prevaro in nevarni nakup, izgubo stanovanja, zaposlitve, prijateljev, stikov s sorodniki, zlorabe zaradi diskriminiranega položaja itn. V tem je strategija zmanjševanja škode zelo jasna in preprosta. Cilji so povsem jasni, sredstva pa vsa, ki so nam na voljo, le da ne povzročajo večje škode, kot jo preprečujejo. </a:t>
            </a:r>
          </a:p>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760DC50D-B574-4466-8A49-C364F90D70DA}" type="slidenum">
              <a:rPr lang="en-GB" sz="1200" smtClean="0"/>
              <a:pPr eaLnBrk="1" hangingPunct="1"/>
              <a:t>6</a:t>
            </a:fld>
            <a:endParaRPr lang="en-GB" sz="1200" smtClean="0"/>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pPr eaLnBrk="1" hangingPunct="1"/>
            <a:r>
              <a:rPr lang="sl-SI" smtClean="0">
                <a:cs typeface="Times New Roman" pitchFamily="18" charset="0"/>
              </a:rPr>
              <a:t>Kljub tej določnosti in jasnosti pa smo videli, da dejanja in dogodki, s katerimi imamo opraviti niso enoznačni. Dejanj ljudi, ki uživajo drogo, ne moremo razumeti izven konkretnih </a:t>
            </a:r>
            <a:r>
              <a:rPr lang="sl-SI" i="1" smtClean="0">
                <a:cs typeface="Times New Roman" pitchFamily="18" charset="0"/>
              </a:rPr>
              <a:t>situacij</a:t>
            </a:r>
            <a:r>
              <a:rPr lang="sl-SI" smtClean="0">
                <a:cs typeface="Times New Roman" pitchFamily="18" charset="0"/>
              </a:rPr>
              <a:t>, kjer se zgodijo.</a:t>
            </a:r>
            <a:r>
              <a:rPr lang="sl-SI" u="sng" smtClean="0">
                <a:solidFill>
                  <a:srgbClr val="800080"/>
                </a:solidFill>
                <a:cs typeface="Times New Roman" pitchFamily="18" charset="0"/>
                <a:hlinkClick r:id="" action="ppaction://noaction"/>
              </a:rPr>
              <a:t>[1]</a:t>
            </a:r>
            <a:r>
              <a:rPr lang="sl-SI" smtClean="0">
                <a:cs typeface="Times New Roman" pitchFamily="18" charset="0"/>
              </a:rPr>
              <a:t> Vrsta dejanj, ki jih ljudje storijo, je povezana z različnimi okoliščinami – včasih povsem materialnimi (dostopnost pribora, mešanica droge), včasih bolj socialnimi (nepoznavanje scene pri začetnikih, injiciranje na javnih površinah), včasih pomenskimi (zaznavanje krize) ali pa ritualnimi (npr. ritualizacije pri injiciranju), lahko pa tudi povsem odnosnimi (vpliv vrstnikov) ali pa ceremonialnimi (zadevanje na zabavah) ali kako drugače situacijskimi (tveganje pri »overdouzih« pri samotnem zadevanju). Vezanost na kontekst terja, da zmanjševanje škode vedno izhaja iz same situacije in njenega okvira in se nujno ukvarja s posamičnostmi v njihovem enkratnem večznačnem pomenu.</a:t>
            </a:r>
          </a:p>
          <a:p>
            <a:pPr eaLnBrk="1" hangingPunct="1"/>
            <a:r>
              <a:rPr lang="en-GB" smtClean="0"/>
              <a:t/>
            </a:r>
            <a:br>
              <a:rPr lang="en-GB" smtClean="0"/>
            </a:br>
            <a:r>
              <a:rPr lang="sl-SI" u="sng" smtClean="0">
                <a:solidFill>
                  <a:srgbClr val="800080"/>
                </a:solidFill>
                <a:cs typeface="Times New Roman" pitchFamily="18" charset="0"/>
                <a:hlinkClick r:id="" action="ppaction://noaction"/>
              </a:rPr>
              <a:t>[1]</a:t>
            </a:r>
            <a:r>
              <a:rPr lang="sl-SI" smtClean="0">
                <a:cs typeface="Times New Roman" pitchFamily="18" charset="0"/>
              </a:rPr>
              <a:t> Tako je težko razumeti izven konteksta, zakaj imajo HIV pozitivni nezaščitene spolne odnose. Brez upoštevanja situacije in tega, kako jo udeleženci razumejo, se pravi, pri povsem abstraktnih podmenah, bi lahko za nosilce virusa rekli, da je to dejanje podobno poskusu umora, za negativne, ki vede imajo spolne odnose s pozitivnimi, pa da gre za nekaj podobnega samomoru. Kvalitativne raziskave (Tim Rhodes v ustni komunikaciji) o tem, kako ljudje taka dejanja razložijo, so pokazale, da so ljudje zavestno vstopali v taka tveganja, ker so na primer hoteli dokazati svojo ljubezen, doživeti ekstazo popolnega predajanja osebi, ki jo ljubijo, biti zares in povsem z ljubljenim človekom, kar je ob nevarnosti aidsa še toliko bolj resnično.</a:t>
            </a:r>
          </a:p>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47DB1F73-0503-4BCF-A352-076C2D6E378D}" type="slidenum">
              <a:rPr lang="en-GB" sz="1200" smtClean="0"/>
              <a:pPr eaLnBrk="1" hangingPunct="1"/>
              <a:t>7</a:t>
            </a:fld>
            <a:endParaRPr lang="en-GB" sz="1200" smtClean="0"/>
          </a:p>
        </p:txBody>
      </p:sp>
      <p:sp>
        <p:nvSpPr>
          <p:cNvPr id="24579" name="Rectangle 2"/>
          <p:cNvSpPr>
            <a:spLocks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r>
              <a:rPr lang="sl-SI" smtClean="0">
                <a:cs typeface="Times New Roman" pitchFamily="18" charset="0"/>
              </a:rPr>
              <a:t>Poleg tega tveganje in odgovore nanje oblikujejo tudi sile, ki so izven same, neposredne situacije. Lahko govorimo o </a:t>
            </a:r>
            <a:r>
              <a:rPr lang="sl-SI" i="1" smtClean="0">
                <a:cs typeface="Times New Roman" pitchFamily="18" charset="0"/>
              </a:rPr>
              <a:t>momentih</a:t>
            </a:r>
            <a:r>
              <a:rPr lang="sl-SI" smtClean="0">
                <a:cs typeface="Times New Roman" pitchFamily="18" charset="0"/>
              </a:rPr>
              <a:t>, ki bistveno spremenijo in reintonirajo načine uživanja heroina in s tem povezana tveganja. Največ takih momentov najdemo glede na različno pozicijo v karieri (neopremljenost in neizkušenost kot moment pri začetnikih ali pa fatalizem pri džankijih) ali glede na različne stile uživanja (odsotnost tveganja pri ljudeh, ki heroin kadijo), lahko so to tudi momenti, ki jih sprožijo določeni življenjski dogodki (zaključek šolanja, ločitev od partnerja, zaposlitev). Momenti so tudi določene silnice znotraj samega polja uživanja (kriza, strastni odnos do droge -  zasvojenost). </a:t>
            </a:r>
          </a:p>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DA950B00-615F-496B-AE24-4A48F53EF440}" type="slidenum">
              <a:rPr lang="en-GB" sz="1200" smtClean="0"/>
              <a:pPr eaLnBrk="1" hangingPunct="1"/>
              <a:t>8</a:t>
            </a:fld>
            <a:endParaRPr lang="en-GB" sz="1200" smtClean="0"/>
          </a:p>
        </p:txBody>
      </p:sp>
      <p:sp>
        <p:nvSpPr>
          <p:cNvPr id="25603" name="Rectangle 2"/>
          <p:cNvSpPr>
            <a:spLocks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r>
              <a:rPr lang="sl-SI" smtClean="0">
                <a:cs typeface="Times New Roman" pitchFamily="18" charset="0"/>
              </a:rPr>
              <a:t>Obstajajo pa tudi silnice, ki oblikujejo uživanje v samem temelju, a so oddaljene od konkretnih dogodkov in jih beležimo na družbenem registru politike do drog, institucionalnih in mnenjskih odgovorov na vprašanja drog. To so družbeni </a:t>
            </a:r>
            <a:r>
              <a:rPr lang="sl-SI" i="1" smtClean="0">
                <a:cs typeface="Times New Roman" pitchFamily="18" charset="0"/>
              </a:rPr>
              <a:t>dejavniki</a:t>
            </a:r>
            <a:r>
              <a:rPr lang="sl-SI" smtClean="0">
                <a:cs typeface="Times New Roman" pitchFamily="18" charset="0"/>
              </a:rPr>
              <a:t>, ki vplivajo na uživanje drog dokaj neposredno (črni trg, kriminalizacija, učinek služb na stigmatizacijo in izključevanje, droga kot </a:t>
            </a:r>
            <a:r>
              <a:rPr lang="sl-SI" i="1" smtClean="0">
                <a:cs typeface="Times New Roman" pitchFamily="18" charset="0"/>
              </a:rPr>
              <a:t>bav-bav</a:t>
            </a:r>
            <a:r>
              <a:rPr lang="sl-SI" smtClean="0">
                <a:cs typeface="Times New Roman" pitchFamily="18" charset="0"/>
              </a:rPr>
              <a:t>). Poleg teh pa obstajajo še silnice, ki ne vplivajo neposredno, pa so vseeno pomembne za pojave, povezane z uživanje drog. Te smo v diskusiji včasih poimenovali </a:t>
            </a:r>
            <a:r>
              <a:rPr lang="sl-SI" i="1" smtClean="0">
                <a:cs typeface="Times New Roman" pitchFamily="18" charset="0"/>
              </a:rPr>
              <a:t>vektorje</a:t>
            </a:r>
            <a:r>
              <a:rPr lang="sl-SI" smtClean="0">
                <a:cs typeface="Times New Roman" pitchFamily="18" charset="0"/>
              </a:rPr>
              <a:t>, saj vplivajo na smer in stopnjo džankizacije (nezaposlenost, stanovanjska politika, spremembe v strukturi družin, predvsem pa v mladinskih kulturi in subkulturah, prehod na neoliberalno ekonomijo in ideologijo trga ter krepitev pomena kulture užitka in trpljenja). </a:t>
            </a:r>
          </a:p>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014D0042-0656-4AAF-ABE0-EBFDF1BD3D42}" type="slidenum">
              <a:rPr lang="en-GB" sz="1200" smtClean="0"/>
              <a:pPr eaLnBrk="1" hangingPunct="1"/>
              <a:t>9</a:t>
            </a:fld>
            <a:endParaRPr lang="en-GB" sz="1200" smtClean="0"/>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r>
              <a:rPr lang="sl-SI" smtClean="0">
                <a:cs typeface="Times New Roman" pitchFamily="18" charset="0"/>
              </a:rPr>
              <a:t>Samnjivanje štete vodi računa o svim tim nivoima i tretira i cjelovito. Sadrži mjere na svim nivoima: </a:t>
            </a:r>
          </a:p>
          <a:p>
            <a:pPr eaLnBrk="1" hangingPunct="1">
              <a:buFontTx/>
              <a:buChar char="-"/>
            </a:pPr>
            <a:r>
              <a:rPr lang="sl-SI" smtClean="0">
                <a:cs typeface="Times New Roman" pitchFamily="18" charset="0"/>
              </a:rPr>
              <a:t>Pojedinačnih</a:t>
            </a:r>
          </a:p>
          <a:p>
            <a:pPr eaLnBrk="1" hangingPunct="1">
              <a:buFontTx/>
              <a:buChar char="-"/>
            </a:pPr>
            <a:r>
              <a:rPr lang="sl-SI" smtClean="0">
                <a:cs typeface="Times New Roman" pitchFamily="18" charset="0"/>
              </a:rPr>
              <a:t>Konkretnih događaja</a:t>
            </a:r>
          </a:p>
          <a:p>
            <a:pPr eaLnBrk="1" hangingPunct="1">
              <a:buFontTx/>
              <a:buChar char="-"/>
            </a:pPr>
            <a:r>
              <a:rPr lang="sl-SI" smtClean="0">
                <a:cs typeface="Times New Roman" pitchFamily="18" charset="0"/>
              </a:rPr>
              <a:t>Do nivoa socialne, kaznene i ekonomske politike</a:t>
            </a:r>
          </a:p>
          <a:p>
            <a:pPr eaLnBrk="1" hangingPunct="1">
              <a:buFontTx/>
              <a:buChar char="-"/>
            </a:pPr>
            <a:endParaRPr lang="sl-SI" smtClean="0">
              <a:cs typeface="Times New Roman" pitchFamily="18" charset="0"/>
            </a:endParaRPr>
          </a:p>
          <a:p>
            <a:pPr eaLnBrk="1" hangingPunct="1">
              <a:buFontTx/>
              <a:buChar char="-"/>
            </a:pPr>
            <a:r>
              <a:rPr lang="sl-SI" smtClean="0">
                <a:cs typeface="Times New Roman" pitchFamily="18" charset="0"/>
              </a:rPr>
              <a:t>Ne može biti uspejšna na jednom nivou ako ne vodi računa od drugim nivoima.</a:t>
            </a:r>
          </a:p>
          <a:p>
            <a:pPr eaLnBrk="1" hangingPunct="1">
              <a:buFontTx/>
              <a:buChar char="-"/>
            </a:pPr>
            <a:endParaRPr lang="sl-SI" smtClean="0">
              <a:cs typeface="Times New Roman" pitchFamily="18" charset="0"/>
            </a:endParaRPr>
          </a:p>
          <a:p>
            <a:pPr eaLnBrk="1" hangingPunct="1"/>
            <a:r>
              <a:rPr lang="sl-SI" smtClean="0">
                <a:cs typeface="Times New Roman" pitchFamily="18" charset="0"/>
              </a:rPr>
              <a:t>Smanjivanje štete nije cijelovito samo na nivou strategije već je cjelovito i</a:t>
            </a:r>
          </a:p>
          <a:p>
            <a:pPr eaLnBrk="1" hangingPunct="1"/>
            <a:endParaRPr lang="sl-SI" smtClean="0">
              <a:cs typeface="Times New Roman" pitchFamily="18" charset="0"/>
            </a:endParaRPr>
          </a:p>
          <a:p>
            <a:pPr eaLnBrk="1" hangingPunct="1"/>
            <a:r>
              <a:rPr lang="sl-SI" smtClean="0">
                <a:cs typeface="Times New Roman" pitchFamily="18" charset="0"/>
              </a:rPr>
              <a:t>Zmanjševanje škode pa ni celostno le na ravni strategije, temveč je celostni pristop značilen tudi za konkretno raven ukrepanja in pristopa k konkretnim težavam, s katerimi se srečujejo uživalci. Ravno zaradi pomembnosti konteksta uživanja je zmanjševanje škode usmerjeno v celostno zaznavo in obravnavo pojavov, s katerimi se srečuje. Kot smo na primer pri vprašanju metadona videli, je metadon kot nadomestek za ilegalni heroin močno orodje zmanjševanja škode in dedramatizacije situacije, vendar pa je sam zase preveč parcialen in vso zapletenost situacije reducira na eno stvar, kar se dostikrat izkaže za premalo. Celostna obravnava pa v nasprotju z klasičnimi, visokopražnimi, v abstiniranje usmerjenimi pristopi ne pomeni totalizacije polja drog, redukcijo na problem drogiranja in totalno terapevtizacijo prostora uživalca. Ne pomeni homogenizacije tematike v določenem prostoru na račun tega, da v njem dominira droga, in izključevanja vseh drugih vidikov situacije uživanja. V okviru zmanjševanja škode je celostni pristop omejen na področje, ki smiselno glede na pragmatične kriterije in pristanek sogovornika zaokroži razumevanje določene situacije. V tem smislu je lahko izrazito partikularen in omejen na posamični dogodek – igla za nekega uživalca v nekem trenutku – a je izrazito povezovalen saj ta dogodek povezuje z drugimi ravnmi in dogodki, bodisi v življenju uživalca bodisi z drugimi fenomeni v družbi in kulturi.</a:t>
            </a:r>
          </a:p>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Ograda stranske slike 1"/>
          <p:cNvSpPr>
            <a:spLocks noGrp="1" noRot="1" noChangeAspect="1" noTextEdit="1"/>
          </p:cNvSpPr>
          <p:nvPr>
            <p:ph type="sldImg"/>
          </p:nvPr>
        </p:nvSpPr>
        <p:spPr>
          <a:ln/>
        </p:spPr>
      </p:sp>
      <p:sp>
        <p:nvSpPr>
          <p:cNvPr id="27651" name="Ograda opomb 2"/>
          <p:cNvSpPr>
            <a:spLocks noGrp="1"/>
          </p:cNvSpPr>
          <p:nvPr>
            <p:ph type="body" idx="1"/>
          </p:nvPr>
        </p:nvSpPr>
        <p:spPr>
          <a:noFill/>
        </p:spPr>
        <p:txBody>
          <a:bodyPr/>
          <a:lstStyle/>
          <a:p>
            <a:pPr eaLnBrk="1" hangingPunct="1"/>
            <a:endParaRPr lang="sl-SI" smtClean="0"/>
          </a:p>
        </p:txBody>
      </p:sp>
      <p:sp>
        <p:nvSpPr>
          <p:cNvPr id="27652" name="Ograda številke diapozitiva 3"/>
          <p:cNvSpPr>
            <a:spLocks noGrp="1"/>
          </p:cNvSpPr>
          <p:nvPr>
            <p:ph type="sldNum" sz="quarter" idx="5"/>
          </p:nvPr>
        </p:nvSpPr>
        <p:spPr>
          <a:noFill/>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eaLnBrk="1" hangingPunct="1"/>
            <a:fld id="{D2CB603D-0F24-4899-B656-F61192777392}" type="slidenum">
              <a:rPr lang="en-GB" sz="1200" smtClean="0"/>
              <a:pPr eaLnBrk="1" hangingPunct="1"/>
              <a:t>10</a:t>
            </a:fld>
            <a:endParaRPr lang="en-GB"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Uredite slog podnaslova matrice</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7E99172-F5B5-42DE-AF18-A36CC51727C3}" type="slidenum">
              <a:rPr lang="en-GB"/>
              <a:pPr>
                <a:defRPr/>
              </a:pPr>
              <a:t>‹#›</a:t>
            </a:fld>
            <a:endParaRPr lang="en-GB"/>
          </a:p>
        </p:txBody>
      </p:sp>
    </p:spTree>
    <p:extLst>
      <p:ext uri="{BB962C8B-B14F-4D97-AF65-F5344CB8AC3E}">
        <p14:creationId xmlns:p14="http://schemas.microsoft.com/office/powerpoint/2010/main" val="544853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12DCB42-E130-458E-B4F7-EEB3066CC810}" type="slidenum">
              <a:rPr lang="en-GB"/>
              <a:pPr>
                <a:defRPr/>
              </a:pPr>
              <a:t>‹#›</a:t>
            </a:fld>
            <a:endParaRPr lang="en-GB"/>
          </a:p>
        </p:txBody>
      </p:sp>
    </p:spTree>
    <p:extLst>
      <p:ext uri="{BB962C8B-B14F-4D97-AF65-F5344CB8AC3E}">
        <p14:creationId xmlns:p14="http://schemas.microsoft.com/office/powerpoint/2010/main" val="681653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515100" y="609600"/>
            <a:ext cx="1943100" cy="5486400"/>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685800" y="609600"/>
            <a:ext cx="5676900" cy="5486400"/>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83D4FEC-6DCE-41A8-A415-B6062F431184}" type="slidenum">
              <a:rPr lang="en-GB"/>
              <a:pPr>
                <a:defRPr/>
              </a:pPr>
              <a:t>‹#›</a:t>
            </a:fld>
            <a:endParaRPr lang="en-GB"/>
          </a:p>
        </p:txBody>
      </p:sp>
    </p:spTree>
    <p:extLst>
      <p:ext uri="{BB962C8B-B14F-4D97-AF65-F5344CB8AC3E}">
        <p14:creationId xmlns:p14="http://schemas.microsoft.com/office/powerpoint/2010/main" val="1260171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B6336E5-15EA-4343-9468-8616CA601FD6}" type="slidenum">
              <a:rPr lang="en-GB"/>
              <a:pPr>
                <a:defRPr/>
              </a:pPr>
              <a:t>‹#›</a:t>
            </a:fld>
            <a:endParaRPr lang="en-GB"/>
          </a:p>
        </p:txBody>
      </p:sp>
    </p:spTree>
    <p:extLst>
      <p:ext uri="{BB962C8B-B14F-4D97-AF65-F5344CB8AC3E}">
        <p14:creationId xmlns:p14="http://schemas.microsoft.com/office/powerpoint/2010/main" val="1985092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Uredite sloge besedila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0B4AC2E-B506-4587-BBAC-0C4C7C8A9728}" type="slidenum">
              <a:rPr lang="en-GB"/>
              <a:pPr>
                <a:defRPr/>
              </a:pPr>
              <a:t>‹#›</a:t>
            </a:fld>
            <a:endParaRPr lang="en-GB"/>
          </a:p>
        </p:txBody>
      </p:sp>
    </p:spTree>
    <p:extLst>
      <p:ext uri="{BB962C8B-B14F-4D97-AF65-F5344CB8AC3E}">
        <p14:creationId xmlns:p14="http://schemas.microsoft.com/office/powerpoint/2010/main" val="3915126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4D76CC8-FBBB-4F9B-BCC0-D8C6AC70FBEA}" type="slidenum">
              <a:rPr lang="en-GB"/>
              <a:pPr>
                <a:defRPr/>
              </a:pPr>
              <a:t>‹#›</a:t>
            </a:fld>
            <a:endParaRPr lang="en-GB"/>
          </a:p>
        </p:txBody>
      </p:sp>
    </p:spTree>
    <p:extLst>
      <p:ext uri="{BB962C8B-B14F-4D97-AF65-F5344CB8AC3E}">
        <p14:creationId xmlns:p14="http://schemas.microsoft.com/office/powerpoint/2010/main" val="994708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6F8FB841-96A8-4A99-AB79-7BF050379D12}" type="slidenum">
              <a:rPr lang="en-GB"/>
              <a:pPr>
                <a:defRPr/>
              </a:pPr>
              <a:t>‹#›</a:t>
            </a:fld>
            <a:endParaRPr lang="en-GB"/>
          </a:p>
        </p:txBody>
      </p:sp>
    </p:spTree>
    <p:extLst>
      <p:ext uri="{BB962C8B-B14F-4D97-AF65-F5344CB8AC3E}">
        <p14:creationId xmlns:p14="http://schemas.microsoft.com/office/powerpoint/2010/main" val="1933742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7DF96165-B195-4AE4-B9E6-1930CAA82881}" type="slidenum">
              <a:rPr lang="en-GB"/>
              <a:pPr>
                <a:defRPr/>
              </a:pPr>
              <a:t>‹#›</a:t>
            </a:fld>
            <a:endParaRPr lang="en-GB"/>
          </a:p>
        </p:txBody>
      </p:sp>
    </p:spTree>
    <p:extLst>
      <p:ext uri="{BB962C8B-B14F-4D97-AF65-F5344CB8AC3E}">
        <p14:creationId xmlns:p14="http://schemas.microsoft.com/office/powerpoint/2010/main" val="1216900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5E7CEAB8-E301-49AD-A359-748540CBA5B2}" type="slidenum">
              <a:rPr lang="en-GB"/>
              <a:pPr>
                <a:defRPr/>
              </a:pPr>
              <a:t>‹#›</a:t>
            </a:fld>
            <a:endParaRPr lang="en-GB"/>
          </a:p>
        </p:txBody>
      </p:sp>
    </p:spTree>
    <p:extLst>
      <p:ext uri="{BB962C8B-B14F-4D97-AF65-F5344CB8AC3E}">
        <p14:creationId xmlns:p14="http://schemas.microsoft.com/office/powerpoint/2010/main" val="2760182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9ACECDA-41E7-43B9-8EEA-A5029D5353DF}" type="slidenum">
              <a:rPr lang="en-GB"/>
              <a:pPr>
                <a:defRPr/>
              </a:pPr>
              <a:t>‹#›</a:t>
            </a:fld>
            <a:endParaRPr lang="en-GB"/>
          </a:p>
        </p:txBody>
      </p:sp>
    </p:spTree>
    <p:extLst>
      <p:ext uri="{BB962C8B-B14F-4D97-AF65-F5344CB8AC3E}">
        <p14:creationId xmlns:p14="http://schemas.microsoft.com/office/powerpoint/2010/main" val="672558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51D8EB9-8185-4D7E-B502-6DA245F4A0C4}" type="slidenum">
              <a:rPr lang="en-GB"/>
              <a:pPr>
                <a:defRPr/>
              </a:pPr>
              <a:t>‹#›</a:t>
            </a:fld>
            <a:endParaRPr lang="en-GB"/>
          </a:p>
        </p:txBody>
      </p:sp>
    </p:spTree>
    <p:extLst>
      <p:ext uri="{BB962C8B-B14F-4D97-AF65-F5344CB8AC3E}">
        <p14:creationId xmlns:p14="http://schemas.microsoft.com/office/powerpoint/2010/main" val="3708303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alpha val="68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BEE68137-1A18-4258-B1E9-6CF2591CD9DE}"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pPr eaLnBrk="1" hangingPunct="1"/>
            <a:r>
              <a:rPr lang="sl-SI" b="1" smtClean="0">
                <a:solidFill>
                  <a:srgbClr val="FF0000"/>
                </a:solidFill>
                <a:cs typeface="Times New Roman" pitchFamily="18" charset="0"/>
              </a:rPr>
              <a:t>“</a:t>
            </a:r>
            <a:r>
              <a:rPr lang="sl-SI" b="1" smtClean="0">
                <a:solidFill>
                  <a:srgbClr val="FF0000"/>
                </a:solidFill>
              </a:rPr>
              <a:t>VPRAŠANJE RAZVOJA KONCEPTOV ZMANJŠEVANJA ŠKODE </a:t>
            </a:r>
            <a:r>
              <a:rPr lang="sl-SI" b="1" smtClean="0">
                <a:solidFill>
                  <a:srgbClr val="FF0000"/>
                </a:solidFill>
                <a:cs typeface="Times New Roman" pitchFamily="18" charset="0"/>
              </a:rPr>
              <a:t>"</a:t>
            </a:r>
            <a:br>
              <a:rPr lang="sl-SI" b="1" smtClean="0">
                <a:solidFill>
                  <a:srgbClr val="FF0000"/>
                </a:solidFill>
                <a:cs typeface="Times New Roman" pitchFamily="18" charset="0"/>
              </a:rPr>
            </a:br>
            <a:endParaRPr lang="en-GB" b="1" smtClean="0">
              <a:solidFill>
                <a:srgbClr val="FF0000"/>
              </a:solidFill>
              <a:cs typeface="Times New Roman" pitchFamily="18" charset="0"/>
            </a:endParaRPr>
          </a:p>
        </p:txBody>
      </p:sp>
      <p:sp>
        <p:nvSpPr>
          <p:cNvPr id="2051" name="Rectangle 3"/>
          <p:cNvSpPr>
            <a:spLocks noGrp="1" noChangeArrowheads="1"/>
          </p:cNvSpPr>
          <p:nvPr>
            <p:ph type="subTitle" idx="1"/>
          </p:nvPr>
        </p:nvSpPr>
        <p:spPr/>
        <p:txBody>
          <a:bodyPr/>
          <a:lstStyle/>
          <a:p>
            <a:pPr algn="just" eaLnBrk="1" hangingPunct="1"/>
            <a:r>
              <a:rPr lang="sl-SI" b="1" smtClean="0">
                <a:solidFill>
                  <a:srgbClr val="FF0000"/>
                </a:solidFill>
                <a:cs typeface="Times New Roman" pitchFamily="18" charset="0"/>
              </a:rPr>
              <a:t>Vito Flaker</a:t>
            </a:r>
            <a:endParaRPr lang="sl-SI" b="1" smtClean="0">
              <a:solidFill>
                <a:srgbClr val="FF0000"/>
              </a:solidFill>
            </a:endParaRPr>
          </a:p>
          <a:p>
            <a:pPr algn="just" eaLnBrk="1" hangingPunct="1"/>
            <a:r>
              <a:rPr lang="sl-SI" b="1" smtClean="0">
                <a:solidFill>
                  <a:srgbClr val="FF0000"/>
                </a:solidFill>
                <a:cs typeface="Times New Roman" pitchFamily="18" charset="0"/>
              </a:rPr>
              <a:t>Fakulteta za socialno delo</a:t>
            </a:r>
          </a:p>
          <a:p>
            <a:pPr eaLnBrk="1" hangingPunct="1"/>
            <a:endParaRPr lang="en-GB" b="1" smtClean="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sl-SI" smtClean="0"/>
              <a:t>Načela</a:t>
            </a:r>
            <a:endParaRPr lang="en-GB" smtClean="0"/>
          </a:p>
        </p:txBody>
      </p:sp>
      <p:sp>
        <p:nvSpPr>
          <p:cNvPr id="11267" name="Rectangle 3"/>
          <p:cNvSpPr>
            <a:spLocks noGrp="1" noChangeArrowheads="1"/>
          </p:cNvSpPr>
          <p:nvPr>
            <p:ph idx="1"/>
          </p:nvPr>
        </p:nvSpPr>
        <p:spPr/>
        <p:txBody>
          <a:bodyPr/>
          <a:lstStyle/>
          <a:p>
            <a:pPr eaLnBrk="1" hangingPunct="1"/>
            <a:r>
              <a:rPr lang="sl-SI" sz="2800" b="1" smtClean="0">
                <a:solidFill>
                  <a:schemeClr val="bg1"/>
                </a:solidFill>
              </a:rPr>
              <a:t>Transverzalonost</a:t>
            </a:r>
            <a:endParaRPr lang="en-GB" sz="2800" b="1" smtClean="0">
              <a:solidFill>
                <a:schemeClr val="bg1"/>
              </a:solidFill>
            </a:endParaRPr>
          </a:p>
          <a:p>
            <a:pPr eaLnBrk="1" hangingPunct="1"/>
            <a:r>
              <a:rPr lang="sl-SI" sz="2800" b="1" smtClean="0">
                <a:solidFill>
                  <a:schemeClr val="bg1"/>
                </a:solidFill>
              </a:rPr>
              <a:t>Kontekstualnost</a:t>
            </a:r>
            <a:endParaRPr lang="en-GB" sz="2800" b="1" smtClean="0">
              <a:solidFill>
                <a:schemeClr val="bg1"/>
              </a:solidFill>
            </a:endParaRPr>
          </a:p>
          <a:p>
            <a:pPr eaLnBrk="1" hangingPunct="1"/>
            <a:r>
              <a:rPr lang="sl-SI" sz="2800" b="1" smtClean="0">
                <a:solidFill>
                  <a:schemeClr val="bg1"/>
                </a:solidFill>
              </a:rPr>
              <a:t>Perspektiva moči</a:t>
            </a:r>
          </a:p>
          <a:p>
            <a:pPr eaLnBrk="1" hangingPunct="1"/>
            <a:r>
              <a:rPr lang="en-GB" sz="2800" b="1" smtClean="0">
                <a:solidFill>
                  <a:schemeClr val="bg1"/>
                </a:solidFill>
              </a:rPr>
              <a:t>Dialog</a:t>
            </a:r>
          </a:p>
          <a:p>
            <a:pPr eaLnBrk="1" hangingPunct="1"/>
            <a:r>
              <a:rPr lang="en-GB" sz="2800" b="1" smtClean="0">
                <a:solidFill>
                  <a:schemeClr val="bg1"/>
                </a:solidFill>
              </a:rPr>
              <a:t>Dedramati</a:t>
            </a:r>
            <a:r>
              <a:rPr lang="sl-SI" sz="2800" b="1" smtClean="0">
                <a:solidFill>
                  <a:schemeClr val="bg1"/>
                </a:solidFill>
              </a:rPr>
              <a:t>zacija</a:t>
            </a:r>
            <a:endParaRPr lang="en-GB" sz="2800" b="1" smtClean="0">
              <a:solidFill>
                <a:schemeClr val="bg1"/>
              </a:solidFill>
            </a:endParaRPr>
          </a:p>
          <a:p>
            <a:pPr eaLnBrk="1" hangingPunct="1"/>
            <a:r>
              <a:rPr lang="en-GB" sz="2800" b="1" smtClean="0">
                <a:solidFill>
                  <a:schemeClr val="bg1"/>
                </a:solidFill>
              </a:rPr>
              <a:t>Pragmati</a:t>
            </a:r>
            <a:r>
              <a:rPr lang="sl-SI" sz="2800" b="1" smtClean="0">
                <a:solidFill>
                  <a:schemeClr val="bg1"/>
                </a:solidFill>
              </a:rPr>
              <a:t>ka</a:t>
            </a:r>
            <a:endParaRPr lang="en-GB" sz="2800" b="1" smtClean="0">
              <a:solidFill>
                <a:schemeClr val="bg1"/>
              </a:solidFill>
            </a:endParaRPr>
          </a:p>
          <a:p>
            <a:pPr eaLnBrk="1" hangingPunct="1"/>
            <a:r>
              <a:rPr lang="sl-SI" sz="2800" b="1" smtClean="0">
                <a:solidFill>
                  <a:schemeClr val="bg1"/>
                </a:solidFill>
              </a:rPr>
              <a:t>Razpršenost </a:t>
            </a:r>
            <a:endParaRPr lang="en-GB" sz="2800" b="1" smtClean="0">
              <a:solidFill>
                <a:schemeClr val="bg1"/>
              </a:solidFill>
            </a:endParaRPr>
          </a:p>
          <a:p>
            <a:pPr eaLnBrk="1" hangingPunct="1"/>
            <a:r>
              <a:rPr lang="sl-SI" sz="2800" b="1" smtClean="0">
                <a:solidFill>
                  <a:schemeClr val="bg1"/>
                </a:solidFill>
              </a:rPr>
              <a:t>Eksperimentalno refleksivna</a:t>
            </a:r>
            <a:endParaRPr lang="en-GB" sz="2800" b="1" smtClean="0">
              <a:solidFill>
                <a:schemeClr val="bg1"/>
              </a:solidFill>
            </a:endParaRPr>
          </a:p>
          <a:p>
            <a:pPr eaLnBrk="1" hangingPunct="1"/>
            <a:endParaRPr lang="en-GB" sz="2800" b="1" smtClean="0">
              <a:solidFill>
                <a:schemeClr val="bg1"/>
              </a:solidFill>
            </a:endParaRPr>
          </a:p>
          <a:p>
            <a:pPr eaLnBrk="1" hangingPunct="1"/>
            <a:endParaRPr lang="en-GB" sz="2800" b="1" smtClean="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sl-SI" sz="3200" b="1" smtClean="0">
                <a:solidFill>
                  <a:srgbClr val="FF0000"/>
                </a:solidFill>
                <a:cs typeface="Times New Roman" pitchFamily="18" charset="0"/>
              </a:rPr>
              <a:t>Tarče</a:t>
            </a:r>
            <a:endParaRPr lang="en-GB" sz="3200" b="1" smtClean="0">
              <a:solidFill>
                <a:srgbClr val="FF0000"/>
              </a:solidFill>
              <a:cs typeface="Times New Roman" pitchFamily="18" charset="0"/>
            </a:endParaRPr>
          </a:p>
        </p:txBody>
      </p:sp>
      <p:sp>
        <p:nvSpPr>
          <p:cNvPr id="12291" name="Rectangle 3"/>
          <p:cNvSpPr>
            <a:spLocks noGrp="1" noChangeArrowheads="1"/>
          </p:cNvSpPr>
          <p:nvPr>
            <p:ph idx="1"/>
          </p:nvPr>
        </p:nvSpPr>
        <p:spPr/>
        <p:txBody>
          <a:bodyPr/>
          <a:lstStyle/>
          <a:p>
            <a:pPr eaLnBrk="1" hangingPunct="1">
              <a:lnSpc>
                <a:spcPct val="90000"/>
              </a:lnSpc>
            </a:pPr>
            <a:r>
              <a:rPr lang="sl-SI" sz="2400" b="1" i="1" smtClean="0">
                <a:solidFill>
                  <a:srgbClr val="FF0000"/>
                </a:solidFill>
                <a:cs typeface="Times New Roman" pitchFamily="18" charset="0"/>
              </a:rPr>
              <a:t>preprečevanje </a:t>
            </a:r>
            <a:r>
              <a:rPr lang="sl-SI" sz="2400" b="1" smtClean="0">
                <a:solidFill>
                  <a:srgbClr val="FF0000"/>
                </a:solidFill>
              </a:rPr>
              <a:t>škodljivih</a:t>
            </a:r>
            <a:r>
              <a:rPr lang="sl-SI" sz="2400" b="1" smtClean="0">
                <a:solidFill>
                  <a:srgbClr val="FF0000"/>
                </a:solidFill>
                <a:cs typeface="Times New Roman" pitchFamily="18" charset="0"/>
              </a:rPr>
              <a:t> vedenj</a:t>
            </a:r>
            <a:r>
              <a:rPr lang="sl-SI" sz="2400" b="1" smtClean="0">
                <a:solidFill>
                  <a:srgbClr val="FF0000"/>
                </a:solidFill>
              </a:rPr>
              <a:t>: </a:t>
            </a:r>
            <a:r>
              <a:rPr lang="sl-SI" sz="2400" b="1" smtClean="0">
                <a:solidFill>
                  <a:srgbClr val="FF0000"/>
                </a:solidFill>
                <a:cs typeface="Times New Roman" pitchFamily="18" charset="0"/>
              </a:rPr>
              <a:t>preprečevanje uživanja (da ljudje ne bi začeli ali da bi nehali uživati)</a:t>
            </a:r>
            <a:r>
              <a:rPr lang="sl-SI" sz="2400" b="1" smtClean="0">
                <a:solidFill>
                  <a:srgbClr val="FF0000"/>
                </a:solidFill>
              </a:rPr>
              <a:t> in </a:t>
            </a:r>
            <a:r>
              <a:rPr lang="sl-SI" sz="2400" b="1" smtClean="0">
                <a:solidFill>
                  <a:srgbClr val="FF0000"/>
                </a:solidFill>
                <a:cs typeface="Times New Roman" pitchFamily="18" charset="0"/>
              </a:rPr>
              <a:t> preprečevanje škodljivih praktik uživanja in življenja na heroinu (uporabe nesterilnega pribora, zadetosti na delovnem mestu itn.). </a:t>
            </a:r>
            <a:endParaRPr lang="sl-SI" sz="2400" b="1" smtClean="0">
              <a:solidFill>
                <a:srgbClr val="FF0000"/>
              </a:solidFill>
            </a:endParaRPr>
          </a:p>
          <a:p>
            <a:pPr eaLnBrk="1" hangingPunct="1">
              <a:lnSpc>
                <a:spcPct val="90000"/>
              </a:lnSpc>
            </a:pPr>
            <a:r>
              <a:rPr lang="sl-SI" sz="2400" b="1" smtClean="0">
                <a:solidFill>
                  <a:srgbClr val="FF0000"/>
                </a:solidFill>
                <a:cs typeface="Times New Roman" pitchFamily="18" charset="0"/>
              </a:rPr>
              <a:t> </a:t>
            </a:r>
            <a:r>
              <a:rPr lang="sl-SI" sz="2400" b="1" i="1" smtClean="0">
                <a:solidFill>
                  <a:srgbClr val="FF0000"/>
                </a:solidFill>
                <a:cs typeface="Times New Roman" pitchFamily="18" charset="0"/>
              </a:rPr>
              <a:t>zmanjševanje</a:t>
            </a:r>
            <a:r>
              <a:rPr lang="sl-SI" sz="2400" b="1" smtClean="0">
                <a:solidFill>
                  <a:srgbClr val="FF0000"/>
                </a:solidFill>
                <a:cs typeface="Times New Roman" pitchFamily="18" charset="0"/>
              </a:rPr>
              <a:t> škodljivih posledic nekih dejanj, ne pa dejanj samih </a:t>
            </a:r>
            <a:r>
              <a:rPr lang="sl-SI" sz="2400" b="1" smtClean="0">
                <a:solidFill>
                  <a:srgbClr val="FF0000"/>
                </a:solidFill>
              </a:rPr>
              <a:t>(</a:t>
            </a:r>
            <a:r>
              <a:rPr lang="sl-SI" sz="2400" b="1" smtClean="0">
                <a:solidFill>
                  <a:srgbClr val="FF0000"/>
                </a:solidFill>
                <a:cs typeface="Times New Roman" pitchFamily="18" charset="0"/>
              </a:rPr>
              <a:t>zadevanje po službi, večanje elastičnosti žil, ohranjanje prijateljev in stikov s sorodniki, zagovorniki v policijskih postopkih</a:t>
            </a:r>
            <a:r>
              <a:rPr lang="sl-SI" sz="2400" b="1" smtClean="0">
                <a:solidFill>
                  <a:srgbClr val="FF0000"/>
                </a:solidFill>
              </a:rPr>
              <a:t>)</a:t>
            </a:r>
          </a:p>
          <a:p>
            <a:pPr eaLnBrk="1" hangingPunct="1">
              <a:lnSpc>
                <a:spcPct val="90000"/>
              </a:lnSpc>
            </a:pPr>
            <a:r>
              <a:rPr lang="sl-SI" sz="2400" b="1" smtClean="0">
                <a:solidFill>
                  <a:srgbClr val="FF0000"/>
                </a:solidFill>
                <a:cs typeface="Times New Roman" pitchFamily="18" charset="0"/>
              </a:rPr>
              <a:t> </a:t>
            </a:r>
            <a:r>
              <a:rPr lang="sl-SI" sz="2400" b="1" i="1" smtClean="0">
                <a:solidFill>
                  <a:srgbClr val="FF0000"/>
                </a:solidFill>
                <a:cs typeface="Times New Roman" pitchFamily="18" charset="0"/>
              </a:rPr>
              <a:t>popravljanje </a:t>
            </a:r>
            <a:r>
              <a:rPr lang="sl-SI" sz="2400" b="1" smtClean="0">
                <a:solidFill>
                  <a:srgbClr val="FF0000"/>
                </a:solidFill>
                <a:cs typeface="Times New Roman" pitchFamily="18" charset="0"/>
              </a:rPr>
              <a:t>škode</a:t>
            </a:r>
            <a:r>
              <a:rPr lang="sl-SI" sz="2400" b="1" smtClean="0">
                <a:solidFill>
                  <a:srgbClr val="FF0000"/>
                </a:solidFill>
              </a:rPr>
              <a:t> (</a:t>
            </a:r>
            <a:r>
              <a:rPr lang="sl-SI" sz="2400" b="1" smtClean="0">
                <a:solidFill>
                  <a:srgbClr val="FF0000"/>
                </a:solidFill>
                <a:cs typeface="Times New Roman" pitchFamily="18" charset="0"/>
              </a:rPr>
              <a:t>opravičila, pojasnila v domačem okolju, na delovnem mestu, ponovno vzpostavljanje stikov, raznih vlog, poravnava dolgov). </a:t>
            </a:r>
          </a:p>
          <a:p>
            <a:pPr eaLnBrk="1" hangingPunct="1">
              <a:lnSpc>
                <a:spcPct val="90000"/>
              </a:lnSpc>
            </a:pPr>
            <a:endParaRPr lang="en-GB" sz="2400" b="1" smtClean="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sl-SI" b="1" smtClean="0">
                <a:solidFill>
                  <a:schemeClr val="bg1"/>
                </a:solidFill>
                <a:cs typeface="Times New Roman" pitchFamily="18" charset="0"/>
              </a:rPr>
              <a:t>Sredstva</a:t>
            </a:r>
            <a:r>
              <a:rPr lang="sl-SI" b="1" smtClean="0">
                <a:solidFill>
                  <a:schemeClr val="bg1"/>
                </a:solidFill>
              </a:rPr>
              <a:t> za </a:t>
            </a:r>
            <a:r>
              <a:rPr lang="sl-SI" b="1" smtClean="0">
                <a:solidFill>
                  <a:schemeClr val="bg1"/>
                </a:solidFill>
                <a:cs typeface="Times New Roman" pitchFamily="18" charset="0"/>
              </a:rPr>
              <a:t> zmanjševanje škode </a:t>
            </a:r>
            <a:endParaRPr lang="en-GB" b="1" smtClean="0">
              <a:solidFill>
                <a:schemeClr val="bg1"/>
              </a:solidFill>
              <a:cs typeface="Times New Roman" pitchFamily="18" charset="0"/>
            </a:endParaRPr>
          </a:p>
        </p:txBody>
      </p:sp>
      <p:sp>
        <p:nvSpPr>
          <p:cNvPr id="13315" name="Rectangle 3"/>
          <p:cNvSpPr>
            <a:spLocks noGrp="1" noChangeArrowheads="1"/>
          </p:cNvSpPr>
          <p:nvPr>
            <p:ph idx="1"/>
          </p:nvPr>
        </p:nvSpPr>
        <p:spPr/>
        <p:txBody>
          <a:bodyPr/>
          <a:lstStyle/>
          <a:p>
            <a:pPr eaLnBrk="1" hangingPunct="1">
              <a:lnSpc>
                <a:spcPct val="90000"/>
              </a:lnSpc>
            </a:pPr>
            <a:r>
              <a:rPr lang="sl-SI" sz="2000" b="1" i="1" smtClean="0">
                <a:solidFill>
                  <a:schemeClr val="bg1"/>
                </a:solidFill>
                <a:cs typeface="Times New Roman" pitchFamily="18" charset="0"/>
              </a:rPr>
              <a:t>tehnični </a:t>
            </a:r>
            <a:r>
              <a:rPr lang="sl-SI" sz="2000" b="1" smtClean="0">
                <a:solidFill>
                  <a:schemeClr val="bg1"/>
                </a:solidFill>
                <a:cs typeface="Times New Roman" pitchFamily="18" charset="0"/>
              </a:rPr>
              <a:t>pripomočki (sterilni pribor, narkanti, </a:t>
            </a:r>
            <a:r>
              <a:rPr lang="sl-SI" sz="2000" b="1" i="1" smtClean="0">
                <a:solidFill>
                  <a:schemeClr val="bg1"/>
                </a:solidFill>
                <a:cs typeface="Times New Roman" pitchFamily="18" charset="0"/>
              </a:rPr>
              <a:t>basic box</a:t>
            </a:r>
            <a:r>
              <a:rPr lang="sl-SI" sz="2000" b="1" smtClean="0">
                <a:solidFill>
                  <a:schemeClr val="bg1"/>
                </a:solidFill>
                <a:cs typeface="Times New Roman" pitchFamily="18" charset="0"/>
              </a:rPr>
              <a:t>, mobitel, načini preizkušanja droge). </a:t>
            </a:r>
            <a:endParaRPr lang="sl-SI" sz="2000" b="1" smtClean="0">
              <a:solidFill>
                <a:schemeClr val="bg1"/>
              </a:solidFill>
            </a:endParaRPr>
          </a:p>
          <a:p>
            <a:pPr eaLnBrk="1" hangingPunct="1">
              <a:lnSpc>
                <a:spcPct val="90000"/>
              </a:lnSpc>
            </a:pPr>
            <a:r>
              <a:rPr lang="sl-SI" sz="2000" b="1" i="1" smtClean="0">
                <a:solidFill>
                  <a:schemeClr val="bg1"/>
                </a:solidFill>
                <a:cs typeface="Times New Roman" pitchFamily="18" charset="0"/>
              </a:rPr>
              <a:t>spreminjanje navad</a:t>
            </a:r>
            <a:r>
              <a:rPr lang="sl-SI" sz="2000" b="1" smtClean="0">
                <a:solidFill>
                  <a:schemeClr val="bg1"/>
                </a:solidFill>
                <a:cs typeface="Times New Roman" pitchFamily="18" charset="0"/>
              </a:rPr>
              <a:t>, informiranje, ozaveščanje in učenje spretnosti (injiciranja, iskanja službe, uveljavljanja svojih pravic, itn.). </a:t>
            </a:r>
            <a:endParaRPr lang="sl-SI" sz="2000" b="1" smtClean="0">
              <a:solidFill>
                <a:schemeClr val="bg1"/>
              </a:solidFill>
            </a:endParaRPr>
          </a:p>
          <a:p>
            <a:pPr eaLnBrk="1" hangingPunct="1">
              <a:lnSpc>
                <a:spcPct val="90000"/>
              </a:lnSpc>
            </a:pPr>
            <a:r>
              <a:rPr lang="sl-SI" sz="2000" b="1" i="1" smtClean="0">
                <a:solidFill>
                  <a:schemeClr val="bg1"/>
                </a:solidFill>
                <a:cs typeface="Times New Roman" pitchFamily="18" charset="0"/>
              </a:rPr>
              <a:t>socialni ukrepi</a:t>
            </a:r>
            <a:r>
              <a:rPr lang="sl-SI" sz="2000" b="1" smtClean="0">
                <a:solidFill>
                  <a:schemeClr val="bg1"/>
                </a:solidFill>
                <a:cs typeface="Times New Roman" pitchFamily="18" charset="0"/>
              </a:rPr>
              <a:t>, ki izboljšajo življenjsko raven uživalcev in njihovih skupnosti (ustvarjanje priložnosti za vstopanje v druge vloge, druženje z vrstniki neuživalci, mediacija pri starših itn.), </a:t>
            </a:r>
            <a:endParaRPr lang="sl-SI" sz="2000" b="1" smtClean="0">
              <a:solidFill>
                <a:schemeClr val="bg1"/>
              </a:solidFill>
            </a:endParaRPr>
          </a:p>
          <a:p>
            <a:pPr eaLnBrk="1" hangingPunct="1">
              <a:lnSpc>
                <a:spcPct val="90000"/>
              </a:lnSpc>
            </a:pPr>
            <a:r>
              <a:rPr lang="sl-SI" sz="2000" b="1" smtClean="0">
                <a:solidFill>
                  <a:schemeClr val="bg1"/>
                </a:solidFill>
                <a:cs typeface="Times New Roman" pitchFamily="18" charset="0"/>
              </a:rPr>
              <a:t>konkretne </a:t>
            </a:r>
            <a:r>
              <a:rPr lang="sl-SI" sz="2000" b="1" i="1" smtClean="0">
                <a:solidFill>
                  <a:schemeClr val="bg1"/>
                </a:solidFill>
                <a:cs typeface="Times New Roman" pitchFamily="18" charset="0"/>
              </a:rPr>
              <a:t>spremembe okolja </a:t>
            </a:r>
            <a:r>
              <a:rPr lang="sl-SI" sz="2000" b="1" smtClean="0">
                <a:solidFill>
                  <a:schemeClr val="bg1"/>
                </a:solidFill>
                <a:cs typeface="Times New Roman" pitchFamily="18" charset="0"/>
              </a:rPr>
              <a:t>(večanje tolerantnosti v javnosti ali v konkretnih soseskah, občutljivosti pri posameznih službah, varne sobe, ipd.).</a:t>
            </a:r>
          </a:p>
          <a:p>
            <a:pPr eaLnBrk="1" hangingPunct="1">
              <a:lnSpc>
                <a:spcPct val="90000"/>
              </a:lnSpc>
            </a:pPr>
            <a:r>
              <a:rPr lang="sl-SI" sz="2000" b="1" smtClean="0">
                <a:solidFill>
                  <a:schemeClr val="bg1"/>
                </a:solidFill>
                <a:cs typeface="Times New Roman" pitchFamily="18" charset="0"/>
              </a:rPr>
              <a:t>Spremembe zakonodaje (dekriminilazacija, dolgotrajna oskrba, osebno načrtovanje in neposredno plačevanje storitev.</a:t>
            </a:r>
          </a:p>
          <a:p>
            <a:pPr eaLnBrk="1" hangingPunct="1">
              <a:lnSpc>
                <a:spcPct val="90000"/>
              </a:lnSpc>
            </a:pPr>
            <a:endParaRPr lang="sl-SI" sz="2000" b="1" smtClean="0">
              <a:solidFill>
                <a:schemeClr val="bg1"/>
              </a:solidFill>
              <a:cs typeface="Times New Roman" pitchFamily="18" charset="0"/>
            </a:endParaRPr>
          </a:p>
          <a:p>
            <a:pPr eaLnBrk="1" hangingPunct="1">
              <a:lnSpc>
                <a:spcPct val="90000"/>
              </a:lnSpc>
            </a:pPr>
            <a:endParaRPr lang="en-GB" sz="2000" b="1" smtClean="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slov 1"/>
          <p:cNvSpPr>
            <a:spLocks noGrp="1"/>
          </p:cNvSpPr>
          <p:nvPr>
            <p:ph type="title"/>
          </p:nvPr>
        </p:nvSpPr>
        <p:spPr/>
        <p:txBody>
          <a:bodyPr/>
          <a:lstStyle/>
          <a:p>
            <a:pPr eaLnBrk="1" hangingPunct="1"/>
            <a:r>
              <a:rPr lang="sl-SI" b="1" smtClean="0">
                <a:solidFill>
                  <a:srgbClr val="FF0000"/>
                </a:solidFill>
              </a:rPr>
              <a:t>Cilji zmanjševanja škode</a:t>
            </a:r>
          </a:p>
        </p:txBody>
      </p:sp>
      <p:sp>
        <p:nvSpPr>
          <p:cNvPr id="14339" name="Ograda vsebine 2"/>
          <p:cNvSpPr>
            <a:spLocks noGrp="1"/>
          </p:cNvSpPr>
          <p:nvPr>
            <p:ph idx="1"/>
          </p:nvPr>
        </p:nvSpPr>
        <p:spPr/>
        <p:txBody>
          <a:bodyPr/>
          <a:lstStyle/>
          <a:p>
            <a:pPr eaLnBrk="1" hangingPunct="1"/>
            <a:r>
              <a:rPr lang="sl-SI" sz="2800" b="1" smtClean="0">
                <a:solidFill>
                  <a:srgbClr val="FF0000"/>
                </a:solidFill>
              </a:rPr>
              <a:t>dvig kulture uživanja (varno uživanje, kontrolirano in odgovorno uživanje),</a:t>
            </a:r>
          </a:p>
          <a:p>
            <a:pPr eaLnBrk="1" hangingPunct="1"/>
            <a:r>
              <a:rPr lang="sl-SI" sz="2800" b="1" smtClean="0">
                <a:solidFill>
                  <a:srgbClr val="FF0000"/>
                </a:solidFill>
              </a:rPr>
              <a:t>redčenje vloge uživalca,</a:t>
            </a:r>
          </a:p>
          <a:p>
            <a:pPr eaLnBrk="1" hangingPunct="1"/>
            <a:r>
              <a:rPr lang="sl-SI" sz="2800" b="1" smtClean="0">
                <a:solidFill>
                  <a:srgbClr val="FF0000"/>
                </a:solidFill>
              </a:rPr>
              <a:t>občutljivost za razne stile uživanja,</a:t>
            </a:r>
          </a:p>
          <a:p>
            <a:pPr eaLnBrk="1" hangingPunct="1"/>
            <a:r>
              <a:rPr lang="sl-SI" sz="2800" b="1" smtClean="0">
                <a:solidFill>
                  <a:srgbClr val="FF0000"/>
                </a:solidFill>
              </a:rPr>
              <a:t>zmanjševanje temeljnega nesporazuma med uživalci in okoljem,</a:t>
            </a:r>
          </a:p>
          <a:p>
            <a:pPr eaLnBrk="1" hangingPunct="1"/>
            <a:r>
              <a:rPr lang="sl-SI" sz="2800" b="1" smtClean="0">
                <a:solidFill>
                  <a:srgbClr val="FF0000"/>
                </a:solidFill>
              </a:rPr>
              <a:t>krepitev stvarnega odnosa laične in strokovne javnosti do uživanja,</a:t>
            </a:r>
          </a:p>
          <a:p>
            <a:pPr eaLnBrk="1" hangingPunct="1"/>
            <a:r>
              <a:rPr lang="sl-SI" sz="2800" b="1" smtClean="0">
                <a:solidFill>
                  <a:srgbClr val="FF0000"/>
                </a:solidFill>
              </a:rPr>
              <a:t>poudarek na konkretnih in kontekstualnih metodah (materialna podlaga, etnografsko, skupnostno)</a:t>
            </a:r>
          </a:p>
          <a:p>
            <a:pPr eaLnBrk="1" hangingPunct="1"/>
            <a:endParaRPr lang="sl-SI" sz="2800" b="1" smtClean="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30238"/>
            <a:ext cx="7772400" cy="1143000"/>
          </a:xfrm>
        </p:spPr>
        <p:txBody>
          <a:bodyPr/>
          <a:lstStyle/>
          <a:p>
            <a:pPr eaLnBrk="1" hangingPunct="1">
              <a:defRPr/>
            </a:pPr>
            <a:r>
              <a:rPr lang="sl-SI" sz="4000" dirty="0" smtClean="0"/>
              <a:t>Redčenje vloge </a:t>
            </a:r>
            <a:br>
              <a:rPr lang="sl-SI" sz="4000" dirty="0" smtClean="0"/>
            </a:br>
            <a:r>
              <a:rPr lang="sl-SI" sz="4000" i="1" dirty="0" smtClean="0">
                <a:solidFill>
                  <a:schemeClr val="tx1"/>
                </a:solidFill>
                <a:latin typeface="+mn-lt"/>
                <a:ea typeface="+mn-ea"/>
                <a:cs typeface="+mn-cs"/>
              </a:rPr>
              <a:t>zaščita pravic</a:t>
            </a:r>
            <a:r>
              <a:rPr lang="sl-SI" sz="4000" dirty="0" smtClean="0">
                <a:solidFill>
                  <a:schemeClr val="tx1"/>
                </a:solidFill>
                <a:latin typeface="+mn-lt"/>
                <a:ea typeface="+mn-ea"/>
                <a:cs typeface="+mn-cs"/>
              </a:rPr>
              <a:t> in</a:t>
            </a:r>
            <a:r>
              <a:rPr lang="sl-SI" sz="4000" i="1" dirty="0" smtClean="0">
                <a:solidFill>
                  <a:schemeClr val="tx1"/>
                </a:solidFill>
                <a:latin typeface="+mn-lt"/>
                <a:ea typeface="+mn-ea"/>
                <a:cs typeface="+mn-cs"/>
              </a:rPr>
              <a:t> popravljanje krivic</a:t>
            </a:r>
            <a:br>
              <a:rPr lang="sl-SI" sz="4000" i="1" dirty="0" smtClean="0">
                <a:solidFill>
                  <a:schemeClr val="tx1"/>
                </a:solidFill>
                <a:latin typeface="+mn-lt"/>
                <a:ea typeface="+mn-ea"/>
                <a:cs typeface="+mn-cs"/>
              </a:rPr>
            </a:br>
            <a:endParaRPr lang="sl-SI" sz="4000" dirty="0" smtClean="0"/>
          </a:p>
        </p:txBody>
      </p:sp>
      <p:sp>
        <p:nvSpPr>
          <p:cNvPr id="73731" name="Rectangle 3"/>
          <p:cNvSpPr>
            <a:spLocks noGrp="1" noChangeArrowheads="1"/>
          </p:cNvSpPr>
          <p:nvPr>
            <p:ph idx="1"/>
          </p:nvPr>
        </p:nvSpPr>
        <p:spPr/>
        <p:txBody>
          <a:bodyPr/>
          <a:lstStyle/>
          <a:p>
            <a:pPr lvl="1" eaLnBrk="1" hangingPunct="1">
              <a:defRPr/>
            </a:pPr>
            <a:r>
              <a:rPr lang="sl-SI" b="1" i="1" dirty="0" err="1" smtClean="0">
                <a:solidFill>
                  <a:srgbClr val="FF0000"/>
                </a:solidFill>
                <a:ea typeface="+mn-ea"/>
                <a:cs typeface="+mn-cs"/>
              </a:rPr>
              <a:t>Andti</a:t>
            </a:r>
            <a:r>
              <a:rPr lang="sl-SI" b="1" i="1" dirty="0" smtClean="0">
                <a:solidFill>
                  <a:srgbClr val="FF0000"/>
                </a:solidFill>
                <a:ea typeface="+mn-ea"/>
                <a:cs typeface="+mn-cs"/>
              </a:rPr>
              <a:t>-diskriminacija</a:t>
            </a:r>
          </a:p>
          <a:p>
            <a:pPr lvl="2" eaLnBrk="1" hangingPunct="1">
              <a:defRPr/>
            </a:pPr>
            <a:r>
              <a:rPr lang="sl-SI" b="1" i="1" dirty="0" smtClean="0">
                <a:solidFill>
                  <a:srgbClr val="FF0000"/>
                </a:solidFill>
                <a:ea typeface="+mn-ea"/>
                <a:cs typeface="+mn-cs"/>
              </a:rPr>
              <a:t>Ozaveščanje o pravicah</a:t>
            </a:r>
          </a:p>
          <a:p>
            <a:pPr lvl="2" eaLnBrk="1" hangingPunct="1">
              <a:defRPr/>
            </a:pPr>
            <a:r>
              <a:rPr lang="sl-SI" b="1" i="1" dirty="0" smtClean="0">
                <a:solidFill>
                  <a:srgbClr val="FF0000"/>
                </a:solidFill>
                <a:ea typeface="+mn-ea"/>
                <a:cs typeface="+mn-cs"/>
              </a:rPr>
              <a:t>Zagovorništvo</a:t>
            </a:r>
          </a:p>
          <a:p>
            <a:pPr lvl="1" eaLnBrk="1" hangingPunct="1">
              <a:defRPr/>
            </a:pPr>
            <a:r>
              <a:rPr lang="sl-SI" b="1" i="1" dirty="0" smtClean="0">
                <a:solidFill>
                  <a:srgbClr val="FF0000"/>
                </a:solidFill>
                <a:ea typeface="+mn-ea"/>
                <a:cs typeface="+mn-cs"/>
              </a:rPr>
              <a:t>Pozitivna diskriminacija</a:t>
            </a:r>
            <a:endParaRPr lang="sl-SI" b="1" dirty="0" smtClean="0">
              <a:solidFill>
                <a:srgbClr val="FF0000"/>
              </a:solidFill>
              <a:ea typeface="+mn-ea"/>
              <a:cs typeface="+mn-cs"/>
            </a:endParaRPr>
          </a:p>
          <a:p>
            <a:pPr lvl="1" eaLnBrk="1" hangingPunct="1">
              <a:defRPr/>
            </a:pPr>
            <a:r>
              <a:rPr lang="sl-SI" b="1" i="1" dirty="0" smtClean="0">
                <a:solidFill>
                  <a:srgbClr val="FF0000"/>
                </a:solidFill>
                <a:ea typeface="+mn-ea"/>
                <a:cs typeface="+mn-cs"/>
              </a:rPr>
              <a:t>Zmanjševanje socialnih stisk</a:t>
            </a:r>
          </a:p>
          <a:p>
            <a:pPr eaLnBrk="1" hangingPunct="1">
              <a:defRPr/>
            </a:pPr>
            <a:endParaRPr lang="sl-SI" b="1" i="1" dirty="0" smtClean="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slov 1"/>
          <p:cNvSpPr>
            <a:spLocks noGrp="1"/>
          </p:cNvSpPr>
          <p:nvPr>
            <p:ph type="title"/>
          </p:nvPr>
        </p:nvSpPr>
        <p:spPr/>
        <p:txBody>
          <a:bodyPr/>
          <a:lstStyle/>
          <a:p>
            <a:pPr eaLnBrk="1" hangingPunct="1"/>
            <a:r>
              <a:rPr lang="sl-SI" smtClean="0"/>
              <a:t>Manjka</a:t>
            </a:r>
          </a:p>
        </p:txBody>
      </p:sp>
      <p:sp>
        <p:nvSpPr>
          <p:cNvPr id="16387" name="Ograda vsebine 2"/>
          <p:cNvSpPr>
            <a:spLocks noGrp="1"/>
          </p:cNvSpPr>
          <p:nvPr>
            <p:ph idx="1"/>
          </p:nvPr>
        </p:nvSpPr>
        <p:spPr/>
        <p:txBody>
          <a:bodyPr/>
          <a:lstStyle/>
          <a:p>
            <a:pPr eaLnBrk="1" hangingPunct="1"/>
            <a:r>
              <a:rPr lang="sl-SI" smtClean="0"/>
              <a:t>Dekriminalizacija</a:t>
            </a:r>
          </a:p>
          <a:p>
            <a:pPr eaLnBrk="1" hangingPunct="1"/>
            <a:r>
              <a:rPr lang="sl-SI" smtClean="0"/>
              <a:t>Uporabniška iniciativa</a:t>
            </a:r>
          </a:p>
          <a:p>
            <a:pPr eaLnBrk="1" hangingPunct="1"/>
            <a:r>
              <a:rPr lang="sl-SI" smtClean="0"/>
              <a:t>Sobe za varno uživanje</a:t>
            </a:r>
          </a:p>
          <a:p>
            <a:pPr eaLnBrk="1" hangingPunct="1"/>
            <a:r>
              <a:rPr lang="sl-SI" smtClean="0"/>
              <a:t>Dostop do sterilnega pribora v zaporih</a:t>
            </a:r>
          </a:p>
          <a:p>
            <a:pPr eaLnBrk="1" hangingPunct="1"/>
            <a:r>
              <a:rPr lang="sl-SI" smtClean="0"/>
              <a:t>Večja usposobljenost strokovnjakov na primarni ravni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slov 1"/>
          <p:cNvSpPr>
            <a:spLocks noGrp="1"/>
          </p:cNvSpPr>
          <p:nvPr>
            <p:ph type="title"/>
          </p:nvPr>
        </p:nvSpPr>
        <p:spPr>
          <a:xfrm>
            <a:off x="684213" y="2205038"/>
            <a:ext cx="7775575" cy="1719262"/>
          </a:xfrm>
        </p:spPr>
        <p:txBody>
          <a:bodyPr/>
          <a:lstStyle/>
          <a:p>
            <a:pPr eaLnBrk="1" hangingPunct="1"/>
            <a:r>
              <a:rPr lang="sl-SI" sz="6000" b="1" smtClean="0">
                <a:solidFill>
                  <a:schemeClr val="bg1"/>
                </a:solidFill>
              </a:rPr>
              <a:t>Krepitev moči uporabnikov!</a:t>
            </a:r>
          </a:p>
        </p:txBody>
      </p:sp>
      <p:sp>
        <p:nvSpPr>
          <p:cNvPr id="17411" name="Ograda vsebine 2"/>
          <p:cNvSpPr>
            <a:spLocks noGrp="1"/>
          </p:cNvSpPr>
          <p:nvPr>
            <p:ph idx="1"/>
          </p:nvPr>
        </p:nvSpPr>
        <p:spPr/>
        <p:txBody>
          <a:bodyPr/>
          <a:lstStyle/>
          <a:p>
            <a:pPr eaLnBrk="1" hangingPunct="1"/>
            <a:endParaRPr lang="sl-SI" sz="4400" b="1" smtClean="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eaLnBrk="1" hangingPunct="1">
              <a:defRPr/>
            </a:pPr>
            <a:r>
              <a:rPr lang="sl-SI" b="1" dirty="0" smtClean="0">
                <a:solidFill>
                  <a:schemeClr val="tx2">
                    <a:lumMod val="60000"/>
                    <a:lumOff val="40000"/>
                  </a:schemeClr>
                </a:solidFill>
              </a:rPr>
              <a:t>Uveljavitev zmanjševanja škode</a:t>
            </a:r>
          </a:p>
        </p:txBody>
      </p:sp>
      <p:sp>
        <p:nvSpPr>
          <p:cNvPr id="3075" name="Ograda vsebine 2"/>
          <p:cNvSpPr>
            <a:spLocks noGrp="1"/>
          </p:cNvSpPr>
          <p:nvPr>
            <p:ph idx="1"/>
          </p:nvPr>
        </p:nvSpPr>
        <p:spPr/>
        <p:txBody>
          <a:bodyPr/>
          <a:lstStyle/>
          <a:p>
            <a:pPr eaLnBrk="1" hangingPunct="1"/>
            <a:r>
              <a:rPr lang="sl-SI" sz="2400" b="1" smtClean="0">
                <a:solidFill>
                  <a:srgbClr val="FF0000"/>
                </a:solidFill>
              </a:rPr>
              <a:t>Uveljavljena smer javnega zdravstva</a:t>
            </a:r>
          </a:p>
          <a:p>
            <a:pPr eaLnBrk="1" hangingPunct="1"/>
            <a:r>
              <a:rPr lang="sl-SI" sz="2400" b="1" smtClean="0">
                <a:solidFill>
                  <a:srgbClr val="FF0000"/>
                </a:solidFill>
              </a:rPr>
              <a:t>Med glavnimi značilnostmi evropske politike drog</a:t>
            </a:r>
          </a:p>
          <a:p>
            <a:pPr eaLnBrk="1" hangingPunct="1"/>
            <a:r>
              <a:rPr lang="sl-SI" sz="2400" b="1" smtClean="0">
                <a:solidFill>
                  <a:srgbClr val="FF0000"/>
                </a:solidFill>
              </a:rPr>
              <a:t>Uveljavljanje na svetovni ravni</a:t>
            </a:r>
          </a:p>
          <a:p>
            <a:pPr eaLnBrk="1" hangingPunct="1"/>
            <a:r>
              <a:rPr lang="sl-SI" sz="2400" b="1" smtClean="0">
                <a:solidFill>
                  <a:srgbClr val="FF0000"/>
                </a:solidFill>
              </a:rPr>
              <a:t>Širitev na druga področja (tobak, alkohol, rekreativni mladi uživalci,  kokain)</a:t>
            </a:r>
          </a:p>
          <a:p>
            <a:pPr eaLnBrk="1" hangingPunct="1"/>
            <a:r>
              <a:rPr lang="sl-SI" sz="2400" b="1" smtClean="0">
                <a:solidFill>
                  <a:srgbClr val="FF0000"/>
                </a:solidFill>
              </a:rPr>
              <a:t>Kombinirana metoda (igle, metadon, svetovanje, vrstniška pomoč, skupnostna akcija)</a:t>
            </a:r>
          </a:p>
          <a:p>
            <a:pPr eaLnBrk="1" hangingPunct="1"/>
            <a:r>
              <a:rPr lang="sl-SI" sz="2400" b="1" smtClean="0">
                <a:solidFill>
                  <a:srgbClr val="FF0000"/>
                </a:solidFill>
              </a:rPr>
              <a:t>Spreminjanje okolje</a:t>
            </a:r>
          </a:p>
          <a:p>
            <a:pPr eaLnBrk="1" hangingPunct="1"/>
            <a:r>
              <a:rPr lang="sl-SI" sz="2400" b="1" smtClean="0">
                <a:solidFill>
                  <a:srgbClr val="FF0000"/>
                </a:solidFill>
              </a:rPr>
              <a:t>Večja pokritost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sl-SI" b="1" i="1" smtClean="0">
                <a:solidFill>
                  <a:srgbClr val="FF0000"/>
                </a:solidFill>
              </a:rPr>
              <a:t>D</a:t>
            </a:r>
            <a:r>
              <a:rPr lang="sl-SI" b="1" i="1" smtClean="0">
                <a:solidFill>
                  <a:srgbClr val="FF0000"/>
                </a:solidFill>
                <a:cs typeface="Times New Roman" pitchFamily="18" charset="0"/>
              </a:rPr>
              <a:t>žankizacija</a:t>
            </a:r>
            <a:endParaRPr lang="en-GB" b="1" i="1" smtClean="0">
              <a:solidFill>
                <a:srgbClr val="FF0000"/>
              </a:solidFill>
              <a:cs typeface="Times New Roman" pitchFamily="18" charset="0"/>
            </a:endParaRPr>
          </a:p>
        </p:txBody>
      </p:sp>
      <p:sp>
        <p:nvSpPr>
          <p:cNvPr id="4099" name="Rectangle 3"/>
          <p:cNvSpPr>
            <a:spLocks noGrp="1" noChangeArrowheads="1"/>
          </p:cNvSpPr>
          <p:nvPr>
            <p:ph idx="1"/>
          </p:nvPr>
        </p:nvSpPr>
        <p:spPr/>
        <p:txBody>
          <a:bodyPr/>
          <a:lstStyle/>
          <a:p>
            <a:pPr eaLnBrk="1" hangingPunct="1">
              <a:lnSpc>
                <a:spcPct val="90000"/>
              </a:lnSpc>
            </a:pPr>
            <a:r>
              <a:rPr lang="sl-SI" sz="2800" b="1" smtClean="0">
                <a:solidFill>
                  <a:srgbClr val="FF0000"/>
                </a:solidFill>
                <a:cs typeface="Times New Roman" pitchFamily="18" charset="0"/>
              </a:rPr>
              <a:t>uživalec zaradi družbene reakcije na svoje početje (kriminalizacija, stigmatizacija ipd.)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družbenega statusa same substance (prepovedana, demonizirana itn.)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progresivno tone na družbeni lestvici,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je izločen iz produktivnih družbenih procesov (sveta dela, izobraževanja) ter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izobčen iz neformalnih mrež (družinskih, prijateljskih, ljubezenskih). </a:t>
            </a:r>
            <a:endParaRPr lang="en-GB" sz="2800" b="1" i="1" smtClean="0">
              <a:solidFill>
                <a:srgbClr val="FF0000"/>
              </a:solidFill>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sl-SI" smtClean="0"/>
          </a:p>
        </p:txBody>
      </p:sp>
      <p:sp>
        <p:nvSpPr>
          <p:cNvPr id="5123" name="Rectangle 3"/>
          <p:cNvSpPr>
            <a:spLocks noGrp="1" noChangeArrowheads="1"/>
          </p:cNvSpPr>
          <p:nvPr>
            <p:ph idx="1"/>
          </p:nvPr>
        </p:nvSpPr>
        <p:spPr/>
        <p:txBody>
          <a:bodyPr/>
          <a:lstStyle/>
          <a:p>
            <a:pPr eaLnBrk="1" hangingPunct="1">
              <a:buFontTx/>
              <a:buNone/>
            </a:pPr>
            <a:r>
              <a:rPr lang="sl-SI" smtClean="0">
                <a:cs typeface="Times New Roman" pitchFamily="18" charset="0"/>
              </a:rPr>
              <a:t>Ta proces spremlja </a:t>
            </a:r>
            <a:endParaRPr lang="sl-SI" smtClean="0"/>
          </a:p>
          <a:p>
            <a:pPr eaLnBrk="1" hangingPunct="1"/>
            <a:r>
              <a:rPr lang="sl-SI" smtClean="0">
                <a:cs typeface="Times New Roman" pitchFamily="18" charset="0"/>
              </a:rPr>
              <a:t> materialno obubožanje, </a:t>
            </a:r>
            <a:endParaRPr lang="sl-SI" smtClean="0"/>
          </a:p>
          <a:p>
            <a:pPr eaLnBrk="1" hangingPunct="1"/>
            <a:r>
              <a:rPr lang="sl-SI" smtClean="0">
                <a:cs typeface="Times New Roman" pitchFamily="18" charset="0"/>
              </a:rPr>
              <a:t>stapljanje z džankijevsko kulturo </a:t>
            </a:r>
            <a:endParaRPr lang="sl-SI" smtClean="0"/>
          </a:p>
          <a:p>
            <a:pPr eaLnBrk="1" hangingPunct="1"/>
            <a:r>
              <a:rPr lang="sl-SI" smtClean="0">
                <a:cs typeface="Times New Roman" pitchFamily="18" charset="0"/>
              </a:rPr>
              <a:t>in – v stikih s službami, ki so namenjene zasvojenim uživalcem - prevzemanje vloge uličnega uživalca, </a:t>
            </a:r>
            <a:r>
              <a:rPr lang="sl-SI" i="1" smtClean="0">
                <a:cs typeface="Times New Roman" pitchFamily="18" charset="0"/>
              </a:rPr>
              <a:t>džankija.</a:t>
            </a:r>
            <a:endParaRPr lang="en-GB" i="1" smtClean="0">
              <a:cs typeface="Times New Roman" pitchFamily="18" charset="0"/>
            </a:endParaRPr>
          </a:p>
          <a:p>
            <a:pPr eaLnBrk="1" hangingPunct="1"/>
            <a:endParaRPr lang="en-GB"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sl-SI" sz="4000" b="1" i="1" smtClean="0">
                <a:cs typeface="Times New Roman" pitchFamily="18" charset="0"/>
              </a:rPr>
              <a:t>konkretni dogodki</a:t>
            </a:r>
            <a:endParaRPr lang="en-GB" sz="3200" smtClean="0">
              <a:cs typeface="Times New Roman" pitchFamily="18" charset="0"/>
            </a:endParaRPr>
          </a:p>
        </p:txBody>
      </p:sp>
      <p:sp>
        <p:nvSpPr>
          <p:cNvPr id="6147" name="Rectangle 3"/>
          <p:cNvSpPr>
            <a:spLocks noGrp="1" noChangeArrowheads="1"/>
          </p:cNvSpPr>
          <p:nvPr>
            <p:ph idx="1"/>
          </p:nvPr>
        </p:nvSpPr>
        <p:spPr/>
        <p:txBody>
          <a:bodyPr/>
          <a:lstStyle/>
          <a:p>
            <a:pPr eaLnBrk="1" hangingPunct="1">
              <a:lnSpc>
                <a:spcPct val="90000"/>
              </a:lnSpc>
            </a:pPr>
            <a:r>
              <a:rPr lang="sl-SI" sz="2800" b="1" smtClean="0">
                <a:solidFill>
                  <a:srgbClr val="FF0000"/>
                </a:solidFill>
                <a:cs typeface="Times New Roman" pitchFamily="18" charset="0"/>
              </a:rPr>
              <a:t>prenos kužnih bolezni,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večj</a:t>
            </a:r>
            <a:r>
              <a:rPr lang="sl-SI" sz="2800" b="1" smtClean="0">
                <a:solidFill>
                  <a:srgbClr val="FF0000"/>
                </a:solidFill>
              </a:rPr>
              <a:t>e</a:t>
            </a:r>
            <a:r>
              <a:rPr lang="sl-SI" sz="2800" b="1" smtClean="0">
                <a:solidFill>
                  <a:srgbClr val="FF0000"/>
                </a:solidFill>
                <a:cs typeface="Times New Roman" pitchFamily="18" charset="0"/>
              </a:rPr>
              <a:t> poškodb</a:t>
            </a:r>
            <a:r>
              <a:rPr lang="sl-SI" sz="2800" b="1" smtClean="0">
                <a:solidFill>
                  <a:srgbClr val="FF0000"/>
                </a:solidFill>
              </a:rPr>
              <a:t>e</a:t>
            </a:r>
            <a:r>
              <a:rPr lang="sl-SI" sz="2800" b="1" smtClean="0">
                <a:solidFill>
                  <a:srgbClr val="FF0000"/>
                </a:solidFill>
                <a:cs typeface="Times New Roman" pitchFamily="18" charset="0"/>
              </a:rPr>
              <a:t> in obolenj</a:t>
            </a:r>
            <a:r>
              <a:rPr lang="sl-SI" sz="2800" b="1" smtClean="0">
                <a:solidFill>
                  <a:srgbClr val="FF0000"/>
                </a:solidFill>
              </a:rPr>
              <a:t>a</a:t>
            </a:r>
            <a:r>
              <a:rPr lang="sl-SI" sz="2800" b="1" smtClean="0">
                <a:solidFill>
                  <a:srgbClr val="FF0000"/>
                </a:solidFill>
                <a:cs typeface="Times New Roman" pitchFamily="18" charset="0"/>
              </a:rPr>
              <a:t>,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predoziranj</a:t>
            </a:r>
            <a:r>
              <a:rPr lang="sl-SI" sz="2800" b="1" smtClean="0">
                <a:solidFill>
                  <a:srgbClr val="FF0000"/>
                </a:solidFill>
              </a:rPr>
              <a:t>a</a:t>
            </a:r>
            <a:r>
              <a:rPr lang="sl-SI" sz="2800" b="1" smtClean="0">
                <a:solidFill>
                  <a:srgbClr val="FF0000"/>
                </a:solidFill>
                <a:cs typeface="Times New Roman" pitchFamily="18" charset="0"/>
              </a:rPr>
              <a:t>,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prevaro in nevarni nakup,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izgubo </a:t>
            </a:r>
          </a:p>
          <a:p>
            <a:pPr lvl="1" eaLnBrk="1" hangingPunct="1">
              <a:lnSpc>
                <a:spcPct val="90000"/>
              </a:lnSpc>
            </a:pPr>
            <a:r>
              <a:rPr lang="sl-SI" b="1" smtClean="0">
                <a:solidFill>
                  <a:srgbClr val="FF0000"/>
                </a:solidFill>
                <a:cs typeface="Times New Roman" pitchFamily="18" charset="0"/>
              </a:rPr>
              <a:t>stanovanja, </a:t>
            </a:r>
            <a:endParaRPr lang="sl-SI" b="1" smtClean="0">
              <a:solidFill>
                <a:srgbClr val="FF0000"/>
              </a:solidFill>
            </a:endParaRPr>
          </a:p>
          <a:p>
            <a:pPr lvl="1" eaLnBrk="1" hangingPunct="1">
              <a:lnSpc>
                <a:spcPct val="90000"/>
              </a:lnSpc>
            </a:pPr>
            <a:r>
              <a:rPr lang="sl-SI" b="1" smtClean="0">
                <a:solidFill>
                  <a:srgbClr val="FF0000"/>
                </a:solidFill>
                <a:cs typeface="Times New Roman" pitchFamily="18" charset="0"/>
              </a:rPr>
              <a:t>zaposlitve, </a:t>
            </a:r>
            <a:endParaRPr lang="sl-SI" b="1" smtClean="0">
              <a:solidFill>
                <a:srgbClr val="FF0000"/>
              </a:solidFill>
            </a:endParaRPr>
          </a:p>
          <a:p>
            <a:pPr lvl="1" eaLnBrk="1" hangingPunct="1">
              <a:lnSpc>
                <a:spcPct val="90000"/>
              </a:lnSpc>
            </a:pPr>
            <a:r>
              <a:rPr lang="sl-SI" b="1" smtClean="0">
                <a:solidFill>
                  <a:srgbClr val="FF0000"/>
                </a:solidFill>
                <a:cs typeface="Times New Roman" pitchFamily="18" charset="0"/>
              </a:rPr>
              <a:t>prijateljev, </a:t>
            </a:r>
            <a:endParaRPr lang="sl-SI" b="1" smtClean="0">
              <a:solidFill>
                <a:srgbClr val="FF0000"/>
              </a:solidFill>
            </a:endParaRPr>
          </a:p>
          <a:p>
            <a:pPr lvl="1" eaLnBrk="1" hangingPunct="1">
              <a:lnSpc>
                <a:spcPct val="90000"/>
              </a:lnSpc>
            </a:pPr>
            <a:r>
              <a:rPr lang="sl-SI" b="1" smtClean="0">
                <a:solidFill>
                  <a:srgbClr val="FF0000"/>
                </a:solidFill>
                <a:cs typeface="Times New Roman" pitchFamily="18" charset="0"/>
              </a:rPr>
              <a:t>stikov s sorodniki, </a:t>
            </a:r>
            <a:endParaRPr lang="sl-SI" b="1" smtClean="0">
              <a:solidFill>
                <a:srgbClr val="FF0000"/>
              </a:solidFill>
            </a:endParaRPr>
          </a:p>
          <a:p>
            <a:pPr eaLnBrk="1" hangingPunct="1">
              <a:lnSpc>
                <a:spcPct val="90000"/>
              </a:lnSpc>
            </a:pPr>
            <a:r>
              <a:rPr lang="sl-SI" sz="2800" b="1" smtClean="0">
                <a:solidFill>
                  <a:srgbClr val="FF0000"/>
                </a:solidFill>
                <a:cs typeface="Times New Roman" pitchFamily="18" charset="0"/>
              </a:rPr>
              <a:t>zlorabe zaradi diskriminiranega položaja itn. </a:t>
            </a:r>
            <a:endParaRPr lang="en-GB" sz="2800" b="1" smtClean="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sl-SI" sz="3600" b="1" i="1" smtClean="0">
                <a:solidFill>
                  <a:srgbClr val="FF0000"/>
                </a:solidFill>
                <a:cs typeface="Times New Roman" pitchFamily="18" charset="0"/>
              </a:rPr>
              <a:t>situacije</a:t>
            </a:r>
            <a:endParaRPr lang="en-GB" sz="3600" b="1" smtClean="0">
              <a:solidFill>
                <a:srgbClr val="FF0000"/>
              </a:solidFill>
              <a:cs typeface="Times New Roman" pitchFamily="18" charset="0"/>
            </a:endParaRPr>
          </a:p>
        </p:txBody>
      </p:sp>
      <p:sp>
        <p:nvSpPr>
          <p:cNvPr id="7171" name="Rectangle 3"/>
          <p:cNvSpPr>
            <a:spLocks noGrp="1" noChangeArrowheads="1"/>
          </p:cNvSpPr>
          <p:nvPr>
            <p:ph idx="1"/>
          </p:nvPr>
        </p:nvSpPr>
        <p:spPr/>
        <p:txBody>
          <a:bodyPr/>
          <a:lstStyle/>
          <a:p>
            <a:pPr eaLnBrk="1" hangingPunct="1">
              <a:lnSpc>
                <a:spcPct val="90000"/>
              </a:lnSpc>
            </a:pPr>
            <a:r>
              <a:rPr lang="sl-SI" sz="2800" b="1" smtClean="0">
                <a:solidFill>
                  <a:srgbClr val="FF0000"/>
                </a:solidFill>
                <a:cs typeface="Times New Roman" pitchFamily="18" charset="0"/>
              </a:rPr>
              <a:t>materialn</a:t>
            </a:r>
            <a:r>
              <a:rPr lang="sl-SI" sz="2800" b="1" smtClean="0">
                <a:solidFill>
                  <a:srgbClr val="FF0000"/>
                </a:solidFill>
              </a:rPr>
              <a:t>e okoliščine</a:t>
            </a:r>
            <a:r>
              <a:rPr lang="sl-SI" sz="2800" b="1" smtClean="0">
                <a:solidFill>
                  <a:srgbClr val="FF0000"/>
                </a:solidFill>
                <a:cs typeface="Times New Roman" pitchFamily="18" charset="0"/>
              </a:rPr>
              <a:t> (dostopnost pribora, mešanica droge),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socialn</a:t>
            </a:r>
            <a:r>
              <a:rPr lang="sl-SI" sz="2800" b="1" smtClean="0">
                <a:solidFill>
                  <a:srgbClr val="FF0000"/>
                </a:solidFill>
              </a:rPr>
              <a:t>e</a:t>
            </a:r>
            <a:r>
              <a:rPr lang="sl-SI" sz="2800" b="1" smtClean="0">
                <a:solidFill>
                  <a:srgbClr val="FF0000"/>
                </a:solidFill>
                <a:cs typeface="Times New Roman" pitchFamily="18" charset="0"/>
              </a:rPr>
              <a:t> (nepoznavanje scene pri začetnikih, injiciranje na javnih površinah),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pomensk</a:t>
            </a:r>
            <a:r>
              <a:rPr lang="sl-SI" sz="2800" b="1" smtClean="0">
                <a:solidFill>
                  <a:srgbClr val="FF0000"/>
                </a:solidFill>
              </a:rPr>
              <a:t>e</a:t>
            </a:r>
            <a:r>
              <a:rPr lang="sl-SI" sz="2800" b="1" smtClean="0">
                <a:solidFill>
                  <a:srgbClr val="FF0000"/>
                </a:solidFill>
                <a:cs typeface="Times New Roman" pitchFamily="18" charset="0"/>
              </a:rPr>
              <a:t> (zaznavanje krize)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ritualn</a:t>
            </a:r>
            <a:r>
              <a:rPr lang="sl-SI" sz="2800" b="1" smtClean="0">
                <a:solidFill>
                  <a:srgbClr val="FF0000"/>
                </a:solidFill>
              </a:rPr>
              <a:t>e</a:t>
            </a:r>
            <a:r>
              <a:rPr lang="sl-SI" sz="2800" b="1" smtClean="0">
                <a:solidFill>
                  <a:srgbClr val="FF0000"/>
                </a:solidFill>
                <a:cs typeface="Times New Roman" pitchFamily="18" charset="0"/>
              </a:rPr>
              <a:t> (npr. ritualizacije pri injiciranju),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odnosnimi (vpliv vrstnikov) </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ceremonialnimi (zadevanje na zabavah)</a:t>
            </a:r>
            <a:endParaRPr lang="sl-SI" sz="2800" b="1" smtClean="0">
              <a:solidFill>
                <a:srgbClr val="FF0000"/>
              </a:solidFill>
            </a:endParaRPr>
          </a:p>
          <a:p>
            <a:pPr eaLnBrk="1" hangingPunct="1">
              <a:lnSpc>
                <a:spcPct val="90000"/>
              </a:lnSpc>
            </a:pPr>
            <a:r>
              <a:rPr lang="sl-SI" sz="2800" b="1" smtClean="0">
                <a:solidFill>
                  <a:srgbClr val="FF0000"/>
                </a:solidFill>
                <a:cs typeface="Times New Roman" pitchFamily="18" charset="0"/>
              </a:rPr>
              <a:t>Situacijsk</a:t>
            </a:r>
            <a:r>
              <a:rPr lang="sl-SI" sz="2800" b="1" smtClean="0">
                <a:solidFill>
                  <a:srgbClr val="FF0000"/>
                </a:solidFill>
              </a:rPr>
              <a:t>e</a:t>
            </a:r>
            <a:r>
              <a:rPr lang="sl-SI" sz="2800" b="1" smtClean="0">
                <a:solidFill>
                  <a:srgbClr val="FF0000"/>
                </a:solidFill>
                <a:cs typeface="Times New Roman" pitchFamily="18" charset="0"/>
              </a:rPr>
              <a:t> (tveganje pri »overdouzih« pri samotnem zadevanju).</a:t>
            </a:r>
            <a:endParaRPr lang="en-GB" sz="2800" b="1" smtClean="0">
              <a:solidFill>
                <a:srgbClr val="FF0000"/>
              </a:solidFill>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sl-SI" i="1" smtClean="0">
                <a:cs typeface="Times New Roman" pitchFamily="18" charset="0"/>
              </a:rPr>
              <a:t>Momenti</a:t>
            </a:r>
            <a:endParaRPr lang="en-GB" i="1" smtClean="0"/>
          </a:p>
        </p:txBody>
      </p:sp>
      <p:sp>
        <p:nvSpPr>
          <p:cNvPr id="8195" name="Rectangle 3"/>
          <p:cNvSpPr>
            <a:spLocks noGrp="1" noChangeArrowheads="1"/>
          </p:cNvSpPr>
          <p:nvPr>
            <p:ph idx="1"/>
          </p:nvPr>
        </p:nvSpPr>
        <p:spPr/>
        <p:txBody>
          <a:bodyPr/>
          <a:lstStyle/>
          <a:p>
            <a:pPr eaLnBrk="1" hangingPunct="1">
              <a:lnSpc>
                <a:spcPct val="90000"/>
              </a:lnSpc>
            </a:pPr>
            <a:r>
              <a:rPr lang="sl-SI" sz="2800" smtClean="0">
                <a:cs typeface="Times New Roman" pitchFamily="18" charset="0"/>
              </a:rPr>
              <a:t>pozicij</a:t>
            </a:r>
            <a:r>
              <a:rPr lang="sl-SI" sz="2800" smtClean="0"/>
              <a:t>a</a:t>
            </a:r>
            <a:r>
              <a:rPr lang="sl-SI" sz="2800" smtClean="0">
                <a:cs typeface="Times New Roman" pitchFamily="18" charset="0"/>
              </a:rPr>
              <a:t> v karieri (neopremljenost in neizkušenost kot moment pri začetnikih ali pa fatalizem pri džankijih) </a:t>
            </a:r>
            <a:endParaRPr lang="sl-SI" sz="2800" smtClean="0"/>
          </a:p>
          <a:p>
            <a:pPr eaLnBrk="1" hangingPunct="1">
              <a:lnSpc>
                <a:spcPct val="90000"/>
              </a:lnSpc>
            </a:pPr>
            <a:r>
              <a:rPr lang="sl-SI" sz="2800" smtClean="0">
                <a:cs typeface="Times New Roman" pitchFamily="18" charset="0"/>
              </a:rPr>
              <a:t>različn</a:t>
            </a:r>
            <a:r>
              <a:rPr lang="sl-SI" sz="2800" smtClean="0"/>
              <a:t>i</a:t>
            </a:r>
            <a:r>
              <a:rPr lang="sl-SI" sz="2800" smtClean="0">
                <a:cs typeface="Times New Roman" pitchFamily="18" charset="0"/>
              </a:rPr>
              <a:t> stil</a:t>
            </a:r>
            <a:r>
              <a:rPr lang="sl-SI" sz="2800" smtClean="0"/>
              <a:t>i</a:t>
            </a:r>
            <a:r>
              <a:rPr lang="sl-SI" sz="2800" smtClean="0">
                <a:cs typeface="Times New Roman" pitchFamily="18" charset="0"/>
              </a:rPr>
              <a:t> uživanja (odsotnost tveganja pri ljudeh, ki heroin kadijo), </a:t>
            </a:r>
            <a:endParaRPr lang="sl-SI" sz="2800" smtClean="0"/>
          </a:p>
          <a:p>
            <a:pPr eaLnBrk="1" hangingPunct="1">
              <a:lnSpc>
                <a:spcPct val="90000"/>
              </a:lnSpc>
            </a:pPr>
            <a:r>
              <a:rPr lang="sl-SI" sz="2800" smtClean="0">
                <a:cs typeface="Times New Roman" pitchFamily="18" charset="0"/>
              </a:rPr>
              <a:t>življenjski dogodki (zaključek šolanja, ločitev od partnerja, zaposlitev). </a:t>
            </a:r>
            <a:endParaRPr lang="sl-SI" sz="2800" smtClean="0"/>
          </a:p>
          <a:p>
            <a:pPr eaLnBrk="1" hangingPunct="1">
              <a:lnSpc>
                <a:spcPct val="90000"/>
              </a:lnSpc>
            </a:pPr>
            <a:r>
              <a:rPr lang="sl-SI" sz="2800" smtClean="0">
                <a:cs typeface="Times New Roman" pitchFamily="18" charset="0"/>
              </a:rPr>
              <a:t>silnice znotraj samega polja uživanja (kriza, strastni odnos do droge -  zasvojenost). </a:t>
            </a:r>
          </a:p>
          <a:p>
            <a:pPr eaLnBrk="1" hangingPunct="1">
              <a:lnSpc>
                <a:spcPct val="90000"/>
              </a:lnSpc>
            </a:pPr>
            <a:endParaRPr lang="en-GB"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sl-SI" smtClean="0">
                <a:cs typeface="Times New Roman" pitchFamily="18" charset="0"/>
              </a:rPr>
              <a:t>Družbeni </a:t>
            </a:r>
            <a:r>
              <a:rPr lang="sl-SI" i="1" smtClean="0">
                <a:cs typeface="Times New Roman" pitchFamily="18" charset="0"/>
              </a:rPr>
              <a:t>dejavniki</a:t>
            </a:r>
            <a:r>
              <a:rPr lang="sl-SI" i="1" smtClean="0"/>
              <a:t> in vektorji</a:t>
            </a:r>
            <a:endParaRPr lang="en-GB" i="1" smtClean="0"/>
          </a:p>
        </p:txBody>
      </p:sp>
      <p:sp>
        <p:nvSpPr>
          <p:cNvPr id="9219" name="Rectangle 3"/>
          <p:cNvSpPr>
            <a:spLocks noGrp="1" noChangeArrowheads="1"/>
          </p:cNvSpPr>
          <p:nvPr>
            <p:ph idx="1"/>
          </p:nvPr>
        </p:nvSpPr>
        <p:spPr/>
        <p:txBody>
          <a:bodyPr/>
          <a:lstStyle/>
          <a:p>
            <a:pPr eaLnBrk="1" hangingPunct="1">
              <a:lnSpc>
                <a:spcPct val="90000"/>
              </a:lnSpc>
            </a:pPr>
            <a:r>
              <a:rPr lang="sl-SI" sz="2800" smtClean="0"/>
              <a:t>Neposredni: </a:t>
            </a:r>
          </a:p>
          <a:p>
            <a:pPr lvl="1" eaLnBrk="1" hangingPunct="1">
              <a:lnSpc>
                <a:spcPct val="90000"/>
              </a:lnSpc>
            </a:pPr>
            <a:r>
              <a:rPr lang="sl-SI" sz="2400" smtClean="0">
                <a:cs typeface="Times New Roman" pitchFamily="18" charset="0"/>
              </a:rPr>
              <a:t>črni trg, </a:t>
            </a:r>
            <a:endParaRPr lang="sl-SI" sz="2400" smtClean="0"/>
          </a:p>
          <a:p>
            <a:pPr lvl="1" eaLnBrk="1" hangingPunct="1">
              <a:lnSpc>
                <a:spcPct val="90000"/>
              </a:lnSpc>
            </a:pPr>
            <a:r>
              <a:rPr lang="sl-SI" sz="2400" smtClean="0">
                <a:cs typeface="Times New Roman" pitchFamily="18" charset="0"/>
              </a:rPr>
              <a:t>kriminalizacija, </a:t>
            </a:r>
            <a:endParaRPr lang="sl-SI" sz="2400" smtClean="0"/>
          </a:p>
          <a:p>
            <a:pPr lvl="1" eaLnBrk="1" hangingPunct="1">
              <a:lnSpc>
                <a:spcPct val="90000"/>
              </a:lnSpc>
            </a:pPr>
            <a:r>
              <a:rPr lang="sl-SI" sz="2400" smtClean="0">
                <a:cs typeface="Times New Roman" pitchFamily="18" charset="0"/>
              </a:rPr>
              <a:t>učinek služb na stigmatizacijo in izključevanje,</a:t>
            </a:r>
            <a:endParaRPr lang="sl-SI" sz="2400" smtClean="0"/>
          </a:p>
          <a:p>
            <a:pPr lvl="1" eaLnBrk="1" hangingPunct="1">
              <a:lnSpc>
                <a:spcPct val="90000"/>
              </a:lnSpc>
            </a:pPr>
            <a:r>
              <a:rPr lang="sl-SI" sz="2400" smtClean="0">
                <a:cs typeface="Times New Roman" pitchFamily="18" charset="0"/>
              </a:rPr>
              <a:t> droga kot </a:t>
            </a:r>
            <a:r>
              <a:rPr lang="sl-SI" sz="2400" i="1" smtClean="0">
                <a:cs typeface="Times New Roman" pitchFamily="18" charset="0"/>
              </a:rPr>
              <a:t>bav-bav</a:t>
            </a:r>
            <a:endParaRPr lang="sl-SI" sz="2400" i="1" smtClean="0"/>
          </a:p>
          <a:p>
            <a:pPr eaLnBrk="1" hangingPunct="1">
              <a:lnSpc>
                <a:spcPct val="90000"/>
              </a:lnSpc>
            </a:pPr>
            <a:r>
              <a:rPr lang="sl-SI" sz="2800" smtClean="0"/>
              <a:t>Posredni (vektorji):</a:t>
            </a:r>
          </a:p>
          <a:p>
            <a:pPr lvl="1" eaLnBrk="1" hangingPunct="1">
              <a:lnSpc>
                <a:spcPct val="90000"/>
              </a:lnSpc>
            </a:pPr>
            <a:r>
              <a:rPr lang="sl-SI" sz="2400" smtClean="0">
                <a:cs typeface="Times New Roman" pitchFamily="18" charset="0"/>
              </a:rPr>
              <a:t>nezaposlenost, </a:t>
            </a:r>
            <a:endParaRPr lang="sl-SI" sz="2400" smtClean="0"/>
          </a:p>
          <a:p>
            <a:pPr lvl="1" eaLnBrk="1" hangingPunct="1">
              <a:lnSpc>
                <a:spcPct val="90000"/>
              </a:lnSpc>
            </a:pPr>
            <a:r>
              <a:rPr lang="sl-SI" sz="2400" smtClean="0">
                <a:cs typeface="Times New Roman" pitchFamily="18" charset="0"/>
              </a:rPr>
              <a:t>stanovanjska politika, </a:t>
            </a:r>
            <a:endParaRPr lang="sl-SI" sz="2400" smtClean="0"/>
          </a:p>
          <a:p>
            <a:pPr lvl="1" eaLnBrk="1" hangingPunct="1">
              <a:lnSpc>
                <a:spcPct val="90000"/>
              </a:lnSpc>
            </a:pPr>
            <a:r>
              <a:rPr lang="sl-SI" sz="2400" smtClean="0">
                <a:cs typeface="Times New Roman" pitchFamily="18" charset="0"/>
              </a:rPr>
              <a:t>spremembe v strukturi družin, </a:t>
            </a:r>
            <a:endParaRPr lang="sl-SI" sz="2400" smtClean="0"/>
          </a:p>
          <a:p>
            <a:pPr lvl="1" eaLnBrk="1" hangingPunct="1">
              <a:lnSpc>
                <a:spcPct val="90000"/>
              </a:lnSpc>
            </a:pPr>
            <a:r>
              <a:rPr lang="sl-SI" sz="2400" smtClean="0">
                <a:cs typeface="Times New Roman" pitchFamily="18" charset="0"/>
              </a:rPr>
              <a:t> v mladinskih kulturi in subkulturah, </a:t>
            </a:r>
            <a:endParaRPr lang="sl-SI" sz="2400" smtClean="0"/>
          </a:p>
          <a:p>
            <a:pPr lvl="1" eaLnBrk="1" hangingPunct="1">
              <a:lnSpc>
                <a:spcPct val="90000"/>
              </a:lnSpc>
            </a:pPr>
            <a:r>
              <a:rPr lang="sl-SI" sz="2400" smtClean="0">
                <a:cs typeface="Times New Roman" pitchFamily="18" charset="0"/>
              </a:rPr>
              <a:t>prehod na neoliberalno ekonomijo in ideologijo trga </a:t>
            </a:r>
            <a:endParaRPr lang="sl-SI" sz="2400" smtClean="0"/>
          </a:p>
          <a:p>
            <a:pPr lvl="1" eaLnBrk="1" hangingPunct="1">
              <a:lnSpc>
                <a:spcPct val="90000"/>
              </a:lnSpc>
            </a:pPr>
            <a:r>
              <a:rPr lang="sl-SI" sz="2400" smtClean="0">
                <a:cs typeface="Times New Roman" pitchFamily="18" charset="0"/>
              </a:rPr>
              <a:t>krepitev pomena kulture užitka in trpljenja. </a:t>
            </a:r>
          </a:p>
          <a:p>
            <a:pPr lvl="1" eaLnBrk="1" hangingPunct="1">
              <a:lnSpc>
                <a:spcPct val="90000"/>
              </a:lnSpc>
            </a:pPr>
            <a:endParaRPr lang="en-GB" sz="2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sl-SI" sz="4000" b="1" i="1" smtClean="0">
                <a:solidFill>
                  <a:srgbClr val="FF0000"/>
                </a:solidFill>
                <a:cs typeface="Times New Roman" pitchFamily="18" charset="0"/>
              </a:rPr>
              <a:t>Celostna </a:t>
            </a:r>
            <a:r>
              <a:rPr lang="en-GB" sz="4000" b="1" i="1" smtClean="0">
                <a:solidFill>
                  <a:srgbClr val="FF0000"/>
                </a:solidFill>
                <a:cs typeface="Times New Roman" pitchFamily="18" charset="0"/>
              </a:rPr>
              <a:t>strateg</a:t>
            </a:r>
            <a:r>
              <a:rPr lang="sl-SI" sz="4000" b="1" i="1" smtClean="0">
                <a:solidFill>
                  <a:srgbClr val="FF0000"/>
                </a:solidFill>
                <a:cs typeface="Times New Roman" pitchFamily="18" charset="0"/>
              </a:rPr>
              <a:t>ija zmanjševanja škode se izogiba</a:t>
            </a:r>
            <a:endParaRPr lang="en-GB" sz="4000" b="1" smtClean="0">
              <a:solidFill>
                <a:srgbClr val="FF0000"/>
              </a:solidFill>
              <a:cs typeface="Times New Roman" pitchFamily="18" charset="0"/>
            </a:endParaRPr>
          </a:p>
        </p:txBody>
      </p:sp>
      <p:sp>
        <p:nvSpPr>
          <p:cNvPr id="10243" name="Rectangle 3"/>
          <p:cNvSpPr>
            <a:spLocks noGrp="1" noChangeArrowheads="1"/>
          </p:cNvSpPr>
          <p:nvPr>
            <p:ph idx="1"/>
          </p:nvPr>
        </p:nvSpPr>
        <p:spPr/>
        <p:txBody>
          <a:bodyPr/>
          <a:lstStyle/>
          <a:p>
            <a:pPr lvl="1" eaLnBrk="1" hangingPunct="1"/>
            <a:r>
              <a:rPr lang="sl-SI" b="1" smtClean="0">
                <a:solidFill>
                  <a:srgbClr val="FF0000"/>
                </a:solidFill>
                <a:cs typeface="Times New Roman" pitchFamily="18" charset="0"/>
              </a:rPr>
              <a:t>Totalizaciji polja drog</a:t>
            </a:r>
            <a:r>
              <a:rPr lang="en-GB" b="1" smtClean="0">
                <a:solidFill>
                  <a:srgbClr val="FF0000"/>
                </a:solidFill>
                <a:cs typeface="Times New Roman" pitchFamily="18" charset="0"/>
              </a:rPr>
              <a:t>, </a:t>
            </a:r>
          </a:p>
          <a:p>
            <a:pPr lvl="1" eaLnBrk="1" hangingPunct="1"/>
            <a:r>
              <a:rPr lang="sl-SI" b="1" smtClean="0">
                <a:solidFill>
                  <a:srgbClr val="FF0000"/>
                </a:solidFill>
                <a:cs typeface="Times New Roman" pitchFamily="18" charset="0"/>
              </a:rPr>
              <a:t>Redukciji na </a:t>
            </a:r>
            <a:r>
              <a:rPr lang="en-GB" b="1" smtClean="0">
                <a:solidFill>
                  <a:srgbClr val="FF0000"/>
                </a:solidFill>
                <a:cs typeface="Times New Roman" pitchFamily="18" charset="0"/>
              </a:rPr>
              <a:t>problem </a:t>
            </a:r>
            <a:r>
              <a:rPr lang="sl-SI" b="1" smtClean="0">
                <a:solidFill>
                  <a:srgbClr val="FF0000"/>
                </a:solidFill>
                <a:cs typeface="Times New Roman" pitchFamily="18" charset="0"/>
              </a:rPr>
              <a:t>uživanja drog,</a:t>
            </a:r>
            <a:endParaRPr lang="en-GB" b="1" smtClean="0">
              <a:solidFill>
                <a:srgbClr val="FF0000"/>
              </a:solidFill>
              <a:cs typeface="Times New Roman" pitchFamily="18" charset="0"/>
            </a:endParaRPr>
          </a:p>
          <a:p>
            <a:pPr lvl="1" eaLnBrk="1" hangingPunct="1"/>
            <a:r>
              <a:rPr lang="sl-SI" b="1" smtClean="0">
                <a:solidFill>
                  <a:srgbClr val="FF0000"/>
                </a:solidFill>
                <a:cs typeface="Times New Roman" pitchFamily="18" charset="0"/>
              </a:rPr>
              <a:t>Totalni terapevtizaciji prostora uživalca,</a:t>
            </a:r>
            <a:r>
              <a:rPr lang="en-GB" b="1" smtClean="0">
                <a:solidFill>
                  <a:srgbClr val="FF0000"/>
                </a:solidFill>
                <a:cs typeface="Times New Roman" pitchFamily="18" charset="0"/>
              </a:rPr>
              <a:t> </a:t>
            </a:r>
            <a:endParaRPr lang="en-GB" b="1" smtClean="0">
              <a:solidFill>
                <a:srgbClr val="FF0000"/>
              </a:solidFill>
            </a:endParaRPr>
          </a:p>
          <a:p>
            <a:pPr lvl="1" eaLnBrk="1" hangingPunct="1"/>
            <a:r>
              <a:rPr lang="sl-SI" b="1" smtClean="0">
                <a:solidFill>
                  <a:srgbClr val="FF0000"/>
                </a:solidFill>
                <a:cs typeface="Times New Roman" pitchFamily="18" charset="0"/>
              </a:rPr>
              <a:t>Homogenizaciji tematike določenega prostora,</a:t>
            </a:r>
            <a:endParaRPr lang="en-GB" b="1" smtClean="0">
              <a:solidFill>
                <a:srgbClr val="FF0000"/>
              </a:solidFill>
              <a:cs typeface="Times New Roman" pitchFamily="18" charset="0"/>
            </a:endParaRPr>
          </a:p>
          <a:p>
            <a:pPr lvl="1" eaLnBrk="1" hangingPunct="1"/>
            <a:r>
              <a:rPr lang="sl-SI" b="1" smtClean="0">
                <a:solidFill>
                  <a:srgbClr val="FF0000"/>
                </a:solidFill>
                <a:cs typeface="Times New Roman" pitchFamily="18" charset="0"/>
              </a:rPr>
              <a:t>Dominaciji drog nad ostalimi temami, </a:t>
            </a:r>
          </a:p>
          <a:p>
            <a:pPr lvl="1" eaLnBrk="1" hangingPunct="1"/>
            <a:r>
              <a:rPr lang="sl-SI" b="1" smtClean="0">
                <a:solidFill>
                  <a:srgbClr val="FF0000"/>
                </a:solidFill>
                <a:cs typeface="Times New Roman" pitchFamily="18" charset="0"/>
              </a:rPr>
              <a:t>Izključevanje drugih vidikov situacije</a:t>
            </a:r>
            <a:r>
              <a:rPr lang="en-GB" b="1" smtClean="0">
                <a:solidFill>
                  <a:srgbClr val="FF0000"/>
                </a:solidFill>
                <a:cs typeface="Times New Roman" pitchFamily="18" charset="0"/>
              </a:rPr>
              <a:t>. </a:t>
            </a:r>
            <a:endParaRPr lang="en-GB" b="1" smtClean="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750</TotalTime>
  <Words>2057</Words>
  <Application>Microsoft Office PowerPoint</Application>
  <PresentationFormat>Diaprojekcija na zaslonu (4:3)</PresentationFormat>
  <Paragraphs>138</Paragraphs>
  <Slides>16</Slides>
  <Notes>13</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16</vt:i4>
      </vt:variant>
    </vt:vector>
  </HeadingPairs>
  <TitlesOfParts>
    <vt:vector size="19" baseType="lpstr">
      <vt:lpstr>Times New Roman</vt:lpstr>
      <vt:lpstr>Arial</vt:lpstr>
      <vt:lpstr>Default Design</vt:lpstr>
      <vt:lpstr>“VPRAŠANJE RAZVOJA KONCEPTOV ZMANJŠEVANJA ŠKODE " </vt:lpstr>
      <vt:lpstr>Uveljavitev zmanjševanja škode</vt:lpstr>
      <vt:lpstr>Džankizacija</vt:lpstr>
      <vt:lpstr>PowerPointova predstavitev</vt:lpstr>
      <vt:lpstr>konkretni dogodki</vt:lpstr>
      <vt:lpstr>situacije</vt:lpstr>
      <vt:lpstr>Momenti</vt:lpstr>
      <vt:lpstr>Družbeni dejavniki in vektorji</vt:lpstr>
      <vt:lpstr>Celostna strategija zmanjševanja škode se izogiba</vt:lpstr>
      <vt:lpstr>Načela</vt:lpstr>
      <vt:lpstr>Tarče</vt:lpstr>
      <vt:lpstr>Sredstva za  zmanjševanje škode </vt:lpstr>
      <vt:lpstr>Cilji zmanjševanja škode</vt:lpstr>
      <vt:lpstr>Redčenje vloge  zaščita pravic in popravljanje krivic </vt:lpstr>
      <vt:lpstr>Manjka</vt:lpstr>
      <vt:lpstr>Krepitev moči uporabnikov!</vt:lpstr>
    </vt:vector>
  </TitlesOfParts>
  <Company>vssd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zemljevidih uživanja heroina v Sloveniji" </dc:title>
  <dc:creator>vito</dc:creator>
  <cp:lastModifiedBy> </cp:lastModifiedBy>
  <cp:revision>22</cp:revision>
  <dcterms:created xsi:type="dcterms:W3CDTF">2002-03-21T20:08:52Z</dcterms:created>
  <dcterms:modified xsi:type="dcterms:W3CDTF">2013-04-12T15:46:02Z</dcterms:modified>
</cp:coreProperties>
</file>